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96" r:id="rId2"/>
    <p:sldMasterId id="2147483660" r:id="rId3"/>
  </p:sldMasterIdLst>
  <p:notesMasterIdLst>
    <p:notesMasterId r:id="rId148"/>
  </p:notesMasterIdLst>
  <p:handoutMasterIdLst>
    <p:handoutMasterId r:id="rId149"/>
  </p:handoutMasterIdLst>
  <p:sldIdLst>
    <p:sldId id="316" r:id="rId4"/>
    <p:sldId id="319" r:id="rId5"/>
    <p:sldId id="405" r:id="rId6"/>
    <p:sldId id="406" r:id="rId7"/>
    <p:sldId id="407" r:id="rId8"/>
    <p:sldId id="408" r:id="rId9"/>
    <p:sldId id="409" r:id="rId10"/>
    <p:sldId id="410" r:id="rId11"/>
    <p:sldId id="411" r:id="rId12"/>
    <p:sldId id="431" r:id="rId13"/>
    <p:sldId id="433" r:id="rId14"/>
    <p:sldId id="412" r:id="rId15"/>
    <p:sldId id="322" r:id="rId16"/>
    <p:sldId id="329" r:id="rId17"/>
    <p:sldId id="330" r:id="rId18"/>
    <p:sldId id="331" r:id="rId19"/>
    <p:sldId id="332" r:id="rId20"/>
    <p:sldId id="333" r:id="rId21"/>
    <p:sldId id="334" r:id="rId22"/>
    <p:sldId id="337" r:id="rId23"/>
    <p:sldId id="324" r:id="rId24"/>
    <p:sldId id="338" r:id="rId25"/>
    <p:sldId id="339" r:id="rId26"/>
    <p:sldId id="344" r:id="rId27"/>
    <p:sldId id="345" r:id="rId28"/>
    <p:sldId id="346" r:id="rId29"/>
    <p:sldId id="340" r:id="rId30"/>
    <p:sldId id="347" r:id="rId31"/>
    <p:sldId id="348" r:id="rId32"/>
    <p:sldId id="349" r:id="rId33"/>
    <p:sldId id="469" r:id="rId34"/>
    <p:sldId id="357" r:id="rId35"/>
    <p:sldId id="350" r:id="rId36"/>
    <p:sldId id="460" r:id="rId37"/>
    <p:sldId id="355" r:id="rId38"/>
    <p:sldId id="495" r:id="rId39"/>
    <p:sldId id="356" r:id="rId40"/>
    <p:sldId id="362" r:id="rId41"/>
    <p:sldId id="363" r:id="rId42"/>
    <p:sldId id="400" r:id="rId43"/>
    <p:sldId id="361" r:id="rId44"/>
    <p:sldId id="493" r:id="rId45"/>
    <p:sldId id="365" r:id="rId46"/>
    <p:sldId id="358" r:id="rId47"/>
    <p:sldId id="492" r:id="rId48"/>
    <p:sldId id="496" r:id="rId49"/>
    <p:sldId id="472" r:id="rId50"/>
    <p:sldId id="488" r:id="rId51"/>
    <p:sldId id="473" r:id="rId52"/>
    <p:sldId id="474" r:id="rId53"/>
    <p:sldId id="464" r:id="rId54"/>
    <p:sldId id="467" r:id="rId55"/>
    <p:sldId id="471" r:id="rId56"/>
    <p:sldId id="341" r:id="rId57"/>
    <p:sldId id="401" r:id="rId58"/>
    <p:sldId id="367" r:id="rId59"/>
    <p:sldId id="497" r:id="rId60"/>
    <p:sldId id="463" r:id="rId61"/>
    <p:sldId id="498" r:id="rId62"/>
    <p:sldId id="461" r:id="rId63"/>
    <p:sldId id="370" r:id="rId64"/>
    <p:sldId id="494" r:id="rId65"/>
    <p:sldId id="479" r:id="rId66"/>
    <p:sldId id="480" r:id="rId67"/>
    <p:sldId id="462" r:id="rId68"/>
    <p:sldId id="483" r:id="rId69"/>
    <p:sldId id="478" r:id="rId70"/>
    <p:sldId id="371" r:id="rId71"/>
    <p:sldId id="372" r:id="rId72"/>
    <p:sldId id="465" r:id="rId73"/>
    <p:sldId id="482" r:id="rId74"/>
    <p:sldId id="374" r:id="rId75"/>
    <p:sldId id="342" r:id="rId76"/>
    <p:sldId id="481" r:id="rId77"/>
    <p:sldId id="377" r:id="rId78"/>
    <p:sldId id="378" r:id="rId79"/>
    <p:sldId id="380" r:id="rId80"/>
    <p:sldId id="381" r:id="rId81"/>
    <p:sldId id="379" r:id="rId82"/>
    <p:sldId id="487" r:id="rId83"/>
    <p:sldId id="489" r:id="rId84"/>
    <p:sldId id="383" r:id="rId85"/>
    <p:sldId id="486" r:id="rId86"/>
    <p:sldId id="466" r:id="rId87"/>
    <p:sldId id="382" r:id="rId88"/>
    <p:sldId id="468" r:id="rId89"/>
    <p:sldId id="484" r:id="rId90"/>
    <p:sldId id="485" r:id="rId91"/>
    <p:sldId id="490" r:id="rId92"/>
    <p:sldId id="491" r:id="rId93"/>
    <p:sldId id="325" r:id="rId94"/>
    <p:sldId id="343" r:id="rId95"/>
    <p:sldId id="384" r:id="rId96"/>
    <p:sldId id="385" r:id="rId97"/>
    <p:sldId id="386" r:id="rId98"/>
    <p:sldId id="388" r:id="rId99"/>
    <p:sldId id="499" r:id="rId100"/>
    <p:sldId id="502" r:id="rId101"/>
    <p:sldId id="500" r:id="rId102"/>
    <p:sldId id="501" r:id="rId103"/>
    <p:sldId id="389" r:id="rId104"/>
    <p:sldId id="393" r:id="rId105"/>
    <p:sldId id="392" r:id="rId106"/>
    <p:sldId id="394" r:id="rId107"/>
    <p:sldId id="395" r:id="rId108"/>
    <p:sldId id="396" r:id="rId109"/>
    <p:sldId id="397" r:id="rId110"/>
    <p:sldId id="398" r:id="rId111"/>
    <p:sldId id="455" r:id="rId112"/>
    <p:sldId id="456" r:id="rId113"/>
    <p:sldId id="457" r:id="rId114"/>
    <p:sldId id="458" r:id="rId115"/>
    <p:sldId id="459" r:id="rId116"/>
    <p:sldId id="453" r:id="rId117"/>
    <p:sldId id="454" r:id="rId118"/>
    <p:sldId id="326" r:id="rId119"/>
    <p:sldId id="327" r:id="rId120"/>
    <p:sldId id="429" r:id="rId121"/>
    <p:sldId id="399" r:id="rId122"/>
    <p:sldId id="402" r:id="rId123"/>
    <p:sldId id="416" r:id="rId124"/>
    <p:sldId id="437" r:id="rId125"/>
    <p:sldId id="438" r:id="rId126"/>
    <p:sldId id="439" r:id="rId127"/>
    <p:sldId id="440" r:id="rId128"/>
    <p:sldId id="441" r:id="rId129"/>
    <p:sldId id="442" r:id="rId130"/>
    <p:sldId id="443" r:id="rId131"/>
    <p:sldId id="444" r:id="rId132"/>
    <p:sldId id="417" r:id="rId133"/>
    <p:sldId id="445" r:id="rId134"/>
    <p:sldId id="446" r:id="rId135"/>
    <p:sldId id="447" r:id="rId136"/>
    <p:sldId id="448" r:id="rId137"/>
    <p:sldId id="449" r:id="rId138"/>
    <p:sldId id="450" r:id="rId139"/>
    <p:sldId id="451" r:id="rId140"/>
    <p:sldId id="427" r:id="rId141"/>
    <p:sldId id="476" r:id="rId142"/>
    <p:sldId id="475" r:id="rId143"/>
    <p:sldId id="428" r:id="rId144"/>
    <p:sldId id="477" r:id="rId145"/>
    <p:sldId id="328" r:id="rId146"/>
    <p:sldId id="323" r:id="rId147"/>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33A3521-FD86-4D4B-9FE4-F5358CE90C92}">
          <p14:sldIdLst>
            <p14:sldId id="316"/>
            <p14:sldId id="319"/>
          </p14:sldIdLst>
        </p14:section>
        <p14:section name="0. Pre-commissioning check's" id="{3A0BDC73-F8A8-43EA-B423-49651357C451}">
          <p14:sldIdLst>
            <p14:sldId id="405"/>
            <p14:sldId id="406"/>
            <p14:sldId id="407"/>
            <p14:sldId id="408"/>
            <p14:sldId id="409"/>
            <p14:sldId id="410"/>
            <p14:sldId id="411"/>
            <p14:sldId id="431"/>
            <p14:sldId id="433"/>
            <p14:sldId id="412"/>
          </p14:sldIdLst>
        </p14:section>
        <p14:section name="1. User Interface" id="{E0988647-D0BC-407D-9530-F85EF175704E}">
          <p14:sldIdLst>
            <p14:sldId id="322"/>
            <p14:sldId id="329"/>
            <p14:sldId id="330"/>
            <p14:sldId id="331"/>
            <p14:sldId id="332"/>
            <p14:sldId id="333"/>
            <p14:sldId id="334"/>
            <p14:sldId id="337"/>
          </p14:sldIdLst>
        </p14:section>
        <p14:section name="2. Installer settings" id="{C17688AD-DE28-4C98-B3BC-6A4C0601BD19}">
          <p14:sldIdLst>
            <p14:sldId id="324"/>
            <p14:sldId id="338"/>
            <p14:sldId id="339"/>
            <p14:sldId id="344"/>
            <p14:sldId id="345"/>
            <p14:sldId id="346"/>
            <p14:sldId id="340"/>
            <p14:sldId id="347"/>
            <p14:sldId id="348"/>
            <p14:sldId id="349"/>
            <p14:sldId id="469"/>
            <p14:sldId id="357"/>
            <p14:sldId id="350"/>
            <p14:sldId id="460"/>
            <p14:sldId id="355"/>
            <p14:sldId id="495"/>
            <p14:sldId id="356"/>
            <p14:sldId id="362"/>
            <p14:sldId id="363"/>
            <p14:sldId id="400"/>
            <p14:sldId id="361"/>
            <p14:sldId id="493"/>
            <p14:sldId id="365"/>
            <p14:sldId id="358"/>
            <p14:sldId id="492"/>
            <p14:sldId id="496"/>
            <p14:sldId id="472"/>
            <p14:sldId id="488"/>
            <p14:sldId id="473"/>
            <p14:sldId id="474"/>
            <p14:sldId id="464"/>
            <p14:sldId id="467"/>
            <p14:sldId id="471"/>
            <p14:sldId id="341"/>
            <p14:sldId id="401"/>
            <p14:sldId id="367"/>
            <p14:sldId id="497"/>
            <p14:sldId id="463"/>
            <p14:sldId id="498"/>
            <p14:sldId id="461"/>
            <p14:sldId id="370"/>
            <p14:sldId id="494"/>
            <p14:sldId id="479"/>
            <p14:sldId id="480"/>
            <p14:sldId id="462"/>
            <p14:sldId id="483"/>
            <p14:sldId id="478"/>
            <p14:sldId id="371"/>
            <p14:sldId id="372"/>
            <p14:sldId id="465"/>
            <p14:sldId id="482"/>
            <p14:sldId id="374"/>
            <p14:sldId id="342"/>
            <p14:sldId id="481"/>
            <p14:sldId id="377"/>
            <p14:sldId id="378"/>
            <p14:sldId id="380"/>
            <p14:sldId id="381"/>
            <p14:sldId id="379"/>
            <p14:sldId id="487"/>
            <p14:sldId id="489"/>
            <p14:sldId id="383"/>
            <p14:sldId id="486"/>
            <p14:sldId id="466"/>
            <p14:sldId id="382"/>
            <p14:sldId id="468"/>
            <p14:sldId id="484"/>
            <p14:sldId id="485"/>
            <p14:sldId id="490"/>
            <p14:sldId id="491"/>
          </p14:sldIdLst>
        </p14:section>
        <p14:section name="3. Enduser settings" id="{8E162519-B82E-49C6-AC21-F61401EF0840}">
          <p14:sldIdLst>
            <p14:sldId id="325"/>
            <p14:sldId id="343"/>
            <p14:sldId id="384"/>
            <p14:sldId id="385"/>
            <p14:sldId id="386"/>
            <p14:sldId id="388"/>
            <p14:sldId id="499"/>
            <p14:sldId id="502"/>
            <p14:sldId id="500"/>
            <p14:sldId id="501"/>
            <p14:sldId id="389"/>
            <p14:sldId id="393"/>
            <p14:sldId id="392"/>
            <p14:sldId id="394"/>
            <p14:sldId id="395"/>
            <p14:sldId id="396"/>
            <p14:sldId id="397"/>
            <p14:sldId id="398"/>
            <p14:sldId id="455"/>
            <p14:sldId id="456"/>
            <p14:sldId id="457"/>
            <p14:sldId id="458"/>
            <p14:sldId id="459"/>
            <p14:sldId id="453"/>
            <p14:sldId id="454"/>
          </p14:sldIdLst>
        </p14:section>
        <p14:section name="4. Exercise" id="{C6035195-0E93-4A56-BA85-83C6BFE53C43}">
          <p14:sldIdLst>
            <p14:sldId id="326"/>
          </p14:sldIdLst>
        </p14:section>
        <p14:section name="5. Commisioning" id="{1BC2D25E-5B6C-474E-B285-9D36C69B9C16}">
          <p14:sldIdLst>
            <p14:sldId id="327"/>
            <p14:sldId id="429"/>
            <p14:sldId id="399"/>
            <p14:sldId id="402"/>
            <p14:sldId id="416"/>
            <p14:sldId id="437"/>
            <p14:sldId id="438"/>
            <p14:sldId id="439"/>
            <p14:sldId id="440"/>
            <p14:sldId id="441"/>
            <p14:sldId id="442"/>
            <p14:sldId id="443"/>
            <p14:sldId id="444"/>
            <p14:sldId id="417"/>
            <p14:sldId id="445"/>
            <p14:sldId id="446"/>
            <p14:sldId id="447"/>
            <p14:sldId id="448"/>
            <p14:sldId id="449"/>
            <p14:sldId id="450"/>
            <p14:sldId id="451"/>
            <p14:sldId id="427"/>
            <p14:sldId id="476"/>
            <p14:sldId id="475"/>
            <p14:sldId id="428"/>
            <p14:sldId id="477"/>
          </p14:sldIdLst>
        </p14:section>
        <p14:section name="6.Handover to enduser" id="{EACC7323-6D80-4D57-90EB-FE9FC47A5835}">
          <p14:sldIdLst>
            <p14:sldId id="328"/>
            <p14:sldId id="3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0083C1"/>
    <a:srgbClr val="15B7FF"/>
    <a:srgbClr val="00A7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2" autoAdjust="0"/>
    <p:restoredTop sz="89698" autoAdjust="0"/>
  </p:normalViewPr>
  <p:slideViewPr>
    <p:cSldViewPr showGuides="1">
      <p:cViewPr>
        <p:scale>
          <a:sx n="80" d="100"/>
          <a:sy n="80" d="100"/>
        </p:scale>
        <p:origin x="-1284" y="-72"/>
      </p:cViewPr>
      <p:guideLst>
        <p:guide orient="horz" pos="4224"/>
        <p:guide pos="2880"/>
      </p:guideLst>
    </p:cSldViewPr>
  </p:slideViewPr>
  <p:outlineViewPr>
    <p:cViewPr>
      <p:scale>
        <a:sx n="33" d="100"/>
        <a:sy n="33" d="100"/>
      </p:scale>
      <p:origin x="0" y="8410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handoutMaster" Target="handoutMasters/handoutMaster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presProps" Target="presProps.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slide" Target="slides/slide137.xml"/><Relationship Id="rId145" Type="http://schemas.openxmlformats.org/officeDocument/2006/relationships/slide" Target="slides/slide142.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slide" Target="slides/slide140.xml"/><Relationship Id="rId148" Type="http://schemas.openxmlformats.org/officeDocument/2006/relationships/notesMaster" Target="notesMasters/notesMaster1.xml"/><Relationship Id="rId15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568" tIns="45784" rIns="91568" bIns="45784"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3633"/>
          </a:xfrm>
          <a:prstGeom prst="rect">
            <a:avLst/>
          </a:prstGeom>
        </p:spPr>
        <p:txBody>
          <a:bodyPr vert="horz" lIns="91568" tIns="45784" rIns="91568" bIns="45784" rtlCol="0"/>
          <a:lstStyle>
            <a:lvl1pPr algn="r">
              <a:defRPr sz="1200"/>
            </a:lvl1pPr>
          </a:lstStyle>
          <a:p>
            <a:fld id="{C2620236-021C-42BD-83A0-EA6E2A170981}" type="datetimeFigureOut">
              <a:rPr lang="en-US" smtClean="0"/>
              <a:t>10/27/2015</a:t>
            </a:fld>
            <a:endParaRPr lang="en-US"/>
          </a:p>
        </p:txBody>
      </p:sp>
      <p:sp>
        <p:nvSpPr>
          <p:cNvPr id="4" name="Footer Placeholder 3"/>
          <p:cNvSpPr>
            <a:spLocks noGrp="1"/>
          </p:cNvSpPr>
          <p:nvPr>
            <p:ph type="ftr" sz="quarter" idx="2"/>
          </p:nvPr>
        </p:nvSpPr>
        <p:spPr>
          <a:xfrm>
            <a:off x="0" y="9377317"/>
            <a:ext cx="2945659" cy="493633"/>
          </a:xfrm>
          <a:prstGeom prst="rect">
            <a:avLst/>
          </a:prstGeom>
        </p:spPr>
        <p:txBody>
          <a:bodyPr vert="horz" lIns="91568" tIns="45784" rIns="91568" bIns="45784"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377317"/>
            <a:ext cx="2945659" cy="493633"/>
          </a:xfrm>
          <a:prstGeom prst="rect">
            <a:avLst/>
          </a:prstGeom>
        </p:spPr>
        <p:txBody>
          <a:bodyPr vert="horz" lIns="91568" tIns="45784" rIns="91568" bIns="45784" rtlCol="0" anchor="b"/>
          <a:lstStyle>
            <a:lvl1pPr algn="r">
              <a:defRPr sz="1200"/>
            </a:lvl1pPr>
          </a:lstStyle>
          <a:p>
            <a:fld id="{CE90BE1A-51FA-4E8A-8BC0-C0282741AADB}" type="slidenum">
              <a:rPr lang="en-US" smtClean="0"/>
              <a:t>‹#›</a:t>
            </a:fld>
            <a:endParaRPr lang="en-US"/>
          </a:p>
        </p:txBody>
      </p:sp>
    </p:spTree>
    <p:extLst>
      <p:ext uri="{BB962C8B-B14F-4D97-AF65-F5344CB8AC3E}">
        <p14:creationId xmlns:p14="http://schemas.microsoft.com/office/powerpoint/2010/main" val="33016054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568" tIns="45784" rIns="91568" bIns="45784" rtlCol="0"/>
          <a:lstStyle>
            <a:lvl1pPr algn="l">
              <a:defRPr sz="1200"/>
            </a:lvl1pPr>
          </a:lstStyle>
          <a:p>
            <a:endParaRPr lang="en-US"/>
          </a:p>
        </p:txBody>
      </p:sp>
      <p:sp>
        <p:nvSpPr>
          <p:cNvPr id="3" name="Date Placeholder 2"/>
          <p:cNvSpPr>
            <a:spLocks noGrp="1"/>
          </p:cNvSpPr>
          <p:nvPr>
            <p:ph type="dt" idx="1"/>
          </p:nvPr>
        </p:nvSpPr>
        <p:spPr>
          <a:xfrm>
            <a:off x="3850444" y="0"/>
            <a:ext cx="2945659" cy="493633"/>
          </a:xfrm>
          <a:prstGeom prst="rect">
            <a:avLst/>
          </a:prstGeom>
        </p:spPr>
        <p:txBody>
          <a:bodyPr vert="horz" lIns="91568" tIns="45784" rIns="91568" bIns="45784" rtlCol="0"/>
          <a:lstStyle>
            <a:lvl1pPr algn="r">
              <a:defRPr sz="1200"/>
            </a:lvl1pPr>
          </a:lstStyle>
          <a:p>
            <a:fld id="{FF9D1852-A201-4F2A-ACEE-DE4A58C992CE}" type="datetimeFigureOut">
              <a:rPr lang="en-US" smtClean="0"/>
              <a:t>10/27/2015</a:t>
            </a:fld>
            <a:endParaRPr lang="en-US"/>
          </a:p>
        </p:txBody>
      </p:sp>
      <p:sp>
        <p:nvSpPr>
          <p:cNvPr id="4" name="Slide Image Placeholder 3"/>
          <p:cNvSpPr>
            <a:spLocks noGrp="1" noRot="1" noChangeAspect="1"/>
          </p:cNvSpPr>
          <p:nvPr>
            <p:ph type="sldImg" idx="2"/>
          </p:nvPr>
        </p:nvSpPr>
        <p:spPr>
          <a:xfrm>
            <a:off x="928688" y="738188"/>
            <a:ext cx="4940300" cy="3705225"/>
          </a:xfrm>
          <a:prstGeom prst="rect">
            <a:avLst/>
          </a:prstGeom>
          <a:noFill/>
          <a:ln w="12700">
            <a:solidFill>
              <a:prstClr val="black"/>
            </a:solidFill>
          </a:ln>
        </p:spPr>
        <p:txBody>
          <a:bodyPr vert="horz" lIns="91568" tIns="45784" rIns="91568" bIns="45784" rtlCol="0" anchor="ctr"/>
          <a:lstStyle/>
          <a:p>
            <a:endParaRPr lang="en-US"/>
          </a:p>
        </p:txBody>
      </p:sp>
      <p:sp>
        <p:nvSpPr>
          <p:cNvPr id="5" name="Notes Placeholder 4"/>
          <p:cNvSpPr>
            <a:spLocks noGrp="1"/>
          </p:cNvSpPr>
          <p:nvPr>
            <p:ph type="body" sz="quarter" idx="3"/>
          </p:nvPr>
        </p:nvSpPr>
        <p:spPr>
          <a:xfrm>
            <a:off x="679769" y="4689520"/>
            <a:ext cx="5438140" cy="4442698"/>
          </a:xfrm>
          <a:prstGeom prst="rect">
            <a:avLst/>
          </a:prstGeom>
        </p:spPr>
        <p:txBody>
          <a:bodyPr vert="horz" lIns="91568" tIns="45784" rIns="91568" bIns="457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7317"/>
            <a:ext cx="2945659" cy="493633"/>
          </a:xfrm>
          <a:prstGeom prst="rect">
            <a:avLst/>
          </a:prstGeom>
        </p:spPr>
        <p:txBody>
          <a:bodyPr vert="horz" lIns="91568" tIns="45784" rIns="91568" bIns="45784"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377317"/>
            <a:ext cx="2945659" cy="493633"/>
          </a:xfrm>
          <a:prstGeom prst="rect">
            <a:avLst/>
          </a:prstGeom>
        </p:spPr>
        <p:txBody>
          <a:bodyPr vert="horz" lIns="91568" tIns="45784" rIns="91568" bIns="45784" rtlCol="0" anchor="b"/>
          <a:lstStyle>
            <a:lvl1pPr algn="r">
              <a:defRPr sz="1200"/>
            </a:lvl1pPr>
          </a:lstStyle>
          <a:p>
            <a:fld id="{6DD13075-5948-4027-87F0-FBB2D3F291D8}" type="slidenum">
              <a:rPr lang="en-US" smtClean="0"/>
              <a:t>‹#›</a:t>
            </a:fld>
            <a:endParaRPr lang="en-US"/>
          </a:p>
        </p:txBody>
      </p:sp>
    </p:spTree>
    <p:extLst>
      <p:ext uri="{BB962C8B-B14F-4D97-AF65-F5344CB8AC3E}">
        <p14:creationId xmlns:p14="http://schemas.microsoft.com/office/powerpoint/2010/main" val="7442417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74316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8172111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0082623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4586584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In [5]</a:t>
            </a:r>
            <a:r>
              <a:rPr lang="de-DE" baseline="0" dirty="0" smtClean="0"/>
              <a:t> Select </a:t>
            </a:r>
            <a:r>
              <a:rPr lang="de-DE" baseline="0" dirty="0" err="1" smtClean="0"/>
              <a:t>Schedules</a:t>
            </a:r>
            <a:r>
              <a:rPr lang="de-DE" baseline="0" dirty="0" smtClean="0"/>
              <a:t>, </a:t>
            </a:r>
            <a:r>
              <a:rPr lang="de-DE" baseline="0" dirty="0" err="1" smtClean="0"/>
              <a:t>you</a:t>
            </a:r>
            <a:r>
              <a:rPr lang="de-DE" baseline="0" dirty="0" smtClean="0"/>
              <a:t> </a:t>
            </a:r>
            <a:r>
              <a:rPr lang="de-DE" baseline="0" dirty="0" err="1" smtClean="0"/>
              <a:t>can</a:t>
            </a:r>
            <a:r>
              <a:rPr lang="de-DE" baseline="0" dirty="0" smtClean="0"/>
              <a:t> </a:t>
            </a:r>
            <a:r>
              <a:rPr lang="de-DE" baseline="0" dirty="0" err="1" smtClean="0"/>
              <a:t>select</a:t>
            </a:r>
            <a:r>
              <a:rPr lang="de-DE" baseline="0" dirty="0" smtClean="0"/>
              <a:t> </a:t>
            </a:r>
            <a:r>
              <a:rPr lang="de-DE" baseline="0" dirty="0" err="1" smtClean="0"/>
              <a:t>the</a:t>
            </a:r>
            <a:r>
              <a:rPr lang="de-DE" baseline="0" dirty="0" smtClean="0"/>
              <a:t> Schedule </a:t>
            </a:r>
            <a:r>
              <a:rPr lang="de-DE" baseline="0" dirty="0" err="1" smtClean="0"/>
              <a:t>you</a:t>
            </a:r>
            <a:r>
              <a:rPr lang="de-DE" baseline="0" dirty="0" smtClean="0"/>
              <a:t> </a:t>
            </a:r>
            <a:r>
              <a:rPr lang="de-DE" baseline="0" dirty="0" err="1" smtClean="0"/>
              <a:t>want</a:t>
            </a:r>
            <a:r>
              <a:rPr lang="de-DE" baseline="0" dirty="0" smtClean="0"/>
              <a:t> </a:t>
            </a:r>
            <a:r>
              <a:rPr lang="de-DE" baseline="0" dirty="0" err="1" smtClean="0"/>
              <a:t>to</a:t>
            </a:r>
            <a:r>
              <a:rPr lang="de-DE" baseline="0" dirty="0" smtClean="0"/>
              <a:t> </a:t>
            </a:r>
            <a:r>
              <a:rPr lang="de-DE" baseline="0" dirty="0" err="1" smtClean="0"/>
              <a:t>use</a:t>
            </a:r>
            <a:r>
              <a:rPr lang="de-DE" baseline="0" dirty="0" smtClean="0"/>
              <a:t> </a:t>
            </a:r>
            <a:r>
              <a:rPr lang="de-DE" baseline="0" dirty="0" err="1" smtClean="0"/>
              <a:t>for</a:t>
            </a:r>
            <a:r>
              <a:rPr lang="de-DE" baseline="0" dirty="0" smtClean="0"/>
              <a:t>:</a:t>
            </a:r>
          </a:p>
          <a:p>
            <a:pPr marL="178257" indent="-178257">
              <a:buFontTx/>
              <a:buChar char="-"/>
            </a:pPr>
            <a:r>
              <a:rPr lang="de-DE" baseline="0" dirty="0" err="1" smtClean="0"/>
              <a:t>Room</a:t>
            </a:r>
            <a:r>
              <a:rPr lang="de-DE" baseline="0" dirty="0" smtClean="0"/>
              <a:t> </a:t>
            </a:r>
            <a:r>
              <a:rPr lang="de-DE" baseline="0" dirty="0" err="1" smtClean="0"/>
              <a:t>Temperature</a:t>
            </a:r>
            <a:r>
              <a:rPr lang="de-DE" baseline="0" dirty="0" smtClean="0"/>
              <a:t> (</a:t>
            </a:r>
            <a:r>
              <a:rPr lang="de-DE" baseline="0" dirty="0" err="1" smtClean="0"/>
              <a:t>if</a:t>
            </a:r>
            <a:r>
              <a:rPr lang="de-DE" baseline="0" dirty="0" smtClean="0"/>
              <a:t> RT </a:t>
            </a:r>
            <a:r>
              <a:rPr lang="de-DE" baseline="0" dirty="0" err="1" smtClean="0"/>
              <a:t>is</a:t>
            </a:r>
            <a:r>
              <a:rPr lang="de-DE" baseline="0" dirty="0" smtClean="0"/>
              <a:t> </a:t>
            </a:r>
            <a:r>
              <a:rPr lang="de-DE" baseline="0" dirty="0" err="1" smtClean="0"/>
              <a:t>used</a:t>
            </a:r>
            <a:r>
              <a:rPr lang="de-DE" baseline="0" dirty="0" smtClean="0"/>
              <a:t>)</a:t>
            </a:r>
          </a:p>
          <a:p>
            <a:pPr marL="178257" indent="-178257">
              <a:buFontTx/>
              <a:buChar char="-"/>
            </a:pPr>
            <a:r>
              <a:rPr lang="de-DE" baseline="0" dirty="0" smtClean="0"/>
              <a:t>LWT Main</a:t>
            </a:r>
          </a:p>
          <a:p>
            <a:pPr marL="178257" indent="-178257">
              <a:buFontTx/>
              <a:buChar char="-"/>
            </a:pPr>
            <a:r>
              <a:rPr lang="de-DE" baseline="0" dirty="0" smtClean="0"/>
              <a:t>LWT Additional (</a:t>
            </a:r>
            <a:r>
              <a:rPr lang="de-DE" baseline="0" dirty="0" err="1" smtClean="0"/>
              <a:t>if</a:t>
            </a:r>
            <a:r>
              <a:rPr lang="de-DE" baseline="0" dirty="0" smtClean="0"/>
              <a:t> 2 </a:t>
            </a:r>
            <a:r>
              <a:rPr lang="de-DE" baseline="0" dirty="0" err="1" smtClean="0"/>
              <a:t>zones</a:t>
            </a:r>
            <a:r>
              <a:rPr lang="de-DE" baseline="0" dirty="0" smtClean="0"/>
              <a:t> </a:t>
            </a:r>
            <a:r>
              <a:rPr lang="de-DE" baseline="0" dirty="0" err="1" smtClean="0"/>
              <a:t>are</a:t>
            </a:r>
            <a:r>
              <a:rPr lang="de-DE" baseline="0" dirty="0" smtClean="0"/>
              <a:t> </a:t>
            </a:r>
            <a:r>
              <a:rPr lang="de-DE" baseline="0" dirty="0" err="1" smtClean="0"/>
              <a:t>used</a:t>
            </a:r>
            <a:r>
              <a:rPr lang="de-DE" baseline="0" dirty="0" smtClean="0"/>
              <a:t>)</a:t>
            </a:r>
          </a:p>
          <a:p>
            <a:pPr marL="178257" indent="-178257">
              <a:buFontTx/>
              <a:buChar char="-"/>
            </a:pPr>
            <a:r>
              <a:rPr lang="de-DE" baseline="0" dirty="0" smtClean="0"/>
              <a:t>Tank </a:t>
            </a:r>
            <a:r>
              <a:rPr lang="de-DE" baseline="0" dirty="0" err="1" smtClean="0"/>
              <a:t>Temperature</a:t>
            </a:r>
            <a:r>
              <a:rPr lang="de-DE" baseline="0" dirty="0" smtClean="0"/>
              <a:t> (</a:t>
            </a:r>
            <a:r>
              <a:rPr lang="de-DE" baseline="0" dirty="0" err="1" smtClean="0"/>
              <a:t>if</a:t>
            </a:r>
            <a:r>
              <a:rPr lang="de-DE" baseline="0" dirty="0" smtClean="0"/>
              <a:t> a DHW tank </a:t>
            </a:r>
            <a:r>
              <a:rPr lang="de-DE" baseline="0" dirty="0" err="1" smtClean="0"/>
              <a:t>is</a:t>
            </a:r>
            <a:r>
              <a:rPr lang="de-DE" baseline="0" dirty="0" smtClean="0"/>
              <a:t> </a:t>
            </a:r>
            <a:r>
              <a:rPr lang="de-DE" baseline="0" dirty="0" err="1" smtClean="0"/>
              <a:t>present</a:t>
            </a:r>
            <a:r>
              <a:rPr lang="de-DE" baseline="0" dirty="0" smtClean="0"/>
              <a:t>)</a:t>
            </a:r>
          </a:p>
          <a:p>
            <a:pPr marL="178257" indent="-178257">
              <a:buFontTx/>
              <a:buChar char="-"/>
            </a:pPr>
            <a:endParaRPr lang="de-DE" baseline="0" dirty="0" smtClean="0"/>
          </a:p>
          <a:p>
            <a:r>
              <a:rPr lang="de-DE" baseline="0" dirty="0" smtClean="0"/>
              <a:t>User </a:t>
            </a:r>
            <a:r>
              <a:rPr lang="de-DE" baseline="0" dirty="0" err="1" smtClean="0"/>
              <a:t>Defined</a:t>
            </a:r>
            <a:r>
              <a:rPr lang="de-DE" baseline="0" dirty="0" smtClean="0"/>
              <a:t> (1,2,3) </a:t>
            </a:r>
            <a:r>
              <a:rPr lang="de-DE" baseline="0" dirty="0" err="1" smtClean="0"/>
              <a:t>schedules</a:t>
            </a:r>
            <a:r>
              <a:rPr lang="de-DE" baseline="0" dirty="0" smtClean="0"/>
              <a:t> </a:t>
            </a:r>
            <a:r>
              <a:rPr lang="de-DE" baseline="0" dirty="0" err="1" smtClean="0"/>
              <a:t>are</a:t>
            </a:r>
            <a:r>
              <a:rPr lang="de-DE" baseline="0" dirty="0" smtClean="0"/>
              <a:t> </a:t>
            </a:r>
            <a:r>
              <a:rPr lang="de-DE" baseline="0" dirty="0" err="1" smtClean="0"/>
              <a:t>set</a:t>
            </a:r>
            <a:r>
              <a:rPr lang="de-DE" baseline="0" dirty="0" smtClean="0"/>
              <a:t> in </a:t>
            </a:r>
            <a:r>
              <a:rPr lang="de-DE" b="1" baseline="0" dirty="0" smtClean="0"/>
              <a:t>[7.3] </a:t>
            </a:r>
            <a:r>
              <a:rPr lang="de-DE" baseline="0" dirty="0" err="1" smtClean="0"/>
              <a:t>for</a:t>
            </a:r>
            <a:r>
              <a:rPr lang="de-DE" baseline="0" dirty="0" smtClean="0"/>
              <a:t> </a:t>
            </a:r>
            <a:r>
              <a:rPr lang="de-DE" baseline="0" dirty="0" err="1" smtClean="0"/>
              <a:t>each</a:t>
            </a:r>
            <a:r>
              <a:rPr lang="de-DE" baseline="0" dirty="0" smtClean="0"/>
              <a:t> </a:t>
            </a:r>
            <a:r>
              <a:rPr lang="de-DE" baseline="0" dirty="0" err="1" smtClean="0"/>
              <a:t>mode</a:t>
            </a:r>
            <a:endParaRPr lang="de-DE" baseline="0" dirty="0" smtClean="0"/>
          </a:p>
          <a:p>
            <a:endParaRPr lang="de-DE" baseline="0" dirty="0" smtClean="0"/>
          </a:p>
          <a:p>
            <a:r>
              <a:rPr lang="en-US" dirty="0" smtClean="0"/>
              <a:t>Preset Values can also be used </a:t>
            </a:r>
            <a:r>
              <a:rPr lang="en-US" b="1" dirty="0" smtClean="0"/>
              <a:t>[7.4]</a:t>
            </a:r>
          </a:p>
          <a:p>
            <a:endParaRPr lang="en-US" b="1" dirty="0" smtClean="0"/>
          </a:p>
          <a:p>
            <a:pPr defTabSz="950702">
              <a:defRPr/>
            </a:pPr>
            <a:r>
              <a:rPr lang="en-US" dirty="0" smtClean="0"/>
              <a:t>This menu is </a:t>
            </a:r>
            <a:r>
              <a:rPr lang="en-US" b="1" dirty="0" smtClean="0"/>
              <a:t>only visible if allowed by installer </a:t>
            </a:r>
            <a:r>
              <a:rPr lang="en-US" dirty="0" smtClean="0"/>
              <a:t>(in case of room thermostat control (always) or Absolute/WD + </a:t>
            </a:r>
            <a:r>
              <a:rPr lang="en-US" b="1" dirty="0" smtClean="0"/>
              <a:t>scheduled </a:t>
            </a:r>
            <a:r>
              <a:rPr lang="en-US" b="0" dirty="0" smtClean="0"/>
              <a:t>/</a:t>
            </a:r>
            <a:r>
              <a:rPr lang="en-US" b="0" baseline="0" dirty="0" smtClean="0"/>
              <a:t> [A.3.1.1.1]</a:t>
            </a:r>
            <a:r>
              <a:rPr lang="en-US" dirty="0" smtClean="0"/>
              <a:t>)</a:t>
            </a:r>
          </a:p>
          <a:p>
            <a:endParaRPr lang="en-GB" dirty="0"/>
          </a:p>
        </p:txBody>
      </p:sp>
    </p:spTree>
    <p:extLst>
      <p:ext uri="{BB962C8B-B14F-4D97-AF65-F5344CB8AC3E}">
        <p14:creationId xmlns:p14="http://schemas.microsoft.com/office/powerpoint/2010/main" val="392450781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In [6.2] Sensor Information,</a:t>
            </a:r>
            <a:r>
              <a:rPr lang="de-DE" baseline="0" dirty="0" smtClean="0"/>
              <a:t> </a:t>
            </a:r>
            <a:r>
              <a:rPr lang="de-DE" baseline="0" dirty="0" err="1" smtClean="0"/>
              <a:t>what</a:t>
            </a:r>
            <a:r>
              <a:rPr lang="de-DE" baseline="0" dirty="0" smtClean="0"/>
              <a:t> </a:t>
            </a:r>
            <a:r>
              <a:rPr lang="de-DE" baseline="0" dirty="0" err="1" smtClean="0"/>
              <a:t>you</a:t>
            </a:r>
            <a:r>
              <a:rPr lang="de-DE" baseline="0" dirty="0" smtClean="0"/>
              <a:t> </a:t>
            </a:r>
            <a:r>
              <a:rPr lang="de-DE" baseline="0" dirty="0" err="1" smtClean="0"/>
              <a:t>see</a:t>
            </a:r>
            <a:r>
              <a:rPr lang="de-DE" baseline="0" dirty="0" smtClean="0"/>
              <a:t> </a:t>
            </a:r>
            <a:r>
              <a:rPr lang="de-DE" baseline="0" dirty="0" err="1" smtClean="0"/>
              <a:t>depends</a:t>
            </a:r>
            <a:r>
              <a:rPr lang="de-DE" baseline="0" dirty="0" smtClean="0"/>
              <a:t> on </a:t>
            </a:r>
            <a:r>
              <a:rPr lang="de-DE" baseline="0" dirty="0" err="1" smtClean="0"/>
              <a:t>the</a:t>
            </a:r>
            <a:r>
              <a:rPr lang="de-DE" baseline="0" dirty="0" smtClean="0"/>
              <a:t> User </a:t>
            </a:r>
            <a:r>
              <a:rPr lang="de-DE" baseline="0" dirty="0" err="1" smtClean="0"/>
              <a:t>Permission</a:t>
            </a:r>
            <a:r>
              <a:rPr lang="de-DE" baseline="0" dirty="0" smtClean="0"/>
              <a:t> Level </a:t>
            </a:r>
            <a:r>
              <a:rPr lang="de-DE" baseline="0" dirty="0" err="1" smtClean="0"/>
              <a:t>you</a:t>
            </a:r>
            <a:r>
              <a:rPr lang="de-DE" baseline="0" dirty="0" smtClean="0"/>
              <a:t> </a:t>
            </a:r>
            <a:r>
              <a:rPr lang="de-DE" baseline="0" dirty="0" err="1" smtClean="0"/>
              <a:t>are</a:t>
            </a:r>
            <a:r>
              <a:rPr lang="de-DE" baseline="0" dirty="0" smtClean="0"/>
              <a:t> in:</a:t>
            </a:r>
          </a:p>
          <a:p>
            <a:pPr marL="178257" indent="-178257">
              <a:buFontTx/>
              <a:buChar char="-"/>
            </a:pPr>
            <a:r>
              <a:rPr lang="de-DE" baseline="0" dirty="0" smtClean="0"/>
              <a:t>In End </a:t>
            </a:r>
            <a:r>
              <a:rPr lang="de-DE" baseline="0" dirty="0" err="1" smtClean="0"/>
              <a:t>user</a:t>
            </a:r>
            <a:r>
              <a:rPr lang="de-DE" baseline="0" dirty="0" smtClean="0"/>
              <a:t> Level </a:t>
            </a:r>
            <a:r>
              <a:rPr lang="de-DE" baseline="0" dirty="0" err="1" smtClean="0"/>
              <a:t>you</a:t>
            </a:r>
            <a:r>
              <a:rPr lang="de-DE" baseline="0" dirty="0" smtClean="0"/>
              <a:t> </a:t>
            </a:r>
            <a:r>
              <a:rPr lang="de-DE" baseline="0" dirty="0" err="1" smtClean="0"/>
              <a:t>can</a:t>
            </a:r>
            <a:r>
              <a:rPr lang="de-DE" baseline="0" dirty="0" smtClean="0"/>
              <a:t> </a:t>
            </a:r>
            <a:r>
              <a:rPr lang="de-DE" baseline="0" dirty="0" err="1" smtClean="0"/>
              <a:t>see</a:t>
            </a:r>
            <a:r>
              <a:rPr lang="de-DE" baseline="0" dirty="0" smtClean="0"/>
              <a:t> </a:t>
            </a:r>
            <a:r>
              <a:rPr lang="de-DE" baseline="0" dirty="0" err="1" smtClean="0"/>
              <a:t>only</a:t>
            </a:r>
            <a:r>
              <a:rPr lang="de-DE" baseline="0" dirty="0" smtClean="0"/>
              <a:t> </a:t>
            </a:r>
            <a:r>
              <a:rPr lang="de-DE" baseline="0" dirty="0" err="1" smtClean="0"/>
              <a:t>Room</a:t>
            </a:r>
            <a:r>
              <a:rPr lang="de-DE" baseline="0" dirty="0" smtClean="0"/>
              <a:t> </a:t>
            </a:r>
            <a:r>
              <a:rPr lang="de-DE" baseline="0" dirty="0" err="1" smtClean="0"/>
              <a:t>temp</a:t>
            </a:r>
            <a:r>
              <a:rPr lang="de-DE" baseline="0" dirty="0" smtClean="0"/>
              <a:t>, Outdoor </a:t>
            </a:r>
            <a:r>
              <a:rPr lang="de-DE" baseline="0" dirty="0" err="1" smtClean="0"/>
              <a:t>temp</a:t>
            </a:r>
            <a:r>
              <a:rPr lang="de-DE" baseline="0" dirty="0" smtClean="0"/>
              <a:t> </a:t>
            </a:r>
            <a:r>
              <a:rPr lang="de-DE" baseline="0" dirty="0" err="1" smtClean="0"/>
              <a:t>and</a:t>
            </a:r>
            <a:r>
              <a:rPr lang="de-DE" baseline="0" dirty="0" smtClean="0"/>
              <a:t> Tank </a:t>
            </a:r>
            <a:r>
              <a:rPr lang="de-DE" baseline="0" dirty="0" err="1" smtClean="0"/>
              <a:t>temp</a:t>
            </a:r>
            <a:endParaRPr lang="de-DE" baseline="0" dirty="0" smtClean="0"/>
          </a:p>
          <a:p>
            <a:pPr marL="178257" indent="-178257">
              <a:buFontTx/>
              <a:buChar char="-"/>
            </a:pPr>
            <a:r>
              <a:rPr lang="de-DE" baseline="0" dirty="0" smtClean="0"/>
              <a:t>In </a:t>
            </a:r>
            <a:r>
              <a:rPr lang="de-DE" baseline="0" dirty="0" err="1" smtClean="0"/>
              <a:t>Advanced</a:t>
            </a:r>
            <a:r>
              <a:rPr lang="de-DE" baseline="0" dirty="0" smtClean="0"/>
              <a:t> End </a:t>
            </a:r>
            <a:r>
              <a:rPr lang="de-DE" baseline="0" dirty="0" err="1" smtClean="0"/>
              <a:t>user</a:t>
            </a:r>
            <a:r>
              <a:rPr lang="de-DE" baseline="0" dirty="0" smtClean="0"/>
              <a:t> </a:t>
            </a:r>
            <a:r>
              <a:rPr lang="de-DE" baseline="0" dirty="0" err="1" smtClean="0"/>
              <a:t>and</a:t>
            </a:r>
            <a:r>
              <a:rPr lang="de-DE" baseline="0" dirty="0" smtClean="0"/>
              <a:t> Installer Level, </a:t>
            </a:r>
            <a:r>
              <a:rPr lang="de-DE" baseline="0" dirty="0" err="1" smtClean="0"/>
              <a:t>you</a:t>
            </a:r>
            <a:r>
              <a:rPr lang="de-DE" baseline="0" dirty="0" smtClean="0"/>
              <a:t> </a:t>
            </a:r>
            <a:r>
              <a:rPr lang="de-DE" baseline="0" dirty="0" err="1" smtClean="0"/>
              <a:t>can</a:t>
            </a:r>
            <a:r>
              <a:rPr lang="de-DE" baseline="0" dirty="0" smtClean="0"/>
              <a:t> </a:t>
            </a:r>
            <a:r>
              <a:rPr lang="de-DE" baseline="0" dirty="0" err="1" smtClean="0"/>
              <a:t>see</a:t>
            </a:r>
            <a:r>
              <a:rPr lang="de-DE" baseline="0" dirty="0" smtClean="0"/>
              <a:t> all </a:t>
            </a:r>
            <a:r>
              <a:rPr lang="de-DE" baseline="0" dirty="0" err="1" smtClean="0"/>
              <a:t>of</a:t>
            </a:r>
            <a:r>
              <a:rPr lang="de-DE" baseline="0" dirty="0" smtClean="0"/>
              <a:t> </a:t>
            </a:r>
            <a:r>
              <a:rPr lang="de-DE" baseline="0" dirty="0" err="1" smtClean="0"/>
              <a:t>them</a:t>
            </a:r>
            <a:r>
              <a:rPr lang="de-DE" baseline="0" dirty="0" smtClean="0"/>
              <a:t>.</a:t>
            </a:r>
            <a:endParaRPr lang="en-GB" dirty="0" smtClean="0"/>
          </a:p>
          <a:p>
            <a:endParaRPr lang="en-GB" dirty="0"/>
          </a:p>
        </p:txBody>
      </p:sp>
    </p:spTree>
    <p:extLst>
      <p:ext uri="{BB962C8B-B14F-4D97-AF65-F5344CB8AC3E}">
        <p14:creationId xmlns:p14="http://schemas.microsoft.com/office/powerpoint/2010/main" val="297555408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[6.5]</a:t>
            </a:r>
            <a:r>
              <a:rPr lang="de-DE" baseline="0" dirty="0" smtClean="0"/>
              <a:t> </a:t>
            </a:r>
            <a:r>
              <a:rPr lang="de-DE" baseline="0" dirty="0" err="1" smtClean="0"/>
              <a:t>Actuators</a:t>
            </a:r>
            <a:r>
              <a:rPr lang="de-DE" baseline="0" dirty="0" smtClean="0"/>
              <a:t> = </a:t>
            </a:r>
            <a:r>
              <a:rPr lang="de-DE" baseline="0" dirty="0" err="1" smtClean="0"/>
              <a:t>status</a:t>
            </a:r>
            <a:r>
              <a:rPr lang="de-DE" baseline="0" dirty="0" smtClean="0"/>
              <a:t>/</a:t>
            </a:r>
            <a:r>
              <a:rPr lang="de-DE" baseline="0" dirty="0" err="1" smtClean="0"/>
              <a:t>mode</a:t>
            </a:r>
            <a:r>
              <a:rPr lang="de-DE" baseline="0" dirty="0" smtClean="0"/>
              <a:t> </a:t>
            </a:r>
            <a:r>
              <a:rPr lang="de-DE" baseline="0" dirty="0" err="1" smtClean="0"/>
              <a:t>of</a:t>
            </a:r>
            <a:r>
              <a:rPr lang="de-DE" baseline="0" dirty="0" smtClean="0"/>
              <a:t> </a:t>
            </a:r>
            <a:r>
              <a:rPr lang="de-DE" baseline="0" dirty="0" err="1" smtClean="0"/>
              <a:t>each</a:t>
            </a:r>
            <a:r>
              <a:rPr lang="de-DE" baseline="0" dirty="0" smtClean="0"/>
              <a:t> </a:t>
            </a:r>
            <a:r>
              <a:rPr lang="de-DE" baseline="0" dirty="0" err="1" smtClean="0"/>
              <a:t>actuator</a:t>
            </a:r>
            <a:endParaRPr lang="de-DE" baseline="0" dirty="0" smtClean="0"/>
          </a:p>
          <a:p>
            <a:endParaRPr lang="de-DE" baseline="0" dirty="0" smtClean="0"/>
          </a:p>
          <a:p>
            <a:r>
              <a:rPr lang="de-DE" baseline="0" dirty="0" err="1" smtClean="0"/>
              <a:t>It</a:t>
            </a:r>
            <a:r>
              <a:rPr lang="de-DE" baseline="0" dirty="0" smtClean="0"/>
              <a:t> </a:t>
            </a:r>
            <a:r>
              <a:rPr lang="de-DE" baseline="0" dirty="0" err="1" smtClean="0"/>
              <a:t>is</a:t>
            </a:r>
            <a:r>
              <a:rPr lang="de-DE" baseline="0" dirty="0" smtClean="0"/>
              <a:t> </a:t>
            </a:r>
            <a:r>
              <a:rPr lang="de-DE" baseline="0" dirty="0" err="1" smtClean="0"/>
              <a:t>only</a:t>
            </a:r>
            <a:r>
              <a:rPr lang="de-DE" baseline="0" dirty="0" smtClean="0"/>
              <a:t> </a:t>
            </a:r>
            <a:r>
              <a:rPr lang="de-DE" baseline="0" dirty="0" err="1" smtClean="0"/>
              <a:t>visible</a:t>
            </a:r>
            <a:r>
              <a:rPr lang="de-DE" baseline="0" dirty="0" smtClean="0"/>
              <a:t> </a:t>
            </a:r>
            <a:r>
              <a:rPr lang="de-DE" baseline="0" dirty="0" err="1" smtClean="0"/>
              <a:t>when</a:t>
            </a:r>
            <a:r>
              <a:rPr lang="de-DE" baseline="0" dirty="0" smtClean="0"/>
              <a:t> in </a:t>
            </a:r>
            <a:r>
              <a:rPr lang="de-DE" baseline="0" dirty="0" err="1" smtClean="0"/>
              <a:t>Advanced</a:t>
            </a:r>
            <a:r>
              <a:rPr lang="de-DE" baseline="0" dirty="0" smtClean="0"/>
              <a:t> End User </a:t>
            </a:r>
            <a:r>
              <a:rPr lang="de-DE" baseline="0" dirty="0" err="1" smtClean="0"/>
              <a:t>or</a:t>
            </a:r>
            <a:r>
              <a:rPr lang="de-DE" baseline="0" dirty="0" smtClean="0"/>
              <a:t> Installer </a:t>
            </a:r>
            <a:r>
              <a:rPr lang="de-DE" baseline="0" dirty="0" err="1" smtClean="0"/>
              <a:t>level</a:t>
            </a:r>
            <a:endParaRPr lang="de-DE" baseline="0" dirty="0" smtClean="0"/>
          </a:p>
          <a:p>
            <a:endParaRPr lang="de-DE" baseline="0" dirty="0" smtClean="0"/>
          </a:p>
          <a:p>
            <a:r>
              <a:rPr lang="de-DE" baseline="0" dirty="0" err="1" smtClean="0"/>
              <a:t>What</a:t>
            </a:r>
            <a:r>
              <a:rPr lang="de-DE" baseline="0" dirty="0" smtClean="0"/>
              <a:t> </a:t>
            </a:r>
            <a:r>
              <a:rPr lang="de-DE" baseline="0" dirty="0" err="1" smtClean="0"/>
              <a:t>you</a:t>
            </a:r>
            <a:r>
              <a:rPr lang="de-DE" baseline="0" dirty="0" smtClean="0"/>
              <a:t> </a:t>
            </a:r>
            <a:r>
              <a:rPr lang="de-DE" baseline="0" dirty="0" err="1" smtClean="0"/>
              <a:t>can</a:t>
            </a:r>
            <a:r>
              <a:rPr lang="de-DE" baseline="0" dirty="0" smtClean="0"/>
              <a:t> </a:t>
            </a:r>
            <a:r>
              <a:rPr lang="de-DE" baseline="0" dirty="0" err="1" smtClean="0"/>
              <a:t>see</a:t>
            </a:r>
            <a:r>
              <a:rPr lang="de-DE" baseline="0" dirty="0" smtClean="0"/>
              <a:t> </a:t>
            </a:r>
            <a:r>
              <a:rPr lang="de-DE" baseline="0" dirty="0" err="1" smtClean="0"/>
              <a:t>or</a:t>
            </a:r>
            <a:r>
              <a:rPr lang="de-DE" baseline="0" dirty="0" smtClean="0"/>
              <a:t> not </a:t>
            </a:r>
            <a:r>
              <a:rPr lang="de-DE" baseline="0" dirty="0" err="1" smtClean="0"/>
              <a:t>depends</a:t>
            </a:r>
            <a:r>
              <a:rPr lang="de-DE" baseline="0" dirty="0" smtClean="0"/>
              <a:t> on </a:t>
            </a:r>
            <a:r>
              <a:rPr lang="de-DE" baseline="0" dirty="0" err="1" smtClean="0"/>
              <a:t>the</a:t>
            </a:r>
            <a:r>
              <a:rPr lang="de-DE" baseline="0" dirty="0" smtClean="0"/>
              <a:t> </a:t>
            </a:r>
            <a:r>
              <a:rPr lang="de-DE" baseline="0" dirty="0" err="1" smtClean="0"/>
              <a:t>settings</a:t>
            </a:r>
            <a:r>
              <a:rPr lang="de-DE" baseline="0" dirty="0" smtClean="0"/>
              <a:t> </a:t>
            </a:r>
            <a:r>
              <a:rPr lang="de-DE" baseline="0" dirty="0" err="1" smtClean="0"/>
              <a:t>you</a:t>
            </a:r>
            <a:r>
              <a:rPr lang="de-DE" baseline="0" dirty="0" smtClean="0"/>
              <a:t> </a:t>
            </a:r>
            <a:r>
              <a:rPr lang="de-DE" baseline="0" dirty="0" err="1" smtClean="0"/>
              <a:t>have</a:t>
            </a:r>
            <a:r>
              <a:rPr lang="de-DE" baseline="0" dirty="0" smtClean="0"/>
              <a:t> </a:t>
            </a:r>
            <a:r>
              <a:rPr lang="de-DE" baseline="0" dirty="0" err="1" smtClean="0"/>
              <a:t>made</a:t>
            </a:r>
            <a:r>
              <a:rPr lang="de-DE" baseline="0" dirty="0" smtClean="0"/>
              <a:t>.</a:t>
            </a:r>
          </a:p>
          <a:p>
            <a:endParaRPr lang="de-DE" baseline="0" dirty="0" smtClean="0"/>
          </a:p>
          <a:p>
            <a:r>
              <a:rPr lang="de-DE" baseline="0" dirty="0" err="1" smtClean="0"/>
              <a:t>Example</a:t>
            </a:r>
            <a:r>
              <a:rPr lang="de-DE" baseline="0" dirty="0" smtClean="0"/>
              <a:t>: </a:t>
            </a:r>
            <a:r>
              <a:rPr lang="de-DE" baseline="0" dirty="0" err="1" smtClean="0"/>
              <a:t>If</a:t>
            </a:r>
            <a:r>
              <a:rPr lang="de-DE" baseline="0" dirty="0" smtClean="0"/>
              <a:t> „Pump“ </a:t>
            </a:r>
            <a:r>
              <a:rPr lang="de-DE" baseline="0" dirty="0" err="1" smtClean="0"/>
              <a:t>is</a:t>
            </a:r>
            <a:r>
              <a:rPr lang="de-DE" baseline="0" dirty="0" smtClean="0"/>
              <a:t> ON, </a:t>
            </a:r>
            <a:r>
              <a:rPr lang="de-DE" baseline="0" dirty="0" err="1" smtClean="0"/>
              <a:t>it</a:t>
            </a:r>
            <a:r>
              <a:rPr lang="de-DE" baseline="0" dirty="0" smtClean="0"/>
              <a:t> </a:t>
            </a:r>
            <a:r>
              <a:rPr lang="de-DE" baseline="0" dirty="0" err="1" smtClean="0"/>
              <a:t>means</a:t>
            </a:r>
            <a:r>
              <a:rPr lang="de-DE" baseline="0" dirty="0" smtClean="0"/>
              <a:t> </a:t>
            </a:r>
            <a:r>
              <a:rPr lang="de-DE" baseline="0" dirty="0" err="1" smtClean="0"/>
              <a:t>that</a:t>
            </a:r>
            <a:r>
              <a:rPr lang="de-DE" baseline="0" dirty="0" smtClean="0"/>
              <a:t> pump </a:t>
            </a:r>
            <a:r>
              <a:rPr lang="de-DE" baseline="0" dirty="0" err="1" smtClean="0"/>
              <a:t>should</a:t>
            </a:r>
            <a:r>
              <a:rPr lang="de-DE" baseline="0" dirty="0" smtClean="0"/>
              <a:t> </a:t>
            </a:r>
            <a:r>
              <a:rPr lang="de-DE" baseline="0" dirty="0" err="1" smtClean="0"/>
              <a:t>be</a:t>
            </a:r>
            <a:r>
              <a:rPr lang="de-DE" baseline="0" dirty="0" smtClean="0"/>
              <a:t> </a:t>
            </a:r>
            <a:r>
              <a:rPr lang="de-DE" baseline="0" dirty="0" err="1" smtClean="0"/>
              <a:t>running</a:t>
            </a:r>
            <a:r>
              <a:rPr lang="de-DE" baseline="0" dirty="0" smtClean="0"/>
              <a:t>.</a:t>
            </a:r>
            <a:endParaRPr lang="en-GB" dirty="0" smtClean="0"/>
          </a:p>
          <a:p>
            <a:endParaRPr lang="en-GB" dirty="0"/>
          </a:p>
        </p:txBody>
      </p:sp>
    </p:spTree>
    <p:extLst>
      <p:ext uri="{BB962C8B-B14F-4D97-AF65-F5344CB8AC3E}">
        <p14:creationId xmlns:p14="http://schemas.microsoft.com/office/powerpoint/2010/main" val="155046877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2874198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[6.7] </a:t>
            </a:r>
            <a:r>
              <a:rPr lang="de-DE" dirty="0" err="1" smtClean="0"/>
              <a:t>Running</a:t>
            </a:r>
            <a:r>
              <a:rPr lang="de-DE" dirty="0" smtClean="0"/>
              <a:t> </a:t>
            </a:r>
            <a:r>
              <a:rPr lang="de-DE" dirty="0" err="1" smtClean="0"/>
              <a:t>Hours</a:t>
            </a:r>
            <a:r>
              <a:rPr lang="de-DE" dirty="0" smtClean="0"/>
              <a:t>: </a:t>
            </a:r>
            <a:r>
              <a:rPr lang="de-DE" dirty="0" err="1" smtClean="0"/>
              <a:t>You</a:t>
            </a:r>
            <a:r>
              <a:rPr lang="de-DE" dirty="0" smtClean="0"/>
              <a:t> </a:t>
            </a:r>
            <a:r>
              <a:rPr lang="de-DE" dirty="0" err="1" smtClean="0"/>
              <a:t>can</a:t>
            </a:r>
            <a:r>
              <a:rPr lang="de-DE" dirty="0" smtClean="0"/>
              <a:t> </a:t>
            </a:r>
            <a:r>
              <a:rPr lang="de-DE" dirty="0" err="1" smtClean="0"/>
              <a:t>see</a:t>
            </a:r>
            <a:r>
              <a:rPr lang="de-DE" dirty="0" smtClean="0"/>
              <a:t> </a:t>
            </a:r>
            <a:r>
              <a:rPr lang="de-DE" dirty="0" err="1" smtClean="0"/>
              <a:t>the</a:t>
            </a:r>
            <a:r>
              <a:rPr lang="de-DE" dirty="0" smtClean="0"/>
              <a:t> </a:t>
            </a:r>
            <a:r>
              <a:rPr lang="de-DE" dirty="0" err="1" smtClean="0"/>
              <a:t>running</a:t>
            </a:r>
            <a:r>
              <a:rPr lang="de-DE" dirty="0" smtClean="0"/>
              <a:t> </a:t>
            </a:r>
            <a:r>
              <a:rPr lang="de-DE" dirty="0" err="1" smtClean="0"/>
              <a:t>hours</a:t>
            </a:r>
            <a:r>
              <a:rPr lang="de-DE" dirty="0" smtClean="0"/>
              <a:t> </a:t>
            </a:r>
            <a:r>
              <a:rPr lang="de-DE" dirty="0" err="1" smtClean="0"/>
              <a:t>of</a:t>
            </a:r>
            <a:r>
              <a:rPr lang="de-DE" dirty="0" smtClean="0"/>
              <a:t> </a:t>
            </a:r>
            <a:r>
              <a:rPr lang="de-DE" dirty="0" err="1" smtClean="0"/>
              <a:t>each</a:t>
            </a:r>
            <a:r>
              <a:rPr lang="de-DE" baseline="0" dirty="0" smtClean="0"/>
              <a:t> </a:t>
            </a:r>
            <a:r>
              <a:rPr lang="de-DE" baseline="0" dirty="0" err="1" smtClean="0"/>
              <a:t>component</a:t>
            </a:r>
            <a:r>
              <a:rPr lang="de-DE" baseline="0" dirty="0" smtClean="0"/>
              <a:t>:</a:t>
            </a:r>
          </a:p>
          <a:p>
            <a:pPr marL="178257" indent="-178257">
              <a:buFontTx/>
              <a:buChar char="-"/>
            </a:pPr>
            <a:r>
              <a:rPr lang="de-DE" baseline="0" dirty="0" err="1" smtClean="0"/>
              <a:t>For</a:t>
            </a:r>
            <a:r>
              <a:rPr lang="de-DE" baseline="0" dirty="0" smtClean="0"/>
              <a:t> </a:t>
            </a:r>
            <a:r>
              <a:rPr lang="de-DE" baseline="0" dirty="0" err="1" smtClean="0"/>
              <a:t>the</a:t>
            </a:r>
            <a:r>
              <a:rPr lang="de-DE" baseline="0" dirty="0" smtClean="0"/>
              <a:t> </a:t>
            </a:r>
            <a:r>
              <a:rPr lang="de-DE" baseline="0" dirty="0" err="1" smtClean="0"/>
              <a:t>previous</a:t>
            </a:r>
            <a:r>
              <a:rPr lang="de-DE" baseline="0" dirty="0" smtClean="0"/>
              <a:t> </a:t>
            </a:r>
            <a:r>
              <a:rPr lang="de-DE" baseline="0" dirty="0" err="1" smtClean="0"/>
              <a:t>month</a:t>
            </a:r>
            <a:endParaRPr lang="de-DE" baseline="0" dirty="0" smtClean="0"/>
          </a:p>
          <a:p>
            <a:pPr marL="178257" indent="-178257">
              <a:buFontTx/>
              <a:buChar char="-"/>
            </a:pPr>
            <a:r>
              <a:rPr lang="de-DE" baseline="0" dirty="0" err="1" smtClean="0"/>
              <a:t>For</a:t>
            </a:r>
            <a:r>
              <a:rPr lang="de-DE" baseline="0" dirty="0" smtClean="0"/>
              <a:t> </a:t>
            </a:r>
            <a:r>
              <a:rPr lang="de-DE" baseline="0" dirty="0" err="1" smtClean="0"/>
              <a:t>the</a:t>
            </a:r>
            <a:r>
              <a:rPr lang="de-DE" baseline="0" dirty="0" smtClean="0"/>
              <a:t> </a:t>
            </a:r>
            <a:r>
              <a:rPr lang="de-DE" baseline="0" dirty="0" err="1" smtClean="0"/>
              <a:t>current</a:t>
            </a:r>
            <a:r>
              <a:rPr lang="de-DE" baseline="0" dirty="0" smtClean="0"/>
              <a:t> </a:t>
            </a:r>
            <a:r>
              <a:rPr lang="de-DE" baseline="0" dirty="0" err="1" smtClean="0"/>
              <a:t>month</a:t>
            </a:r>
            <a:endParaRPr lang="de-DE" baseline="0" dirty="0" smtClean="0"/>
          </a:p>
          <a:p>
            <a:pPr marL="178257" indent="-178257">
              <a:buFontTx/>
              <a:buChar char="-"/>
            </a:pPr>
            <a:r>
              <a:rPr lang="de-DE" baseline="0" dirty="0" smtClean="0"/>
              <a:t>In total</a:t>
            </a:r>
          </a:p>
          <a:p>
            <a:pPr marL="178257" indent="-178257">
              <a:buFontTx/>
              <a:buChar char="-"/>
            </a:pPr>
            <a:endParaRPr lang="de-DE" baseline="0" dirty="0" smtClean="0"/>
          </a:p>
          <a:p>
            <a:r>
              <a:rPr lang="de-DE" baseline="0" dirty="0" err="1" smtClean="0"/>
              <a:t>You</a:t>
            </a:r>
            <a:r>
              <a:rPr lang="de-DE" baseline="0" dirty="0" smtClean="0"/>
              <a:t> </a:t>
            </a:r>
            <a:r>
              <a:rPr lang="de-DE" baseline="0" dirty="0" err="1" smtClean="0"/>
              <a:t>have</a:t>
            </a:r>
            <a:r>
              <a:rPr lang="de-DE" baseline="0" dirty="0" smtClean="0"/>
              <a:t> </a:t>
            </a:r>
            <a:r>
              <a:rPr lang="de-DE" baseline="0" dirty="0" err="1" smtClean="0"/>
              <a:t>access</a:t>
            </a:r>
            <a:r>
              <a:rPr lang="de-DE" baseline="0" dirty="0" smtClean="0"/>
              <a:t> on </a:t>
            </a:r>
            <a:r>
              <a:rPr lang="de-DE" baseline="0" dirty="0" err="1" smtClean="0"/>
              <a:t>this</a:t>
            </a:r>
            <a:r>
              <a:rPr lang="de-DE" baseline="0" dirty="0" smtClean="0"/>
              <a:t> </a:t>
            </a:r>
            <a:r>
              <a:rPr lang="de-DE" baseline="0" dirty="0" err="1" smtClean="0"/>
              <a:t>menu</a:t>
            </a:r>
            <a:r>
              <a:rPr lang="de-DE" baseline="0" dirty="0" smtClean="0"/>
              <a:t> </a:t>
            </a:r>
            <a:r>
              <a:rPr lang="de-DE" baseline="0" dirty="0" err="1" smtClean="0"/>
              <a:t>only</a:t>
            </a:r>
            <a:r>
              <a:rPr lang="de-DE" baseline="0" dirty="0" smtClean="0"/>
              <a:t> </a:t>
            </a:r>
            <a:r>
              <a:rPr lang="de-DE" baseline="0" dirty="0" err="1" smtClean="0"/>
              <a:t>as</a:t>
            </a:r>
            <a:r>
              <a:rPr lang="de-DE" baseline="0" dirty="0" smtClean="0"/>
              <a:t> </a:t>
            </a:r>
            <a:r>
              <a:rPr lang="de-DE" baseline="0" dirty="0" err="1" smtClean="0"/>
              <a:t>Advanced</a:t>
            </a:r>
            <a:r>
              <a:rPr lang="de-DE" baseline="0" dirty="0" smtClean="0"/>
              <a:t> End User </a:t>
            </a:r>
            <a:r>
              <a:rPr lang="de-DE" baseline="0" dirty="0" err="1" smtClean="0"/>
              <a:t>and</a:t>
            </a:r>
            <a:r>
              <a:rPr lang="de-DE" baseline="0" dirty="0" smtClean="0"/>
              <a:t> </a:t>
            </a:r>
            <a:r>
              <a:rPr lang="de-DE" baseline="0" dirty="0" err="1" smtClean="0"/>
              <a:t>as</a:t>
            </a:r>
            <a:r>
              <a:rPr lang="de-DE" baseline="0" dirty="0" smtClean="0"/>
              <a:t> an Installer</a:t>
            </a:r>
          </a:p>
          <a:p>
            <a:pPr marL="178257" indent="-178257">
              <a:buFontTx/>
              <a:buChar char="-"/>
            </a:pPr>
            <a:endParaRPr lang="de-DE" baseline="0" dirty="0" smtClean="0"/>
          </a:p>
          <a:p>
            <a:r>
              <a:rPr lang="de-DE" baseline="0" dirty="0" err="1" smtClean="0"/>
              <a:t>For</a:t>
            </a:r>
            <a:r>
              <a:rPr lang="de-DE" baseline="0" dirty="0" smtClean="0"/>
              <a:t> </a:t>
            </a:r>
            <a:r>
              <a:rPr lang="de-DE" baseline="0" dirty="0" err="1" smtClean="0"/>
              <a:t>Compressor</a:t>
            </a:r>
            <a:r>
              <a:rPr lang="de-DE" baseline="0" dirty="0" smtClean="0"/>
              <a:t> </a:t>
            </a:r>
            <a:r>
              <a:rPr lang="de-DE" baseline="0" dirty="0" err="1" smtClean="0"/>
              <a:t>you</a:t>
            </a:r>
            <a:r>
              <a:rPr lang="de-DE" baseline="0" dirty="0" smtClean="0"/>
              <a:t> </a:t>
            </a:r>
            <a:r>
              <a:rPr lang="de-DE" baseline="0" dirty="0" err="1" smtClean="0"/>
              <a:t>can</a:t>
            </a:r>
            <a:r>
              <a:rPr lang="de-DE" baseline="0" dirty="0" smtClean="0"/>
              <a:t> </a:t>
            </a:r>
            <a:r>
              <a:rPr lang="de-DE" baseline="0" dirty="0" err="1" smtClean="0"/>
              <a:t>see</a:t>
            </a:r>
            <a:r>
              <a:rPr lang="de-DE" baseline="0" dirty="0" smtClean="0"/>
              <a:t> </a:t>
            </a:r>
            <a:r>
              <a:rPr lang="de-DE" baseline="0" dirty="0" err="1" smtClean="0"/>
              <a:t>the</a:t>
            </a:r>
            <a:r>
              <a:rPr lang="de-DE" baseline="0" dirty="0" smtClean="0"/>
              <a:t> </a:t>
            </a:r>
            <a:r>
              <a:rPr lang="de-DE" baseline="0" dirty="0" err="1" smtClean="0"/>
              <a:t>running</a:t>
            </a:r>
            <a:r>
              <a:rPr lang="de-DE" baseline="0" dirty="0" smtClean="0"/>
              <a:t> </a:t>
            </a:r>
            <a:r>
              <a:rPr lang="de-DE" baseline="0" dirty="0" err="1" smtClean="0"/>
              <a:t>hours</a:t>
            </a:r>
            <a:r>
              <a:rPr lang="de-DE" baseline="0" dirty="0" smtClean="0"/>
              <a:t> </a:t>
            </a:r>
            <a:r>
              <a:rPr lang="de-DE" baseline="0" dirty="0" err="1" smtClean="0"/>
              <a:t>separately</a:t>
            </a:r>
            <a:r>
              <a:rPr lang="de-DE" baseline="0" dirty="0" smtClean="0"/>
              <a:t> </a:t>
            </a:r>
            <a:r>
              <a:rPr lang="de-DE" baseline="0" dirty="0" err="1" smtClean="0"/>
              <a:t>for</a:t>
            </a:r>
            <a:r>
              <a:rPr lang="de-DE" baseline="0" dirty="0" smtClean="0"/>
              <a:t>:</a:t>
            </a:r>
          </a:p>
          <a:p>
            <a:pPr marL="178257" indent="-178257">
              <a:buFontTx/>
              <a:buChar char="-"/>
            </a:pPr>
            <a:r>
              <a:rPr lang="de-DE" baseline="0" dirty="0" smtClean="0"/>
              <a:t>Space </a:t>
            </a:r>
            <a:r>
              <a:rPr lang="de-DE" baseline="0" dirty="0" err="1" smtClean="0"/>
              <a:t>heating</a:t>
            </a:r>
            <a:endParaRPr lang="de-DE" baseline="0" dirty="0" smtClean="0"/>
          </a:p>
          <a:p>
            <a:pPr marL="178257" indent="-178257">
              <a:buFontTx/>
              <a:buChar char="-"/>
            </a:pPr>
            <a:r>
              <a:rPr lang="de-DE" baseline="0" dirty="0" smtClean="0"/>
              <a:t>Space </a:t>
            </a:r>
            <a:r>
              <a:rPr lang="de-DE" baseline="0" dirty="0" err="1" smtClean="0"/>
              <a:t>cooling</a:t>
            </a:r>
            <a:endParaRPr lang="de-DE" baseline="0" dirty="0" smtClean="0"/>
          </a:p>
          <a:p>
            <a:pPr marL="178257" indent="-178257">
              <a:buFontTx/>
              <a:buChar char="-"/>
            </a:pPr>
            <a:r>
              <a:rPr lang="de-DE" baseline="0" dirty="0" smtClean="0"/>
              <a:t>DHW</a:t>
            </a:r>
          </a:p>
          <a:p>
            <a:pPr marL="178257" indent="-178257">
              <a:buFontTx/>
              <a:buChar char="-"/>
            </a:pPr>
            <a:r>
              <a:rPr lang="de-DE" baseline="0" dirty="0" smtClean="0"/>
              <a:t>Total</a:t>
            </a:r>
          </a:p>
          <a:p>
            <a:r>
              <a:rPr lang="de-DE" baseline="0" dirty="0" err="1" smtClean="0"/>
              <a:t>You</a:t>
            </a:r>
            <a:r>
              <a:rPr lang="de-DE" baseline="0" dirty="0" smtClean="0"/>
              <a:t> </a:t>
            </a:r>
            <a:r>
              <a:rPr lang="de-DE" baseline="0" dirty="0" err="1" smtClean="0"/>
              <a:t>can</a:t>
            </a:r>
            <a:r>
              <a:rPr lang="de-DE" baseline="0" dirty="0" smtClean="0"/>
              <a:t> </a:t>
            </a:r>
            <a:r>
              <a:rPr lang="de-DE" baseline="0" dirty="0" err="1" smtClean="0"/>
              <a:t>even</a:t>
            </a:r>
            <a:r>
              <a:rPr lang="de-DE" baseline="0" dirty="0" smtClean="0"/>
              <a:t> </a:t>
            </a:r>
            <a:r>
              <a:rPr lang="de-DE" baseline="0" dirty="0" err="1" smtClean="0"/>
              <a:t>see</a:t>
            </a:r>
            <a:r>
              <a:rPr lang="de-DE" baseline="0" dirty="0" smtClean="0"/>
              <a:t> </a:t>
            </a:r>
            <a:r>
              <a:rPr lang="de-DE" baseline="0" dirty="0" err="1" smtClean="0"/>
              <a:t>the</a:t>
            </a:r>
            <a:r>
              <a:rPr lang="de-DE" baseline="0" dirty="0" smtClean="0"/>
              <a:t> Numbers </a:t>
            </a:r>
            <a:r>
              <a:rPr lang="de-DE" baseline="0" dirty="0" err="1" smtClean="0"/>
              <a:t>of</a:t>
            </a:r>
            <a:r>
              <a:rPr lang="de-DE" baseline="0" dirty="0" smtClean="0"/>
              <a:t> </a:t>
            </a:r>
            <a:r>
              <a:rPr lang="de-DE" baseline="0" dirty="0" err="1" smtClean="0"/>
              <a:t>starts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compressor</a:t>
            </a:r>
            <a:endParaRPr lang="de-DE" baseline="0" dirty="0" smtClean="0"/>
          </a:p>
          <a:p>
            <a:endParaRPr lang="de-DE" baseline="0" dirty="0" smtClean="0"/>
          </a:p>
          <a:p>
            <a:r>
              <a:rPr lang="de-DE" baseline="0" dirty="0" err="1" smtClean="0"/>
              <a:t>For</a:t>
            </a:r>
            <a:r>
              <a:rPr lang="de-DE" baseline="0" dirty="0" smtClean="0"/>
              <a:t> BUH </a:t>
            </a:r>
            <a:r>
              <a:rPr lang="de-DE" baseline="0" dirty="0" err="1" smtClean="0"/>
              <a:t>step</a:t>
            </a:r>
            <a:r>
              <a:rPr lang="de-DE" baseline="0" dirty="0" smtClean="0"/>
              <a:t> 1 </a:t>
            </a:r>
            <a:r>
              <a:rPr lang="de-DE" baseline="0" dirty="0" err="1" smtClean="0"/>
              <a:t>and</a:t>
            </a:r>
            <a:r>
              <a:rPr lang="de-DE" baseline="0" dirty="0" smtClean="0"/>
              <a:t> 2 </a:t>
            </a:r>
            <a:r>
              <a:rPr lang="de-DE" baseline="0" dirty="0" err="1" smtClean="0"/>
              <a:t>you</a:t>
            </a:r>
            <a:r>
              <a:rPr lang="de-DE" baseline="0" dirty="0" smtClean="0"/>
              <a:t> </a:t>
            </a:r>
            <a:r>
              <a:rPr lang="de-DE" baseline="0" dirty="0" err="1" smtClean="0"/>
              <a:t>can</a:t>
            </a:r>
            <a:r>
              <a:rPr lang="de-DE" baseline="0" dirty="0" smtClean="0"/>
              <a:t> </a:t>
            </a:r>
            <a:r>
              <a:rPr lang="de-DE" baseline="0" dirty="0" err="1" smtClean="0"/>
              <a:t>see</a:t>
            </a:r>
            <a:r>
              <a:rPr lang="de-DE" baseline="0" dirty="0" smtClean="0"/>
              <a:t> </a:t>
            </a:r>
            <a:r>
              <a:rPr lang="de-DE" baseline="0" dirty="0" err="1" smtClean="0"/>
              <a:t>the</a:t>
            </a:r>
            <a:r>
              <a:rPr lang="de-DE" baseline="0" dirty="0" smtClean="0"/>
              <a:t> </a:t>
            </a:r>
            <a:r>
              <a:rPr lang="de-DE" baseline="0" dirty="0" err="1" smtClean="0"/>
              <a:t>running</a:t>
            </a:r>
            <a:r>
              <a:rPr lang="de-DE" baseline="0" dirty="0" smtClean="0"/>
              <a:t> </a:t>
            </a:r>
            <a:r>
              <a:rPr lang="de-DE" baseline="0" dirty="0" err="1" smtClean="0"/>
              <a:t>hours</a:t>
            </a:r>
            <a:r>
              <a:rPr lang="de-DE" baseline="0" dirty="0" smtClean="0"/>
              <a:t> </a:t>
            </a:r>
            <a:r>
              <a:rPr lang="de-DE" baseline="0" dirty="0" err="1" smtClean="0"/>
              <a:t>separately</a:t>
            </a:r>
            <a:r>
              <a:rPr lang="de-DE" baseline="0" dirty="0" smtClean="0"/>
              <a:t> </a:t>
            </a:r>
            <a:r>
              <a:rPr lang="de-DE" baseline="0" dirty="0" err="1" smtClean="0"/>
              <a:t>for</a:t>
            </a:r>
            <a:r>
              <a:rPr lang="de-DE" baseline="0" dirty="0" smtClean="0"/>
              <a:t>:</a:t>
            </a:r>
          </a:p>
          <a:p>
            <a:pPr marL="178257" indent="-178257">
              <a:buFontTx/>
              <a:buChar char="-"/>
            </a:pPr>
            <a:r>
              <a:rPr lang="de-DE" baseline="0" dirty="0" smtClean="0"/>
              <a:t>Space </a:t>
            </a:r>
            <a:r>
              <a:rPr lang="de-DE" baseline="0" dirty="0" err="1" smtClean="0"/>
              <a:t>heating</a:t>
            </a:r>
            <a:endParaRPr lang="de-DE" baseline="0" dirty="0" smtClean="0"/>
          </a:p>
          <a:p>
            <a:pPr marL="178257" indent="-178257">
              <a:buFontTx/>
              <a:buChar char="-"/>
            </a:pPr>
            <a:r>
              <a:rPr lang="de-DE" baseline="0" dirty="0" smtClean="0"/>
              <a:t>DHW</a:t>
            </a:r>
          </a:p>
          <a:p>
            <a:pPr marL="178257" indent="-178257">
              <a:buFontTx/>
              <a:buChar char="-"/>
            </a:pPr>
            <a:r>
              <a:rPr lang="de-DE" baseline="0" dirty="0" smtClean="0"/>
              <a:t>Total</a:t>
            </a:r>
          </a:p>
          <a:p>
            <a:endParaRPr lang="en-GB" dirty="0"/>
          </a:p>
        </p:txBody>
      </p:sp>
    </p:spTree>
    <p:extLst>
      <p:ext uri="{BB962C8B-B14F-4D97-AF65-F5344CB8AC3E}">
        <p14:creationId xmlns:p14="http://schemas.microsoft.com/office/powerpoint/2010/main" val="155675081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[6.2]</a:t>
            </a:r>
            <a:r>
              <a:rPr lang="de-DE" baseline="0" dirty="0" smtClean="0"/>
              <a:t> </a:t>
            </a:r>
            <a:r>
              <a:rPr lang="de-DE" baseline="0" dirty="0" err="1" smtClean="0"/>
              <a:t>Energy</a:t>
            </a:r>
            <a:r>
              <a:rPr lang="de-DE" baseline="0" dirty="0" smtClean="0"/>
              <a:t> </a:t>
            </a:r>
            <a:r>
              <a:rPr lang="de-DE" baseline="0" dirty="0" err="1" smtClean="0"/>
              <a:t>Metering</a:t>
            </a:r>
            <a:r>
              <a:rPr lang="de-DE" baseline="0" dirty="0" smtClean="0"/>
              <a:t>:</a:t>
            </a:r>
            <a:r>
              <a:rPr lang="en-GB" baseline="0" dirty="0" smtClean="0"/>
              <a:t> Consumed / Produced Energy</a:t>
            </a:r>
            <a:endParaRPr lang="en-US" dirty="0" smtClean="0"/>
          </a:p>
          <a:p>
            <a:endParaRPr lang="en-US" baseline="0" dirty="0" smtClean="0"/>
          </a:p>
          <a:p>
            <a:r>
              <a:rPr lang="en-US" b="1" dirty="0" smtClean="0"/>
              <a:t>Small OU</a:t>
            </a:r>
            <a:r>
              <a:rPr lang="en-US" dirty="0" smtClean="0"/>
              <a:t>: Can do it by itself (it is not a measured value) / OR additional kWh meters can be installed</a:t>
            </a:r>
          </a:p>
          <a:p>
            <a:r>
              <a:rPr lang="en-US" b="1" dirty="0" smtClean="0"/>
              <a:t>Big</a:t>
            </a:r>
            <a:r>
              <a:rPr lang="en-US" b="1" baseline="0" dirty="0" smtClean="0"/>
              <a:t> OU</a:t>
            </a:r>
            <a:r>
              <a:rPr lang="en-US" dirty="0" smtClean="0"/>
              <a:t>: Only possible with additional kWh meters installed (field settings are needed)</a:t>
            </a:r>
          </a:p>
          <a:p>
            <a:endParaRPr lang="en-US" dirty="0" smtClean="0"/>
          </a:p>
          <a:p>
            <a:r>
              <a:rPr lang="en-US" dirty="0" smtClean="0"/>
              <a:t>[6.3] Error information: Last 20 error codes + date/time + details</a:t>
            </a:r>
          </a:p>
          <a:p>
            <a:endParaRPr lang="en-US" dirty="0" smtClean="0"/>
          </a:p>
          <a:p>
            <a:r>
              <a:rPr lang="en-US" dirty="0" smtClean="0"/>
              <a:t>[6.8] Version: Current version of User Interface + Indoor + outdoor unit software (only visible in Advanced End User + Installer level)</a:t>
            </a:r>
          </a:p>
          <a:p>
            <a:endParaRPr lang="en-GB" dirty="0"/>
          </a:p>
        </p:txBody>
      </p:sp>
    </p:spTree>
    <p:extLst>
      <p:ext uri="{BB962C8B-B14F-4D97-AF65-F5344CB8AC3E}">
        <p14:creationId xmlns:p14="http://schemas.microsoft.com/office/powerpoint/2010/main" val="417177802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Ø"/>
            </a:pPr>
            <a:r>
              <a:rPr lang="en-US" dirty="0" smtClean="0"/>
              <a:t>Set [7.1.1] &gt; Display &gt; </a:t>
            </a:r>
            <a:r>
              <a:rPr lang="en-US" b="1" dirty="0" smtClean="0"/>
              <a:t>Contrast</a:t>
            </a:r>
          </a:p>
          <a:p>
            <a:pPr>
              <a:buFont typeface="Wingdings" pitchFamily="2" charset="2"/>
              <a:buChar char="Ø"/>
            </a:pPr>
            <a:r>
              <a:rPr lang="en-US" dirty="0" smtClean="0"/>
              <a:t>Set [7.1.2] &gt; Display &gt; </a:t>
            </a:r>
            <a:r>
              <a:rPr lang="en-US" b="1" dirty="0" smtClean="0"/>
              <a:t>Backlit LCD time </a:t>
            </a:r>
            <a:r>
              <a:rPr lang="en-US" b="0" dirty="0" smtClean="0"/>
              <a:t>(</a:t>
            </a:r>
            <a:r>
              <a:rPr lang="en-GB" baseline="0" dirty="0" smtClean="0"/>
              <a:t>can be set 0/15/30/60 (0~3))</a:t>
            </a:r>
            <a:endParaRPr lang="en-US" b="1" dirty="0" smtClean="0"/>
          </a:p>
          <a:p>
            <a:pPr marL="639916" lvl="1" indent="-164565">
              <a:buFont typeface="Arial" pitchFamily="34" charset="0"/>
              <a:buChar char="•"/>
            </a:pPr>
            <a:r>
              <a:rPr lang="en-US" b="1" dirty="0" smtClean="0"/>
              <a:t>When in Installer level =&gt; automatically longer backlit time 10min</a:t>
            </a:r>
          </a:p>
          <a:p>
            <a:pPr>
              <a:buFont typeface="Wingdings" pitchFamily="2" charset="2"/>
              <a:buChar char="Ø"/>
            </a:pPr>
            <a:r>
              <a:rPr lang="en-US" dirty="0" smtClean="0"/>
              <a:t>Set [7.1.3] &gt; Display &gt; </a:t>
            </a:r>
            <a:r>
              <a:rPr lang="en-US" b="1" dirty="0" smtClean="0"/>
              <a:t>User profile</a:t>
            </a:r>
            <a:endParaRPr lang="en-US" dirty="0" smtClean="0"/>
          </a:p>
          <a:p>
            <a:pPr lvl="1">
              <a:buFont typeface="Arial" pitchFamily="34" charset="0"/>
              <a:buChar char="•"/>
            </a:pPr>
            <a:endParaRPr lang="en-US" dirty="0" smtClean="0"/>
          </a:p>
          <a:p>
            <a:pPr>
              <a:buFont typeface="Wingdings" pitchFamily="2" charset="2"/>
              <a:buChar char="Ø"/>
            </a:pPr>
            <a:r>
              <a:rPr lang="en-US" dirty="0" smtClean="0"/>
              <a:t>Set [7.1.4] &gt; Display &gt; </a:t>
            </a:r>
            <a:r>
              <a:rPr lang="en-US" b="1" dirty="0" smtClean="0"/>
              <a:t>Available home pages</a:t>
            </a:r>
          </a:p>
          <a:p>
            <a:pPr marL="603405" lvl="1" indent="-164565">
              <a:buFont typeface="Arial" panose="020B0604020202020204" pitchFamily="34" charset="0"/>
              <a:buChar char="•"/>
            </a:pPr>
            <a:r>
              <a:rPr lang="en-GB" dirty="0" smtClean="0"/>
              <a:t>The visible available home pages depend on the system layout.</a:t>
            </a:r>
          </a:p>
          <a:p>
            <a:pPr marL="603405" lvl="1" indent="-164565">
              <a:buFont typeface="Arial" panose="020B0604020202020204" pitchFamily="34" charset="0"/>
              <a:buChar char="•"/>
            </a:pPr>
            <a:r>
              <a:rPr lang="en-US" dirty="0" smtClean="0"/>
              <a:t>When the User interface is set as Room thermostat, the LWT home page is not shown. Through this setting it can be activated.</a:t>
            </a:r>
          </a:p>
          <a:p>
            <a:pPr marL="0" lvl="1">
              <a:buFont typeface="Wingdings" pitchFamily="2" charset="2"/>
              <a:buChar char="Ø"/>
            </a:pPr>
            <a:r>
              <a:rPr lang="en-US" dirty="0" smtClean="0"/>
              <a:t>Set [7.2] &gt; </a:t>
            </a:r>
            <a:r>
              <a:rPr lang="en-US" b="1" dirty="0" smtClean="0"/>
              <a:t>Temperature lock =&gt; </a:t>
            </a:r>
            <a:r>
              <a:rPr lang="en-US" dirty="0" smtClean="0"/>
              <a:t>Permanent/2/4/6/8 hours</a:t>
            </a:r>
            <a:r>
              <a:rPr lang="en-US" b="1" dirty="0" smtClean="0"/>
              <a:t> </a:t>
            </a:r>
          </a:p>
          <a:p>
            <a:endParaRPr lang="en-GB" dirty="0"/>
          </a:p>
        </p:txBody>
      </p:sp>
    </p:spTree>
    <p:extLst>
      <p:ext uri="{BB962C8B-B14F-4D97-AF65-F5344CB8AC3E}">
        <p14:creationId xmlns:p14="http://schemas.microsoft.com/office/powerpoint/2010/main" val="26933425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5448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0882301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2620943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5954089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49009009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7462975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Weather</a:t>
            </a:r>
            <a:r>
              <a:rPr lang="en-US" baseline="0" dirty="0" smtClean="0"/>
              <a:t> dependent function for the Additional Zone, can be activated only if the Control Method ([A.2.1.7]) is set to:</a:t>
            </a:r>
          </a:p>
          <a:p>
            <a:pPr marL="164565" indent="-164565">
              <a:buFontTx/>
              <a:buChar char="-"/>
            </a:pPr>
            <a:r>
              <a:rPr lang="en-US" baseline="0" dirty="0" smtClean="0"/>
              <a:t>Room Thermostat or</a:t>
            </a:r>
          </a:p>
          <a:p>
            <a:pPr marL="164565" indent="-164565">
              <a:buFontTx/>
              <a:buChar char="-"/>
            </a:pPr>
            <a:r>
              <a:rPr lang="en-US" baseline="0" dirty="0" smtClean="0"/>
              <a:t>External Room Thermostat</a:t>
            </a:r>
          </a:p>
          <a:p>
            <a:r>
              <a:rPr lang="en-US" b="1" baseline="0" dirty="0" smtClean="0"/>
              <a:t>AND</a:t>
            </a:r>
            <a:r>
              <a:rPr lang="en-US" baseline="0" dirty="0" smtClean="0"/>
              <a:t> Number of LWT zones ([A.2.1.8]) is set to “2 LWT zones”</a:t>
            </a:r>
          </a:p>
          <a:p>
            <a:endParaRPr lang="en-US" baseline="0" dirty="0" smtClean="0"/>
          </a:p>
          <a:p>
            <a:r>
              <a:rPr lang="en-US" dirty="0" smtClean="0"/>
              <a:t>When the WD function is activated:</a:t>
            </a:r>
          </a:p>
          <a:p>
            <a:pPr marL="164565" indent="-164565">
              <a:buFontTx/>
              <a:buChar char="-"/>
            </a:pPr>
            <a:r>
              <a:rPr lang="en-US" dirty="0" smtClean="0"/>
              <a:t>Icon        is shown on the home screen of the relevant zone (when in Installer Level, this icon is replaced by the “wrench key” on the home screen)</a:t>
            </a:r>
          </a:p>
          <a:p>
            <a:pPr marL="164565" indent="-164565">
              <a:buFontTx/>
              <a:buChar char="-"/>
            </a:pPr>
            <a:r>
              <a:rPr lang="en-US" dirty="0" smtClean="0"/>
              <a:t>End used can adjust whole the curve by a shift value from -5 to +5 degrees by simply pressing the up and down buttons on the user interface.</a:t>
            </a:r>
          </a:p>
          <a:p>
            <a:r>
              <a:rPr lang="en-US" b="1" dirty="0" smtClean="0"/>
              <a:t>[D-03] </a:t>
            </a:r>
            <a:r>
              <a:rPr lang="en-US" dirty="0" smtClean="0"/>
              <a:t>= Local shift around 0°C</a:t>
            </a:r>
            <a:endParaRPr lang="en-US" b="1" dirty="0" smtClean="0"/>
          </a:p>
          <a:p>
            <a:pPr marL="164565" indent="-164565">
              <a:buFontTx/>
              <a:buChar char="-"/>
            </a:pPr>
            <a:r>
              <a:rPr lang="en-US" dirty="0" smtClean="0"/>
              <a:t>Local shift value is added to target LWT SP</a:t>
            </a:r>
          </a:p>
          <a:p>
            <a:pPr marL="164565" indent="-164565">
              <a:buFontTx/>
              <a:buChar char="-"/>
            </a:pPr>
            <a:r>
              <a:rPr lang="en-US" dirty="0" smtClean="0"/>
              <a:t>Around 0°C more capacity can be needed as energy can go towards e.g. melting ice</a:t>
            </a:r>
          </a:p>
          <a:p>
            <a:pPr marL="164565" indent="-164565">
              <a:buFontTx/>
              <a:buChar char="-"/>
            </a:pPr>
            <a:endParaRPr lang="en-US" dirty="0" smtClean="0"/>
          </a:p>
          <a:p>
            <a:endParaRPr lang="en-GB" dirty="0"/>
          </a:p>
        </p:txBody>
      </p:sp>
    </p:spTree>
    <p:extLst>
      <p:ext uri="{BB962C8B-B14F-4D97-AF65-F5344CB8AC3E}">
        <p14:creationId xmlns:p14="http://schemas.microsoft.com/office/powerpoint/2010/main" val="316984751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order to activate the Weather Dependent function in </a:t>
            </a:r>
            <a:r>
              <a:rPr lang="en-US" baseline="0" dirty="0" smtClean="0">
                <a:solidFill>
                  <a:srgbClr val="0070C0"/>
                </a:solidFill>
              </a:rPr>
              <a:t>cooling, </a:t>
            </a:r>
            <a:r>
              <a:rPr lang="en-US" baseline="0" dirty="0" smtClean="0"/>
              <a:t>the following overview setting should be enabled:</a:t>
            </a:r>
          </a:p>
          <a:p>
            <a:pPr marL="164565" indent="-164565">
              <a:buFontTx/>
              <a:buChar char="-"/>
            </a:pPr>
            <a:r>
              <a:rPr lang="en-US" b="1" baseline="0" dirty="0" smtClean="0"/>
              <a:t>[1-04] </a:t>
            </a:r>
            <a:r>
              <a:rPr lang="en-US" baseline="0" dirty="0" smtClean="0"/>
              <a:t>= 1 (enabled) for the Main Zone and/or</a:t>
            </a:r>
          </a:p>
          <a:p>
            <a:pPr marL="164565" indent="-164565">
              <a:buFontTx/>
              <a:buChar char="-"/>
            </a:pPr>
            <a:r>
              <a:rPr lang="en-US" b="1" baseline="0" dirty="0" smtClean="0"/>
              <a:t>[1-05] </a:t>
            </a:r>
            <a:r>
              <a:rPr lang="en-US" baseline="0" dirty="0" smtClean="0"/>
              <a:t>= 1 (enabled) for the Additional Zone</a:t>
            </a:r>
          </a:p>
          <a:p>
            <a:endParaRPr lang="en-US" baseline="0" dirty="0" smtClean="0"/>
          </a:p>
          <a:p>
            <a:r>
              <a:rPr lang="en-US" dirty="0" smtClean="0"/>
              <a:t>Weather</a:t>
            </a:r>
            <a:r>
              <a:rPr lang="en-US" baseline="0" dirty="0" smtClean="0"/>
              <a:t> dependent function for the Additional Zone, can be activated only if the Control Method ([A.2.1.7]) is set to:</a:t>
            </a:r>
          </a:p>
          <a:p>
            <a:pPr marL="164565" indent="-164565">
              <a:buFontTx/>
              <a:buChar char="-"/>
            </a:pPr>
            <a:r>
              <a:rPr lang="en-US" baseline="0" dirty="0" smtClean="0"/>
              <a:t>Room Thermostat or</a:t>
            </a:r>
          </a:p>
          <a:p>
            <a:pPr marL="164565" indent="-164565">
              <a:buFontTx/>
              <a:buChar char="-"/>
            </a:pPr>
            <a:r>
              <a:rPr lang="en-US" baseline="0" dirty="0" smtClean="0"/>
              <a:t>External Room Thermostat</a:t>
            </a:r>
          </a:p>
          <a:p>
            <a:pPr defTabSz="877679">
              <a:defRPr/>
            </a:pPr>
            <a:r>
              <a:rPr lang="en-US" b="1" dirty="0" smtClean="0"/>
              <a:t>AND</a:t>
            </a:r>
            <a:r>
              <a:rPr lang="en-US" baseline="0" dirty="0" smtClean="0"/>
              <a:t> Number of LWT zones ([A.2.1.8]) is set to “2 LWT zones”</a:t>
            </a:r>
          </a:p>
          <a:p>
            <a:endParaRPr lang="en-GB" dirty="0"/>
          </a:p>
        </p:txBody>
      </p:sp>
    </p:spTree>
    <p:extLst>
      <p:ext uri="{BB962C8B-B14F-4D97-AF65-F5344CB8AC3E}">
        <p14:creationId xmlns:p14="http://schemas.microsoft.com/office/powerpoint/2010/main" val="316984751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2177135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5031561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4152871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840" indent="-457840" defTabSz="915680">
              <a:buFontTx/>
              <a:buChar char="-"/>
              <a:defRPr/>
            </a:pPr>
            <a:r>
              <a:rPr lang="nl-BE" dirty="0" err="1"/>
              <a:t>Only</a:t>
            </a:r>
            <a:r>
              <a:rPr lang="nl-BE" dirty="0"/>
              <a:t> on first start up – Quick Wizard is </a:t>
            </a:r>
            <a:r>
              <a:rPr lang="nl-BE" dirty="0" err="1"/>
              <a:t>shown</a:t>
            </a:r>
            <a:endParaRPr lang="nl-BE" dirty="0"/>
          </a:p>
          <a:p>
            <a:pPr marL="457840" indent="-457840" defTabSz="915680">
              <a:buFontTx/>
              <a:buChar char="-"/>
              <a:defRPr/>
            </a:pPr>
            <a:r>
              <a:rPr lang="nl-BE" dirty="0">
                <a:solidFill>
                  <a:srgbClr val="FF0000"/>
                </a:solidFill>
              </a:rPr>
              <a:t>The </a:t>
            </a:r>
            <a:r>
              <a:rPr lang="nl-BE" dirty="0" err="1">
                <a:solidFill>
                  <a:srgbClr val="FF0000"/>
                </a:solidFill>
              </a:rPr>
              <a:t>confirm</a:t>
            </a:r>
            <a:r>
              <a:rPr lang="nl-BE" dirty="0">
                <a:solidFill>
                  <a:srgbClr val="FF0000"/>
                </a:solidFill>
              </a:rPr>
              <a:t> </a:t>
            </a:r>
            <a:r>
              <a:rPr lang="nl-BE" dirty="0" err="1">
                <a:solidFill>
                  <a:srgbClr val="FF0000"/>
                </a:solidFill>
              </a:rPr>
              <a:t>layout</a:t>
            </a:r>
            <a:r>
              <a:rPr lang="nl-BE" dirty="0">
                <a:solidFill>
                  <a:srgbClr val="FF0000"/>
                </a:solidFill>
              </a:rPr>
              <a:t> line </a:t>
            </a:r>
            <a:r>
              <a:rPr lang="nl-BE" dirty="0" err="1">
                <a:solidFill>
                  <a:srgbClr val="FF0000"/>
                </a:solidFill>
              </a:rPr>
              <a:t>will</a:t>
            </a:r>
            <a:r>
              <a:rPr lang="nl-BE" dirty="0">
                <a:solidFill>
                  <a:srgbClr val="FF0000"/>
                </a:solidFill>
              </a:rPr>
              <a:t> never </a:t>
            </a:r>
            <a:r>
              <a:rPr lang="nl-BE" dirty="0" err="1">
                <a:solidFill>
                  <a:srgbClr val="FF0000"/>
                </a:solidFill>
              </a:rPr>
              <a:t>be</a:t>
            </a:r>
            <a:r>
              <a:rPr lang="nl-BE" dirty="0">
                <a:solidFill>
                  <a:srgbClr val="FF0000"/>
                </a:solidFill>
              </a:rPr>
              <a:t> </a:t>
            </a:r>
            <a:r>
              <a:rPr lang="nl-BE" dirty="0" err="1">
                <a:solidFill>
                  <a:srgbClr val="FF0000"/>
                </a:solidFill>
              </a:rPr>
              <a:t>visible</a:t>
            </a:r>
            <a:r>
              <a:rPr lang="nl-BE" dirty="0">
                <a:solidFill>
                  <a:srgbClr val="FF0000"/>
                </a:solidFill>
              </a:rPr>
              <a:t> </a:t>
            </a:r>
            <a:r>
              <a:rPr lang="nl-BE" dirty="0" err="1">
                <a:solidFill>
                  <a:srgbClr val="FF0000"/>
                </a:solidFill>
              </a:rPr>
              <a:t>anymore</a:t>
            </a:r>
            <a:r>
              <a:rPr lang="nl-BE" dirty="0">
                <a:solidFill>
                  <a:srgbClr val="FF0000"/>
                </a:solidFill>
              </a:rPr>
              <a:t> </a:t>
            </a:r>
            <a:r>
              <a:rPr lang="nl-BE" dirty="0" err="1">
                <a:solidFill>
                  <a:srgbClr val="FF0000"/>
                </a:solidFill>
              </a:rPr>
              <a:t>after</a:t>
            </a:r>
            <a:r>
              <a:rPr lang="nl-BE" dirty="0">
                <a:solidFill>
                  <a:srgbClr val="FF0000"/>
                </a:solidFill>
              </a:rPr>
              <a:t> </a:t>
            </a:r>
            <a:r>
              <a:rPr lang="nl-BE" dirty="0" err="1">
                <a:solidFill>
                  <a:srgbClr val="FF0000"/>
                </a:solidFill>
              </a:rPr>
              <a:t>that</a:t>
            </a:r>
            <a:endParaRPr lang="nl-BE" dirty="0">
              <a:solidFill>
                <a:srgbClr val="FF0000"/>
              </a:solidFill>
            </a:endParaRPr>
          </a:p>
          <a:p>
            <a:pPr marL="457840" indent="-457840" defTabSz="915680">
              <a:buFontTx/>
              <a:buChar char="-"/>
              <a:defRPr/>
            </a:pPr>
            <a:endParaRPr lang="nl-BE" dirty="0">
              <a:solidFill>
                <a:srgbClr val="FF0000"/>
              </a:solidFill>
            </a:endParaRPr>
          </a:p>
          <a:p>
            <a:pPr defTabSz="915680">
              <a:defRPr/>
            </a:pPr>
            <a:r>
              <a:rPr lang="nl-BE" dirty="0" err="1"/>
              <a:t>Note</a:t>
            </a:r>
            <a:r>
              <a:rPr lang="nl-BE" dirty="0"/>
              <a:t>: </a:t>
            </a:r>
            <a:r>
              <a:rPr lang="nl-BE" dirty="0" err="1"/>
              <a:t>if</a:t>
            </a:r>
            <a:r>
              <a:rPr lang="nl-BE" dirty="0"/>
              <a:t> </a:t>
            </a:r>
            <a:r>
              <a:rPr lang="nl-BE" dirty="0" err="1"/>
              <a:t>two</a:t>
            </a:r>
            <a:r>
              <a:rPr lang="nl-BE" dirty="0"/>
              <a:t> user interfaces are </a:t>
            </a:r>
            <a:r>
              <a:rPr lang="nl-BE" dirty="0" err="1"/>
              <a:t>used</a:t>
            </a:r>
            <a:r>
              <a:rPr lang="nl-BE" dirty="0"/>
              <a:t>, </a:t>
            </a:r>
            <a:r>
              <a:rPr lang="nl-BE" dirty="0" err="1"/>
              <a:t>during</a:t>
            </a:r>
            <a:r>
              <a:rPr lang="nl-BE" dirty="0"/>
              <a:t> </a:t>
            </a:r>
            <a:r>
              <a:rPr lang="nl-BE" dirty="0" err="1"/>
              <a:t>quick</a:t>
            </a:r>
            <a:r>
              <a:rPr lang="nl-BE" dirty="0"/>
              <a:t> wizard </a:t>
            </a:r>
            <a:r>
              <a:rPr lang="nl-BE" dirty="0" err="1"/>
              <a:t>other</a:t>
            </a:r>
            <a:r>
              <a:rPr lang="nl-BE" dirty="0"/>
              <a:t> shows busy</a:t>
            </a:r>
          </a:p>
          <a:p>
            <a:pPr defTabSz="915680">
              <a:defRPr/>
            </a:pPr>
            <a:r>
              <a:rPr lang="en-GB" dirty="0"/>
              <a:t>All settings can be still changed later</a:t>
            </a:r>
            <a:r>
              <a:rPr lang="nl-BE" dirty="0"/>
              <a:t> even </a:t>
            </a:r>
            <a:r>
              <a:rPr lang="nl-BE" dirty="0" err="1"/>
              <a:t>if</a:t>
            </a:r>
            <a:r>
              <a:rPr lang="nl-BE" dirty="0"/>
              <a:t> the </a:t>
            </a:r>
            <a:r>
              <a:rPr lang="nl-BE" dirty="0" err="1"/>
              <a:t>layout</a:t>
            </a:r>
            <a:r>
              <a:rPr lang="nl-BE" dirty="0"/>
              <a:t> is </a:t>
            </a:r>
            <a:r>
              <a:rPr lang="nl-BE" dirty="0" err="1"/>
              <a:t>confirmed</a:t>
            </a:r>
            <a:endParaRPr lang="nl-BE" dirty="0"/>
          </a:p>
          <a:p>
            <a:pPr defTabSz="915680">
              <a:defRPr/>
            </a:pPr>
            <a:endParaRPr lang="nl-BE" dirty="0"/>
          </a:p>
          <a:p>
            <a:pPr defTabSz="915680">
              <a:defRPr/>
            </a:pPr>
            <a:r>
              <a:rPr lang="nl-BE" dirty="0"/>
              <a:t>Check on </a:t>
            </a:r>
            <a:r>
              <a:rPr lang="nl-BE" dirty="0" err="1"/>
              <a:t>simboard</a:t>
            </a:r>
            <a:r>
              <a:rPr lang="nl-BE" dirty="0"/>
              <a:t> </a:t>
            </a:r>
          </a:p>
          <a:p>
            <a:pPr defTabSz="915680">
              <a:defRPr/>
            </a:pPr>
            <a:r>
              <a:rPr lang="nl-BE" dirty="0"/>
              <a:t>Language ok</a:t>
            </a:r>
            <a:endParaRPr lang="en-GB" dirty="0"/>
          </a:p>
          <a:p>
            <a:pPr defTabSz="915680">
              <a:defRPr/>
            </a:pPr>
            <a:r>
              <a:rPr lang="nl-BE" dirty="0"/>
              <a:t>Date ok</a:t>
            </a:r>
          </a:p>
          <a:p>
            <a:pPr defTabSz="915680">
              <a:defRPr/>
            </a:pPr>
            <a:r>
              <a:rPr lang="nl-BE" dirty="0"/>
              <a:t>Time ok</a:t>
            </a:r>
          </a:p>
          <a:p>
            <a:pPr defTabSz="915680">
              <a:defRPr/>
            </a:pPr>
            <a:r>
              <a:rPr lang="nl-BE" dirty="0"/>
              <a:t>System </a:t>
            </a:r>
            <a:r>
              <a:rPr lang="nl-BE" dirty="0" err="1"/>
              <a:t>layout</a:t>
            </a:r>
            <a:r>
              <a:rPr lang="nl-BE" dirty="0"/>
              <a:t> OK</a:t>
            </a:r>
            <a:endParaRPr lang="en-GB" dirty="0"/>
          </a:p>
        </p:txBody>
      </p:sp>
    </p:spTree>
    <p:extLst>
      <p:ext uri="{BB962C8B-B14F-4D97-AF65-F5344CB8AC3E}">
        <p14:creationId xmlns:p14="http://schemas.microsoft.com/office/powerpoint/2010/main" val="1443314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635043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err="1"/>
              <a:t>Here</a:t>
            </a:r>
            <a:r>
              <a:rPr lang="nl-BE" dirty="0"/>
              <a:t> </a:t>
            </a:r>
            <a:r>
              <a:rPr lang="nl-BE" dirty="0" err="1"/>
              <a:t>you</a:t>
            </a:r>
            <a:r>
              <a:rPr lang="nl-BE" dirty="0"/>
              <a:t> </a:t>
            </a:r>
            <a:r>
              <a:rPr lang="nl-BE" dirty="0" err="1"/>
              <a:t>can</a:t>
            </a:r>
            <a:r>
              <a:rPr lang="nl-BE" dirty="0"/>
              <a:t> </a:t>
            </a:r>
            <a:r>
              <a:rPr lang="nl-BE" dirty="0" err="1"/>
              <a:t>find</a:t>
            </a:r>
            <a:r>
              <a:rPr lang="nl-BE" dirty="0"/>
              <a:t> the tree-</a:t>
            </a:r>
            <a:r>
              <a:rPr lang="nl-BE" dirty="0" err="1"/>
              <a:t>structure</a:t>
            </a:r>
            <a:r>
              <a:rPr lang="nl-BE" dirty="0"/>
              <a:t> of the System </a:t>
            </a:r>
            <a:r>
              <a:rPr lang="nl-BE" dirty="0" err="1"/>
              <a:t>Layout</a:t>
            </a:r>
            <a:r>
              <a:rPr lang="nl-BE" dirty="0"/>
              <a:t> menu. </a:t>
            </a:r>
          </a:p>
          <a:p>
            <a:r>
              <a:rPr lang="nl-BE" dirty="0"/>
              <a:t>At first </a:t>
            </a:r>
            <a:r>
              <a:rPr lang="nl-BE" dirty="0" err="1"/>
              <a:t>startup</a:t>
            </a:r>
            <a:r>
              <a:rPr lang="nl-BE" dirty="0"/>
              <a:t>, correct </a:t>
            </a:r>
            <a:r>
              <a:rPr lang="nl-BE" dirty="0" err="1"/>
              <a:t>configuration</a:t>
            </a:r>
            <a:r>
              <a:rPr lang="nl-BE" dirty="0"/>
              <a:t> of the system </a:t>
            </a:r>
            <a:r>
              <a:rPr lang="nl-BE" dirty="0" err="1"/>
              <a:t>needs</a:t>
            </a:r>
            <a:r>
              <a:rPr lang="nl-BE" dirty="0"/>
              <a:t> </a:t>
            </a:r>
            <a:r>
              <a:rPr lang="nl-BE" dirty="0" err="1"/>
              <a:t>to</a:t>
            </a:r>
            <a:r>
              <a:rPr lang="nl-BE" dirty="0"/>
              <a:t> </a:t>
            </a:r>
            <a:r>
              <a:rPr lang="nl-BE" dirty="0" err="1"/>
              <a:t>be</a:t>
            </a:r>
            <a:r>
              <a:rPr lang="nl-BE" dirty="0"/>
              <a:t> </a:t>
            </a:r>
            <a:r>
              <a:rPr lang="nl-BE" dirty="0" err="1"/>
              <a:t>done</a:t>
            </a:r>
            <a:r>
              <a:rPr lang="nl-BE" dirty="0"/>
              <a:t> </a:t>
            </a:r>
            <a:r>
              <a:rPr lang="nl-BE" dirty="0" err="1"/>
              <a:t>by</a:t>
            </a:r>
            <a:r>
              <a:rPr lang="nl-BE" dirty="0"/>
              <a:t> the </a:t>
            </a:r>
            <a:r>
              <a:rPr lang="nl-BE" dirty="0" err="1"/>
              <a:t>installer</a:t>
            </a:r>
            <a:r>
              <a:rPr lang="nl-BE" dirty="0"/>
              <a:t>, </a:t>
            </a:r>
            <a:r>
              <a:rPr lang="nl-BE" dirty="0" err="1"/>
              <a:t>depending</a:t>
            </a:r>
            <a:r>
              <a:rPr lang="nl-BE" dirty="0"/>
              <a:t> on the </a:t>
            </a:r>
            <a:r>
              <a:rPr lang="nl-BE" dirty="0" err="1"/>
              <a:t>needs</a:t>
            </a:r>
            <a:r>
              <a:rPr lang="nl-BE" dirty="0"/>
              <a:t> or </a:t>
            </a:r>
            <a:r>
              <a:rPr lang="nl-BE" dirty="0" err="1"/>
              <a:t>desires</a:t>
            </a:r>
            <a:r>
              <a:rPr lang="nl-BE" dirty="0"/>
              <a:t> </a:t>
            </a:r>
            <a:r>
              <a:rPr lang="nl-BE" dirty="0" err="1"/>
              <a:t>from</a:t>
            </a:r>
            <a:r>
              <a:rPr lang="nl-BE" dirty="0"/>
              <a:t> the </a:t>
            </a:r>
            <a:r>
              <a:rPr lang="nl-BE" dirty="0" err="1"/>
              <a:t>enduser</a:t>
            </a:r>
            <a:r>
              <a:rPr lang="nl-BE" dirty="0"/>
              <a:t>.</a:t>
            </a:r>
          </a:p>
          <a:p>
            <a:endParaRPr lang="nl-BE" dirty="0"/>
          </a:p>
          <a:p>
            <a:pPr defTabSz="915680">
              <a:defRPr/>
            </a:pPr>
            <a:r>
              <a:rPr lang="en-GB" dirty="0"/>
              <a:t>All settings can be still changed later</a:t>
            </a:r>
            <a:r>
              <a:rPr lang="nl-BE" dirty="0"/>
              <a:t> even </a:t>
            </a:r>
            <a:r>
              <a:rPr lang="nl-BE" dirty="0" err="1"/>
              <a:t>if</a:t>
            </a:r>
            <a:r>
              <a:rPr lang="nl-BE" dirty="0"/>
              <a:t> the </a:t>
            </a:r>
            <a:r>
              <a:rPr lang="nl-BE" dirty="0" err="1"/>
              <a:t>layout</a:t>
            </a:r>
            <a:r>
              <a:rPr lang="nl-BE" dirty="0"/>
              <a:t> is </a:t>
            </a:r>
            <a:r>
              <a:rPr lang="nl-BE" dirty="0" err="1"/>
              <a:t>confirmed</a:t>
            </a:r>
            <a:endParaRPr lang="en-GB" dirty="0"/>
          </a:p>
          <a:p>
            <a:endParaRPr lang="nl-BE" dirty="0" smtClean="0"/>
          </a:p>
          <a:p>
            <a:r>
              <a:rPr lang="nl-BE" dirty="0" err="1" smtClean="0"/>
              <a:t>Confirmation</a:t>
            </a:r>
            <a:r>
              <a:rPr lang="nl-BE" dirty="0" smtClean="0"/>
              <a:t> on </a:t>
            </a:r>
            <a:r>
              <a:rPr lang="nl-BE" dirty="0" err="1" smtClean="0"/>
              <a:t>Simboard</a:t>
            </a:r>
            <a:r>
              <a:rPr lang="nl-BE" dirty="0" smtClean="0"/>
              <a:t>: </a:t>
            </a:r>
          </a:p>
          <a:p>
            <a:r>
              <a:rPr lang="nl-BE" dirty="0" smtClean="0"/>
              <a:t>System </a:t>
            </a:r>
            <a:r>
              <a:rPr lang="nl-BE" dirty="0" err="1" smtClean="0"/>
              <a:t>layout</a:t>
            </a:r>
            <a:r>
              <a:rPr lang="nl-BE" dirty="0" smtClean="0"/>
              <a:t> ok</a:t>
            </a:r>
          </a:p>
          <a:p>
            <a:r>
              <a:rPr lang="nl-BE" dirty="0" smtClean="0"/>
              <a:t>standard</a:t>
            </a:r>
            <a:endParaRPr lang="en-GB" dirty="0"/>
          </a:p>
        </p:txBody>
      </p:sp>
    </p:spTree>
    <p:extLst>
      <p:ext uri="{BB962C8B-B14F-4D97-AF65-F5344CB8AC3E}">
        <p14:creationId xmlns:p14="http://schemas.microsoft.com/office/powerpoint/2010/main" val="104053271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3146131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402" indent="-162402">
              <a:buFont typeface="Arial" pitchFamily="34" charset="0"/>
              <a:buChar char="•"/>
            </a:pPr>
            <a:r>
              <a:rPr lang="en-US" dirty="0"/>
              <a:t>[A.2.1.7]= [C-07] (default=(0) LWT operation)</a:t>
            </a:r>
          </a:p>
          <a:p>
            <a:pPr marL="162402" indent="-162402">
              <a:buFont typeface="Arial" pitchFamily="34" charset="0"/>
              <a:buChar char="•"/>
            </a:pPr>
            <a:r>
              <a:rPr lang="en-US" dirty="0"/>
              <a:t>LWT  control on leaving water temperature. The unit will always work to try to keep this LWT temperature constant. </a:t>
            </a:r>
          </a:p>
          <a:p>
            <a:pPr marL="162402" indent="-162402">
              <a:buFont typeface="Arial" pitchFamily="34" charset="0"/>
              <a:buChar char="•"/>
            </a:pPr>
            <a:r>
              <a:rPr lang="en-US" dirty="0"/>
              <a:t>External thermostat control: unit will operate to reach the target temperature, demanded by the 3</a:t>
            </a:r>
            <a:r>
              <a:rPr lang="en-US" baseline="30000" dirty="0"/>
              <a:t>rd</a:t>
            </a:r>
            <a:r>
              <a:rPr lang="en-US" dirty="0"/>
              <a:t> party external room thermostat</a:t>
            </a:r>
          </a:p>
          <a:p>
            <a:pPr marL="162402" indent="-162402">
              <a:buFont typeface="Arial" pitchFamily="34" charset="0"/>
              <a:buChar char="•"/>
            </a:pPr>
            <a:r>
              <a:rPr lang="en-US" dirty="0"/>
              <a:t>Room thermostat control: unit will operate to reach the desired room temperature, set on the EKRUCAL</a:t>
            </a:r>
            <a:endParaRPr lang="en-GB" dirty="0"/>
          </a:p>
          <a:p>
            <a:endParaRPr lang="en-GB" dirty="0"/>
          </a:p>
        </p:txBody>
      </p:sp>
    </p:spTree>
    <p:extLst>
      <p:ext uri="{BB962C8B-B14F-4D97-AF65-F5344CB8AC3E}">
        <p14:creationId xmlns:p14="http://schemas.microsoft.com/office/powerpoint/2010/main" val="218850535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0000"/>
                </a:solidFill>
              </a:rPr>
              <a:t>The zone with the lowest leaving water temperature </a:t>
            </a:r>
          </a:p>
          <a:p>
            <a:r>
              <a:rPr lang="en-GB" dirty="0">
                <a:solidFill>
                  <a:srgbClr val="000000"/>
                </a:solidFill>
              </a:rPr>
              <a:t>(in heating) is called the main zone. The zone with the </a:t>
            </a:r>
          </a:p>
          <a:p>
            <a:r>
              <a:rPr lang="en-GB" dirty="0">
                <a:solidFill>
                  <a:srgbClr val="000000"/>
                </a:solidFill>
              </a:rPr>
              <a:t>highest leaving water temperature (in heating) is called </a:t>
            </a:r>
          </a:p>
          <a:p>
            <a:r>
              <a:rPr lang="en-GB" dirty="0">
                <a:solidFill>
                  <a:srgbClr val="000000"/>
                </a:solidFill>
              </a:rPr>
              <a:t>the add zone. If the main zone cannot accept the add </a:t>
            </a:r>
          </a:p>
          <a:p>
            <a:r>
              <a:rPr lang="en-GB" dirty="0">
                <a:solidFill>
                  <a:srgbClr val="000000"/>
                </a:solidFill>
              </a:rPr>
              <a:t>zone water temperature then the main zone will require </a:t>
            </a:r>
          </a:p>
          <a:p>
            <a:r>
              <a:rPr lang="en-GB" dirty="0">
                <a:solidFill>
                  <a:srgbClr val="000000"/>
                </a:solidFill>
              </a:rPr>
              <a:t>water temperature control (blending valve)</a:t>
            </a:r>
          </a:p>
          <a:p>
            <a:endParaRPr lang="en-GB" dirty="0"/>
          </a:p>
        </p:txBody>
      </p:sp>
    </p:spTree>
    <p:extLst>
      <p:ext uri="{BB962C8B-B14F-4D97-AF65-F5344CB8AC3E}">
        <p14:creationId xmlns:p14="http://schemas.microsoft.com/office/powerpoint/2010/main" val="251648306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4556972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307"/>
            <a:r>
              <a:rPr lang="en-US" sz="1400" dirty="0"/>
              <a:t>[A.2.1.A]: </a:t>
            </a:r>
            <a:r>
              <a:rPr lang="nl-BE" sz="1400" dirty="0"/>
              <a:t>Power </a:t>
            </a:r>
            <a:r>
              <a:rPr lang="nl-BE" sz="1400" dirty="0" err="1"/>
              <a:t>saving</a:t>
            </a:r>
            <a:r>
              <a:rPr lang="nl-BE" sz="1400" dirty="0"/>
              <a:t> </a:t>
            </a:r>
            <a:r>
              <a:rPr lang="nl-BE" sz="1400" dirty="0" err="1"/>
              <a:t>possible</a:t>
            </a:r>
            <a:r>
              <a:rPr lang="nl-BE" sz="1400" dirty="0"/>
              <a:t> (</a:t>
            </a:r>
            <a:r>
              <a:rPr lang="nl-BE" sz="1400" dirty="0" err="1"/>
              <a:t>read</a:t>
            </a:r>
            <a:r>
              <a:rPr lang="nl-BE" sz="1400" dirty="0"/>
              <a:t> </a:t>
            </a:r>
            <a:r>
              <a:rPr lang="nl-BE" sz="1400" dirty="0" err="1"/>
              <a:t>only</a:t>
            </a:r>
            <a:r>
              <a:rPr lang="nl-BE" sz="1400" dirty="0"/>
              <a:t>)</a:t>
            </a:r>
          </a:p>
          <a:p>
            <a:pPr lvl="1">
              <a:buFont typeface="Arial" pitchFamily="34" charset="0"/>
              <a:buChar char="•"/>
            </a:pPr>
            <a:r>
              <a:rPr lang="nl-BE" sz="1400" dirty="0" err="1"/>
              <a:t>Only</a:t>
            </a:r>
            <a:r>
              <a:rPr lang="nl-BE" sz="1400" dirty="0"/>
              <a:t> </a:t>
            </a:r>
            <a:r>
              <a:rPr lang="nl-BE" sz="1400" dirty="0" err="1"/>
              <a:t>possible</a:t>
            </a:r>
            <a:r>
              <a:rPr lang="nl-BE" sz="1400" dirty="0"/>
              <a:t> </a:t>
            </a:r>
            <a:r>
              <a:rPr lang="nl-BE" sz="1400" dirty="0" err="1"/>
              <a:t>if</a:t>
            </a:r>
            <a:r>
              <a:rPr lang="nl-BE" sz="1400" dirty="0"/>
              <a:t> small OU</a:t>
            </a:r>
          </a:p>
          <a:p>
            <a:pPr lvl="1">
              <a:buFont typeface="Arial" pitchFamily="34" charset="0"/>
              <a:buChar char="•"/>
            </a:pPr>
            <a:endParaRPr lang="nl-BE" sz="1400" dirty="0"/>
          </a:p>
          <a:p>
            <a:r>
              <a:rPr lang="nl-BE" sz="1400" dirty="0"/>
              <a:t>Extra setting in </a:t>
            </a:r>
            <a:r>
              <a:rPr lang="nl-BE" sz="1400" dirty="0" err="1"/>
              <a:t>overview</a:t>
            </a:r>
            <a:r>
              <a:rPr lang="nl-BE" sz="1400" dirty="0"/>
              <a:t> </a:t>
            </a:r>
            <a:r>
              <a:rPr lang="nl-BE" sz="1400" dirty="0" err="1"/>
              <a:t>settings</a:t>
            </a:r>
            <a:r>
              <a:rPr lang="nl-BE" sz="1400" dirty="0"/>
              <a:t>:</a:t>
            </a:r>
          </a:p>
          <a:p>
            <a:r>
              <a:rPr lang="nl-BE" sz="1400" dirty="0"/>
              <a:t>[E-08] Power </a:t>
            </a:r>
            <a:r>
              <a:rPr lang="nl-BE" sz="1400" dirty="0" err="1"/>
              <a:t>saving</a:t>
            </a:r>
            <a:r>
              <a:rPr lang="nl-BE" sz="1400" dirty="0"/>
              <a:t> </a:t>
            </a:r>
            <a:r>
              <a:rPr lang="nl-BE" sz="1400" dirty="0" err="1"/>
              <a:t>enabled</a:t>
            </a:r>
            <a:r>
              <a:rPr lang="nl-BE" sz="1400" dirty="0"/>
              <a:t>/</a:t>
            </a:r>
            <a:r>
              <a:rPr lang="nl-BE" sz="1400" dirty="0" err="1"/>
              <a:t>disabled</a:t>
            </a:r>
            <a:r>
              <a:rPr lang="nl-BE" sz="1400" dirty="0"/>
              <a:t>:</a:t>
            </a:r>
          </a:p>
          <a:p>
            <a:pPr lvl="1">
              <a:buFont typeface="Arial" pitchFamily="34" charset="0"/>
              <a:buChar char="•"/>
            </a:pPr>
            <a:r>
              <a:rPr lang="nl-BE" sz="1400" dirty="0"/>
              <a:t>(0): </a:t>
            </a:r>
            <a:r>
              <a:rPr lang="nl-BE" sz="1400" dirty="0" err="1"/>
              <a:t>Disabled</a:t>
            </a:r>
            <a:r>
              <a:rPr lang="nl-BE" sz="1400" dirty="0"/>
              <a:t> (default </a:t>
            </a:r>
            <a:r>
              <a:rPr lang="nl-BE" sz="1400" dirty="0" err="1"/>
              <a:t>for</a:t>
            </a:r>
            <a:r>
              <a:rPr lang="nl-BE" sz="1400" dirty="0"/>
              <a:t> big OU)</a:t>
            </a:r>
          </a:p>
          <a:p>
            <a:pPr lvl="1">
              <a:buFont typeface="Arial" pitchFamily="34" charset="0"/>
              <a:buChar char="•"/>
            </a:pPr>
            <a:r>
              <a:rPr lang="nl-BE" sz="1400" dirty="0"/>
              <a:t>(1): </a:t>
            </a:r>
            <a:r>
              <a:rPr lang="nl-BE" sz="1400" dirty="0" err="1"/>
              <a:t>Enabled</a:t>
            </a:r>
            <a:r>
              <a:rPr lang="nl-BE" sz="1400" dirty="0"/>
              <a:t>  (default </a:t>
            </a:r>
            <a:r>
              <a:rPr lang="nl-BE" sz="1400" dirty="0" err="1"/>
              <a:t>for</a:t>
            </a:r>
            <a:r>
              <a:rPr lang="nl-BE" sz="1400" dirty="0"/>
              <a:t> small OU)</a:t>
            </a:r>
          </a:p>
          <a:p>
            <a:endParaRPr lang="nl-BE" dirty="0" smtClean="0"/>
          </a:p>
          <a:p>
            <a:pPr defTabSz="915680">
              <a:defRPr/>
            </a:pPr>
            <a:r>
              <a:rPr lang="en-GB" dirty="0"/>
              <a:t>This function allows the equipment to power down the standby function (crankcase heater) of the outdoor unit, this will depend on the outdoor temperature, compressor conditions and minimum internal timers – Field setting E08 must also be altered to enable this feature</a:t>
            </a:r>
          </a:p>
          <a:p>
            <a:endParaRPr lang="en-GB" dirty="0"/>
          </a:p>
        </p:txBody>
      </p:sp>
    </p:spTree>
    <p:extLst>
      <p:ext uri="{BB962C8B-B14F-4D97-AF65-F5344CB8AC3E}">
        <p14:creationId xmlns:p14="http://schemas.microsoft.com/office/powerpoint/2010/main" val="301760456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7676495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tx2"/>
                </a:solidFill>
              </a:rPr>
              <a:t>Allows unit to run without BUH at 9</a:t>
            </a:r>
            <a:r>
              <a:rPr lang="en-GB" baseline="30000" dirty="0">
                <a:solidFill>
                  <a:schemeClr val="tx2"/>
                </a:solidFill>
              </a:rPr>
              <a:t>o</a:t>
            </a:r>
            <a:r>
              <a:rPr lang="en-GB" dirty="0">
                <a:solidFill>
                  <a:schemeClr val="tx2"/>
                </a:solidFill>
              </a:rPr>
              <a:t>c rather than 18  (20ltrs volume now required)</a:t>
            </a:r>
          </a:p>
          <a:p>
            <a:r>
              <a:rPr lang="en-GB" dirty="0">
                <a:solidFill>
                  <a:schemeClr val="tx2"/>
                </a:solidFill>
              </a:rPr>
              <a:t>Unit has flow switch and sensor…. Switch only used with glycol at colder temps </a:t>
            </a:r>
          </a:p>
          <a:p>
            <a:r>
              <a:rPr lang="en-GB" dirty="0">
                <a:solidFill>
                  <a:schemeClr val="tx2"/>
                </a:solidFill>
              </a:rPr>
              <a:t>Enables running with BUH </a:t>
            </a:r>
          </a:p>
          <a:p>
            <a:endParaRPr lang="en-GB" dirty="0"/>
          </a:p>
        </p:txBody>
      </p:sp>
    </p:spTree>
    <p:extLst>
      <p:ext uri="{BB962C8B-B14F-4D97-AF65-F5344CB8AC3E}">
        <p14:creationId xmlns:p14="http://schemas.microsoft.com/office/powerpoint/2010/main" val="291731537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6912096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23680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1237691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r>
              <a:rPr lang="nl-BE" dirty="0" smtClean="0"/>
              <a:t>1 + 2 = </a:t>
            </a:r>
            <a:r>
              <a:rPr lang="nl-BE" dirty="0" err="1" smtClean="0"/>
              <a:t>Heater</a:t>
            </a:r>
            <a:r>
              <a:rPr lang="nl-BE" dirty="0" smtClean="0"/>
              <a:t> element 1</a:t>
            </a:r>
            <a:r>
              <a:rPr lang="nl-BE" baseline="0" dirty="0" smtClean="0"/>
              <a:t> (</a:t>
            </a:r>
            <a:r>
              <a:rPr lang="nl-BE" baseline="0" dirty="0" err="1" smtClean="0"/>
              <a:t>all</a:t>
            </a:r>
            <a:r>
              <a:rPr lang="nl-BE" baseline="0" dirty="0" smtClean="0"/>
              <a:t> </a:t>
            </a:r>
            <a:r>
              <a:rPr lang="nl-BE" baseline="0" dirty="0" err="1" smtClean="0"/>
              <a:t>three</a:t>
            </a:r>
            <a:r>
              <a:rPr lang="nl-BE" baseline="0" dirty="0" smtClean="0"/>
              <a:t> </a:t>
            </a:r>
            <a:r>
              <a:rPr lang="nl-BE" baseline="0" dirty="0" err="1" smtClean="0"/>
              <a:t>resistances</a:t>
            </a:r>
            <a:r>
              <a:rPr lang="nl-BE" baseline="0" dirty="0" smtClean="0"/>
              <a:t> are 1 kW) + 2 ( </a:t>
            </a:r>
            <a:r>
              <a:rPr lang="nl-BE" baseline="0" dirty="0" err="1" smtClean="0"/>
              <a:t>All</a:t>
            </a:r>
            <a:r>
              <a:rPr lang="nl-BE" baseline="0" dirty="0" smtClean="0"/>
              <a:t> </a:t>
            </a:r>
            <a:r>
              <a:rPr lang="nl-BE" baseline="0" dirty="0" err="1" smtClean="0"/>
              <a:t>three</a:t>
            </a:r>
            <a:r>
              <a:rPr lang="nl-BE" baseline="0" dirty="0" smtClean="0"/>
              <a:t> </a:t>
            </a:r>
            <a:r>
              <a:rPr lang="nl-BE" baseline="0" dirty="0" err="1" smtClean="0"/>
              <a:t>resistances</a:t>
            </a:r>
            <a:r>
              <a:rPr lang="nl-BE" baseline="0" dirty="0" smtClean="0"/>
              <a:t> are 3 kW, </a:t>
            </a:r>
            <a:r>
              <a:rPr lang="nl-BE" baseline="0" dirty="0" err="1" smtClean="0"/>
              <a:t>so</a:t>
            </a:r>
            <a:r>
              <a:rPr lang="nl-BE" baseline="0" dirty="0" smtClean="0"/>
              <a:t> </a:t>
            </a:r>
            <a:r>
              <a:rPr lang="nl-BE" baseline="0" dirty="0" err="1" smtClean="0"/>
              <a:t>only</a:t>
            </a:r>
            <a:r>
              <a:rPr lang="nl-BE" baseline="0" dirty="0" smtClean="0"/>
              <a:t> </a:t>
            </a:r>
            <a:r>
              <a:rPr lang="nl-BE" baseline="0" dirty="0" err="1" smtClean="0"/>
              <a:t>one</a:t>
            </a:r>
            <a:r>
              <a:rPr lang="nl-BE" baseline="0" dirty="0" smtClean="0"/>
              <a:t> of </a:t>
            </a:r>
            <a:r>
              <a:rPr lang="nl-BE" baseline="0" dirty="0" err="1" smtClean="0"/>
              <a:t>them</a:t>
            </a:r>
            <a:r>
              <a:rPr lang="nl-BE" baseline="0" dirty="0" smtClean="0"/>
              <a:t> is </a:t>
            </a:r>
            <a:r>
              <a:rPr lang="nl-BE" baseline="0" dirty="0" err="1" smtClean="0"/>
              <a:t>used</a:t>
            </a:r>
            <a:r>
              <a:rPr lang="nl-BE" baseline="0" dirty="0" smtClean="0"/>
              <a:t>)</a:t>
            </a:r>
          </a:p>
          <a:p>
            <a:endParaRPr lang="en-GB" dirty="0"/>
          </a:p>
        </p:txBody>
      </p:sp>
    </p:spTree>
    <p:extLst>
      <p:ext uri="{BB962C8B-B14F-4D97-AF65-F5344CB8AC3E}">
        <p14:creationId xmlns:p14="http://schemas.microsoft.com/office/powerpoint/2010/main" val="311922731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2460555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402" indent="-162402">
              <a:buFont typeface="Arial" pitchFamily="34" charset="0"/>
              <a:buChar char="•"/>
            </a:pPr>
            <a:r>
              <a:rPr lang="nl-BE" dirty="0" err="1"/>
              <a:t>Here</a:t>
            </a:r>
            <a:r>
              <a:rPr lang="nl-BE" dirty="0"/>
              <a:t> </a:t>
            </a:r>
            <a:r>
              <a:rPr lang="nl-BE" dirty="0" err="1"/>
              <a:t>you</a:t>
            </a:r>
            <a:r>
              <a:rPr lang="nl-BE" dirty="0"/>
              <a:t> </a:t>
            </a:r>
            <a:r>
              <a:rPr lang="nl-BE" dirty="0" err="1"/>
              <a:t>need</a:t>
            </a:r>
            <a:r>
              <a:rPr lang="nl-BE" dirty="0"/>
              <a:t> </a:t>
            </a:r>
            <a:r>
              <a:rPr lang="nl-BE" dirty="0" err="1"/>
              <a:t>to</a:t>
            </a:r>
            <a:r>
              <a:rPr lang="nl-BE" dirty="0"/>
              <a:t> do </a:t>
            </a:r>
            <a:r>
              <a:rPr lang="nl-BE" dirty="0" err="1"/>
              <a:t>settings</a:t>
            </a:r>
            <a:r>
              <a:rPr lang="nl-BE" dirty="0"/>
              <a:t> in case </a:t>
            </a:r>
            <a:r>
              <a:rPr lang="nl-BE" dirty="0" err="1"/>
              <a:t>you’re</a:t>
            </a:r>
            <a:r>
              <a:rPr lang="nl-BE" dirty="0"/>
              <a:t> </a:t>
            </a:r>
            <a:r>
              <a:rPr lang="nl-BE" dirty="0" err="1"/>
              <a:t>using</a:t>
            </a:r>
            <a:r>
              <a:rPr lang="nl-BE" dirty="0"/>
              <a:t> </a:t>
            </a:r>
            <a:r>
              <a:rPr lang="nl-BE" dirty="0" err="1"/>
              <a:t>any</a:t>
            </a:r>
            <a:r>
              <a:rPr lang="nl-BE" dirty="0"/>
              <a:t> options (DHW tank, </a:t>
            </a:r>
            <a:r>
              <a:rPr lang="nl-BE" dirty="0" err="1"/>
              <a:t>which</a:t>
            </a:r>
            <a:r>
              <a:rPr lang="nl-BE" dirty="0"/>
              <a:t> type of tank, HPC, </a:t>
            </a:r>
            <a:r>
              <a:rPr lang="nl-BE" dirty="0" smtClean="0"/>
              <a:t>…)</a:t>
            </a:r>
          </a:p>
          <a:p>
            <a:pPr marL="162402" indent="-162402">
              <a:buFont typeface="Arial" pitchFamily="34" charset="0"/>
              <a:buChar char="•"/>
            </a:pPr>
            <a:r>
              <a:rPr lang="nl-BE" dirty="0" smtClean="0"/>
              <a:t>Thermo </a:t>
            </a:r>
            <a:r>
              <a:rPr lang="nl-BE" dirty="0"/>
              <a:t>ON/OFF </a:t>
            </a:r>
            <a:r>
              <a:rPr lang="nl-BE" dirty="0" err="1"/>
              <a:t>request</a:t>
            </a:r>
            <a:r>
              <a:rPr lang="nl-BE" dirty="0"/>
              <a:t>: E.g. heat pump convector does </a:t>
            </a:r>
            <a:r>
              <a:rPr lang="nl-BE" dirty="0" err="1"/>
              <a:t>not</a:t>
            </a:r>
            <a:r>
              <a:rPr lang="nl-BE" dirty="0"/>
              <a:t> </a:t>
            </a:r>
            <a:r>
              <a:rPr lang="nl-BE" dirty="0" err="1"/>
              <a:t>send</a:t>
            </a:r>
            <a:r>
              <a:rPr lang="nl-BE" dirty="0"/>
              <a:t> </a:t>
            </a:r>
            <a:r>
              <a:rPr lang="nl-BE" dirty="0" err="1"/>
              <a:t>seperate</a:t>
            </a:r>
            <a:r>
              <a:rPr lang="nl-BE" dirty="0"/>
              <a:t> C or H </a:t>
            </a:r>
            <a:r>
              <a:rPr lang="nl-BE" dirty="0" err="1"/>
              <a:t>request</a:t>
            </a:r>
            <a:r>
              <a:rPr lang="nl-BE" dirty="0"/>
              <a:t> but </a:t>
            </a:r>
            <a:r>
              <a:rPr lang="nl-BE" dirty="0" err="1"/>
              <a:t>only</a:t>
            </a:r>
            <a:r>
              <a:rPr lang="nl-BE" dirty="0"/>
              <a:t> thermo ON/OFF</a:t>
            </a:r>
            <a:endParaRPr lang="en-US" dirty="0"/>
          </a:p>
          <a:p>
            <a:endParaRPr lang="en-GB" dirty="0"/>
          </a:p>
        </p:txBody>
      </p:sp>
    </p:spTree>
    <p:extLst>
      <p:ext uri="{BB962C8B-B14F-4D97-AF65-F5344CB8AC3E}">
        <p14:creationId xmlns:p14="http://schemas.microsoft.com/office/powerpoint/2010/main" val="391132143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4405303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2245319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0049630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698238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5853739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1496545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9938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8433501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 purge can be</a:t>
            </a:r>
            <a:r>
              <a:rPr lang="en-US" baseline="0" dirty="0" smtClean="0"/>
              <a:t> done automatically or manually, only when all home screen are switched off. </a:t>
            </a:r>
          </a:p>
          <a:p>
            <a:endParaRPr lang="en-US" baseline="0" dirty="0" smtClean="0"/>
          </a:p>
          <a:p>
            <a:r>
              <a:rPr lang="en-US" baseline="0" dirty="0" smtClean="0"/>
              <a:t>Manually =&gt; you can select speed, which circuit and you see flow rate, stops after 28 min. </a:t>
            </a:r>
          </a:p>
          <a:p>
            <a:r>
              <a:rPr lang="en-US" baseline="0" dirty="0" err="1" smtClean="0"/>
              <a:t>Automattically</a:t>
            </a:r>
            <a:r>
              <a:rPr lang="en-US" baseline="0" dirty="0" smtClean="0"/>
              <a:t> =&gt; speed and circuit is not selectable</a:t>
            </a:r>
          </a:p>
          <a:p>
            <a:pPr marL="742950" lvl="1" indent="-285750">
              <a:buFont typeface="Arial" pitchFamily="34" charset="0"/>
              <a:buChar char="•"/>
            </a:pPr>
            <a:r>
              <a:rPr lang="en-GB" dirty="0" smtClean="0">
                <a:solidFill>
                  <a:srgbClr val="0070C0"/>
                </a:solidFill>
              </a:rPr>
              <a:t>Changeover: 6min low speed -&gt; 1min stop -&gt; 6min high speed</a:t>
            </a:r>
          </a:p>
          <a:p>
            <a:pPr marL="742950" lvl="1" indent="-285750">
              <a:buFont typeface="Arial" pitchFamily="34" charset="0"/>
              <a:buChar char="•"/>
            </a:pPr>
            <a:r>
              <a:rPr lang="en-GB" dirty="0" smtClean="0">
                <a:solidFill>
                  <a:srgbClr val="0070C0"/>
                </a:solidFill>
              </a:rPr>
              <a:t>If tank installed: switchover 3-way valve each 3min</a:t>
            </a:r>
          </a:p>
          <a:p>
            <a:pPr marL="742950" lvl="1" indent="-285750">
              <a:buFont typeface="Arial" pitchFamily="34" charset="0"/>
              <a:buChar char="•"/>
            </a:pPr>
            <a:r>
              <a:rPr lang="en-US" dirty="0" smtClean="0">
                <a:solidFill>
                  <a:srgbClr val="0070C0"/>
                </a:solidFill>
              </a:rPr>
              <a:t>Ends after 28min or by pressing ON/OFF button and confirming</a:t>
            </a:r>
          </a:p>
          <a:p>
            <a:pPr lvl="1"/>
            <a:endParaRPr lang="en-US" baseline="0" dirty="0" smtClean="0"/>
          </a:p>
          <a:p>
            <a:endParaRPr lang="en-US" baseline="0" dirty="0" smtClean="0"/>
          </a:p>
          <a:p>
            <a:pPr marL="171435" indent="-171435">
              <a:buFont typeface="Arial" pitchFamily="34" charset="0"/>
              <a:buChar char="•"/>
            </a:pPr>
            <a:r>
              <a:rPr lang="en-GB" dirty="0" smtClean="0"/>
              <a:t>Low speed: 50%</a:t>
            </a:r>
          </a:p>
          <a:p>
            <a:pPr marL="171435" indent="-171435">
              <a:buFont typeface="Arial" pitchFamily="34" charset="0"/>
              <a:buChar char="•"/>
            </a:pPr>
            <a:r>
              <a:rPr lang="en-GB" dirty="0" smtClean="0"/>
              <a:t>High Speed:</a:t>
            </a:r>
            <a:r>
              <a:rPr lang="en-GB" baseline="0" dirty="0" smtClean="0"/>
              <a:t> Maximum</a:t>
            </a:r>
          </a:p>
          <a:p>
            <a:pPr marL="171435" indent="-171435">
              <a:buFont typeface="Arial" pitchFamily="34" charset="0"/>
              <a:buChar char="•"/>
            </a:pPr>
            <a:r>
              <a:rPr lang="en-GB" baseline="0" dirty="0" smtClean="0"/>
              <a:t>Will stop if indoor error (Also in case of flow error, but flow error happens only after 15s no flow)</a:t>
            </a:r>
          </a:p>
          <a:p>
            <a:pPr marL="171435" indent="-171435">
              <a:buFont typeface="Arial" pitchFamily="34" charset="0"/>
              <a:buChar char="•"/>
            </a:pPr>
            <a:r>
              <a:rPr lang="en-GB" baseline="0" dirty="0" smtClean="0"/>
              <a:t>Only [6] information menu is accessible during air purge </a:t>
            </a:r>
          </a:p>
          <a:p>
            <a:pPr marL="171435" indent="-171435">
              <a:buFont typeface="Arial" pitchFamily="34" charset="0"/>
              <a:buChar char="•"/>
            </a:pPr>
            <a:r>
              <a:rPr lang="en-GB" baseline="0" dirty="0" smtClean="0"/>
              <a:t>1min off between cycles improves air purge operation</a:t>
            </a:r>
          </a:p>
          <a:p>
            <a:pPr marL="171435" indent="-171435">
              <a:buFont typeface="Arial" pitchFamily="34" charset="0"/>
              <a:buChar char="•"/>
            </a:pPr>
            <a:r>
              <a:rPr lang="nl-BE" dirty="0" smtClean="0"/>
              <a:t>[A.7.3.1] = F-06 (default 0)</a:t>
            </a:r>
          </a:p>
          <a:p>
            <a:pPr marL="171435" indent="-171435" defTabSz="914319">
              <a:buFont typeface="Arial" pitchFamily="34" charset="0"/>
              <a:buChar char="•"/>
              <a:defRPr/>
            </a:pPr>
            <a:r>
              <a:rPr lang="nl-BE" dirty="0" smtClean="0"/>
              <a:t>[A.7.3.2] = N/A (default 0)</a:t>
            </a:r>
          </a:p>
          <a:p>
            <a:pPr marL="171435" indent="-171435" defTabSz="914319">
              <a:buFont typeface="Arial" pitchFamily="34" charset="0"/>
              <a:buChar char="•"/>
              <a:defRPr/>
            </a:pPr>
            <a:r>
              <a:rPr lang="nl-BE" dirty="0" smtClean="0"/>
              <a:t>[A.7.3.3] = N/A (default 0)</a:t>
            </a:r>
            <a:endParaRPr lang="en-GB" dirty="0" smtClean="0"/>
          </a:p>
          <a:p>
            <a:endParaRPr lang="en-GB" dirty="0"/>
          </a:p>
        </p:txBody>
      </p:sp>
    </p:spTree>
    <p:extLst>
      <p:ext uri="{BB962C8B-B14F-4D97-AF65-F5344CB8AC3E}">
        <p14:creationId xmlns:p14="http://schemas.microsoft.com/office/powerpoint/2010/main" val="374512439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2136338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6221807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9114127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94954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SPH </a:t>
            </a:r>
            <a:r>
              <a:rPr lang="nl-BE" dirty="0" err="1" smtClean="0"/>
              <a:t>and</a:t>
            </a:r>
            <a:r>
              <a:rPr lang="nl-BE" dirty="0" smtClean="0"/>
              <a:t> DHW control has</a:t>
            </a:r>
            <a:r>
              <a:rPr lang="nl-BE" baseline="0" dirty="0" smtClean="0"/>
              <a:t> </a:t>
            </a:r>
            <a:r>
              <a:rPr lang="nl-BE" baseline="0" dirty="0" err="1" smtClean="0"/>
              <a:t>to</a:t>
            </a:r>
            <a:r>
              <a:rPr lang="nl-BE" baseline="0" dirty="0" smtClean="0"/>
              <a:t> </a:t>
            </a:r>
            <a:r>
              <a:rPr lang="nl-BE" baseline="0" dirty="0" err="1" smtClean="0"/>
              <a:t>be</a:t>
            </a:r>
            <a:r>
              <a:rPr lang="nl-BE" baseline="0" dirty="0" smtClean="0"/>
              <a:t> </a:t>
            </a:r>
            <a:r>
              <a:rPr lang="nl-BE" baseline="0" dirty="0" err="1" smtClean="0"/>
              <a:t>activated</a:t>
            </a:r>
            <a:r>
              <a:rPr lang="nl-BE" baseline="0" dirty="0" smtClean="0"/>
              <a:t> on </a:t>
            </a:r>
            <a:r>
              <a:rPr lang="nl-BE" baseline="0" dirty="0" err="1" smtClean="0"/>
              <a:t>every</a:t>
            </a:r>
            <a:r>
              <a:rPr lang="nl-BE" baseline="0" dirty="0" smtClean="0"/>
              <a:t> screen.</a:t>
            </a:r>
          </a:p>
          <a:p>
            <a:endParaRPr lang="nl-BE" dirty="0" smtClean="0"/>
          </a:p>
          <a:p>
            <a:r>
              <a:rPr lang="nl-BE" dirty="0" smtClean="0"/>
              <a:t>Information: </a:t>
            </a:r>
            <a:r>
              <a:rPr lang="en-GB" sz="1400" b="1" dirty="0">
                <a:solidFill>
                  <a:srgbClr val="3B3B3B"/>
                </a:solidFill>
              </a:rPr>
              <a:t>Malfunction Information</a:t>
            </a:r>
          </a:p>
          <a:p>
            <a:r>
              <a:rPr lang="en-GB" dirty="0">
                <a:solidFill>
                  <a:srgbClr val="3B3B3B"/>
                </a:solidFill>
              </a:rPr>
              <a:t>If this symbol is displayed on the screen this button can be pushed to show a more detailed explanation of the fault</a:t>
            </a:r>
          </a:p>
          <a:p>
            <a:endParaRPr lang="en-GB" sz="1400" b="1" dirty="0">
              <a:solidFill>
                <a:srgbClr val="3B3B3B"/>
              </a:solidFill>
            </a:endParaRPr>
          </a:p>
          <a:p>
            <a:r>
              <a:rPr lang="en-GB" sz="1400" b="1" dirty="0">
                <a:solidFill>
                  <a:srgbClr val="3B3B3B"/>
                </a:solidFill>
              </a:rPr>
              <a:t>On/Of</a:t>
            </a:r>
          </a:p>
          <a:p>
            <a:r>
              <a:rPr lang="en-GB" dirty="0">
                <a:solidFill>
                  <a:srgbClr val="3B3B3B"/>
                </a:solidFill>
              </a:rPr>
              <a:t>This will turn on or off the space heating (room temperature, leaving water temperature) &amp; DHW (domestic hot water temperature) control</a:t>
            </a:r>
          </a:p>
          <a:p>
            <a:endParaRPr lang="en-GB" dirty="0">
              <a:solidFill>
                <a:srgbClr val="3B3B3B"/>
              </a:solidFill>
            </a:endParaRPr>
          </a:p>
          <a:p>
            <a:r>
              <a:rPr lang="en-GB" sz="1400" b="1" dirty="0">
                <a:solidFill>
                  <a:srgbClr val="3B3B3B"/>
                </a:solidFill>
              </a:rPr>
              <a:t>Menu Structure or Back</a:t>
            </a:r>
          </a:p>
          <a:p>
            <a:r>
              <a:rPr lang="en-GB" dirty="0">
                <a:solidFill>
                  <a:srgbClr val="3B3B3B"/>
                </a:solidFill>
              </a:rPr>
              <a:t>From the home page this will open the menu </a:t>
            </a:r>
            <a:r>
              <a:rPr lang="en-GB" dirty="0" err="1">
                <a:solidFill>
                  <a:srgbClr val="3B3B3B"/>
                </a:solidFill>
              </a:rPr>
              <a:t>structure.Within</a:t>
            </a:r>
            <a:r>
              <a:rPr lang="en-GB" dirty="0">
                <a:solidFill>
                  <a:srgbClr val="3B3B3B"/>
                </a:solidFill>
              </a:rPr>
              <a:t> the menu structure this button will go up a level. In programing this button is also your back button. </a:t>
            </a:r>
          </a:p>
          <a:p>
            <a:endParaRPr lang="en-GB" dirty="0">
              <a:solidFill>
                <a:srgbClr val="3B3B3B"/>
              </a:solidFill>
            </a:endParaRPr>
          </a:p>
          <a:p>
            <a:r>
              <a:rPr lang="en-GB" sz="1400" b="1" dirty="0">
                <a:solidFill>
                  <a:srgbClr val="3B3B3B"/>
                </a:solidFill>
              </a:rPr>
              <a:t>OK </a:t>
            </a:r>
            <a:r>
              <a:rPr lang="en-GB" dirty="0">
                <a:solidFill>
                  <a:srgbClr val="3B3B3B"/>
                </a:solidFill>
              </a:rPr>
              <a:t>This button will take you to the next setting / schedule whilst programing the controller, it will also confirm the setting change.</a:t>
            </a:r>
          </a:p>
          <a:p>
            <a:r>
              <a:rPr lang="en-GB" dirty="0">
                <a:solidFill>
                  <a:srgbClr val="3B3B3B"/>
                </a:solidFill>
              </a:rPr>
              <a:t>Switches the display from actual and desired (offset if selected) values from the main </a:t>
            </a:r>
            <a:r>
              <a:rPr lang="en-GB" dirty="0" err="1">
                <a:solidFill>
                  <a:srgbClr val="3B3B3B"/>
                </a:solidFill>
              </a:rPr>
              <a:t>screen.Activate</a:t>
            </a:r>
            <a:r>
              <a:rPr lang="en-GB" dirty="0">
                <a:solidFill>
                  <a:srgbClr val="3B3B3B"/>
                </a:solidFill>
              </a:rPr>
              <a:t> or deactivate the child lock by pushing and holding for more than 5 seconds</a:t>
            </a:r>
          </a:p>
          <a:p>
            <a:endParaRPr lang="en-GB" sz="1400" b="1" dirty="0">
              <a:solidFill>
                <a:srgbClr val="3B3B3B"/>
              </a:solidFill>
            </a:endParaRPr>
          </a:p>
          <a:p>
            <a:r>
              <a:rPr lang="en-GB" sz="1400" b="1" dirty="0">
                <a:solidFill>
                  <a:srgbClr val="3B3B3B"/>
                </a:solidFill>
              </a:rPr>
              <a:t>Home Pages</a:t>
            </a:r>
          </a:p>
          <a:p>
            <a:r>
              <a:rPr lang="en-GB" dirty="0">
                <a:solidFill>
                  <a:srgbClr val="3B3B3B"/>
                </a:solidFill>
              </a:rPr>
              <a:t>This will allow you to toggle between 4 home pages </a:t>
            </a:r>
          </a:p>
          <a:p>
            <a:pPr marL="286150" indent="-286150">
              <a:buFont typeface="Arial" pitchFamily="34" charset="0"/>
              <a:buChar char="•"/>
            </a:pPr>
            <a:r>
              <a:rPr lang="en-GB" dirty="0">
                <a:solidFill>
                  <a:srgbClr val="3B3B3B"/>
                </a:solidFill>
              </a:rPr>
              <a:t>Room temperature</a:t>
            </a:r>
          </a:p>
          <a:p>
            <a:pPr marL="286150" indent="-286150">
              <a:buFont typeface="Arial" pitchFamily="34" charset="0"/>
              <a:buChar char="•"/>
            </a:pPr>
            <a:r>
              <a:rPr lang="en-GB" dirty="0">
                <a:solidFill>
                  <a:srgbClr val="3B3B3B"/>
                </a:solidFill>
              </a:rPr>
              <a:t>LWT main</a:t>
            </a:r>
          </a:p>
          <a:p>
            <a:pPr marL="286150" indent="-286150">
              <a:buFont typeface="Arial" pitchFamily="34" charset="0"/>
              <a:buChar char="•"/>
            </a:pPr>
            <a:r>
              <a:rPr lang="en-GB" dirty="0">
                <a:solidFill>
                  <a:srgbClr val="3B3B3B"/>
                </a:solidFill>
              </a:rPr>
              <a:t>LWT Additional </a:t>
            </a:r>
          </a:p>
          <a:p>
            <a:pPr marL="286150" indent="-286150">
              <a:buFont typeface="Arial" pitchFamily="34" charset="0"/>
              <a:buChar char="•"/>
            </a:pPr>
            <a:r>
              <a:rPr lang="en-GB" dirty="0">
                <a:solidFill>
                  <a:srgbClr val="3B3B3B"/>
                </a:solidFill>
              </a:rPr>
              <a:t>DHW tank temperature</a:t>
            </a:r>
          </a:p>
          <a:p>
            <a:endParaRPr lang="en-GB" dirty="0">
              <a:solidFill>
                <a:srgbClr val="3B3B3B"/>
              </a:solidFill>
            </a:endParaRPr>
          </a:p>
          <a:p>
            <a:r>
              <a:rPr lang="en-GB" sz="1400" b="1" dirty="0">
                <a:solidFill>
                  <a:srgbClr val="3B3B3B"/>
                </a:solidFill>
              </a:rPr>
              <a:t>Navigation or changing settings</a:t>
            </a:r>
          </a:p>
          <a:p>
            <a:r>
              <a:rPr lang="en-GB" dirty="0">
                <a:solidFill>
                  <a:srgbClr val="3B3B3B"/>
                </a:solidFill>
              </a:rPr>
              <a:t>These buttons will move the cursor on the </a:t>
            </a:r>
            <a:r>
              <a:rPr lang="en-GB" dirty="0" err="1">
                <a:solidFill>
                  <a:srgbClr val="3B3B3B"/>
                </a:solidFill>
              </a:rPr>
              <a:t>screen.Navigate</a:t>
            </a:r>
            <a:r>
              <a:rPr lang="en-GB" dirty="0">
                <a:solidFill>
                  <a:srgbClr val="3B3B3B"/>
                </a:solidFill>
              </a:rPr>
              <a:t> in the menu </a:t>
            </a:r>
            <a:r>
              <a:rPr lang="en-GB" dirty="0" err="1">
                <a:solidFill>
                  <a:srgbClr val="3B3B3B"/>
                </a:solidFill>
              </a:rPr>
              <a:t>structure.Change</a:t>
            </a:r>
            <a:r>
              <a:rPr lang="en-GB" dirty="0">
                <a:solidFill>
                  <a:srgbClr val="3B3B3B"/>
                </a:solidFill>
              </a:rPr>
              <a:t> </a:t>
            </a:r>
            <a:r>
              <a:rPr lang="en-GB" dirty="0" err="1">
                <a:solidFill>
                  <a:srgbClr val="3B3B3B"/>
                </a:solidFill>
              </a:rPr>
              <a:t>settings.Selects</a:t>
            </a:r>
            <a:r>
              <a:rPr lang="en-GB" dirty="0">
                <a:solidFill>
                  <a:srgbClr val="3B3B3B"/>
                </a:solidFill>
              </a:rPr>
              <a:t> a mode.</a:t>
            </a:r>
          </a:p>
          <a:p>
            <a:endParaRPr lang="en-GB" dirty="0">
              <a:solidFill>
                <a:srgbClr val="3B3B3B"/>
              </a:solidFill>
            </a:endParaRPr>
          </a:p>
          <a:p>
            <a:endParaRPr lang="en-GB" dirty="0">
              <a:solidFill>
                <a:srgbClr val="3B3B3B"/>
              </a:solidFill>
            </a:endParaRPr>
          </a:p>
          <a:p>
            <a:endParaRPr lang="en-GB" dirty="0">
              <a:solidFill>
                <a:srgbClr val="3B3B3B"/>
              </a:solidFill>
            </a:endParaRPr>
          </a:p>
          <a:p>
            <a:pPr algn="l"/>
            <a:endParaRPr lang="en-GB" dirty="0"/>
          </a:p>
        </p:txBody>
      </p:sp>
    </p:spTree>
    <p:extLst>
      <p:ext uri="{BB962C8B-B14F-4D97-AF65-F5344CB8AC3E}">
        <p14:creationId xmlns:p14="http://schemas.microsoft.com/office/powerpoint/2010/main" val="518147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35020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How</a:t>
            </a:r>
            <a:r>
              <a:rPr lang="en-US" dirty="0" smtClean="0"/>
              <a:t> to change between basic</a:t>
            </a:r>
            <a:r>
              <a:rPr lang="en-US" baseline="0" dirty="0" smtClean="0"/>
              <a:t> and detailed user profile</a:t>
            </a:r>
          </a:p>
          <a:p>
            <a:endParaRPr lang="en-US" baseline="0" dirty="0" smtClean="0"/>
          </a:p>
          <a:p>
            <a:pPr marL="343380" indent="-343380">
              <a:buFont typeface="Arial" panose="020B0604020202020204" pitchFamily="34" charset="0"/>
              <a:buChar char="•"/>
            </a:pPr>
            <a:r>
              <a:rPr lang="en-US" baseline="0" dirty="0" smtClean="0"/>
              <a:t>The basic view is for the common</a:t>
            </a:r>
          </a:p>
          <a:p>
            <a:pPr marL="343380" indent="-343380">
              <a:buAutoNum type="arabicPeriod"/>
            </a:pPr>
            <a:r>
              <a:rPr lang="en-US" b="1" dirty="0" smtClean="0">
                <a:solidFill>
                  <a:srgbClr val="FF0000"/>
                </a:solidFill>
              </a:rPr>
              <a:t>Go into menu structure    &gt; press  I-button  for 5 seconds  (to be</a:t>
            </a:r>
            <a:r>
              <a:rPr lang="en-US" b="1" baseline="0" dirty="0" smtClean="0">
                <a:solidFill>
                  <a:srgbClr val="FF0000"/>
                </a:solidFill>
              </a:rPr>
              <a:t> advanced end-user)</a:t>
            </a:r>
            <a:endParaRPr lang="en-US" b="1" dirty="0" smtClean="0">
              <a:solidFill>
                <a:srgbClr val="FF0000"/>
              </a:solidFill>
            </a:endParaRPr>
          </a:p>
          <a:p>
            <a:pPr marL="343380" indent="-343380">
              <a:buAutoNum type="arabicPeriod"/>
            </a:pPr>
            <a:r>
              <a:rPr lang="en-US" dirty="0" smtClean="0"/>
              <a:t>Go to menu structure [7.1.3]    User settings &gt; Display &gt; User  profile</a:t>
            </a:r>
          </a:p>
          <a:p>
            <a:pPr marL="343380" indent="-343380">
              <a:buAutoNum type="arabicPeriod"/>
            </a:pPr>
            <a:r>
              <a:rPr lang="en-US" dirty="0" smtClean="0"/>
              <a:t>Select a user profile  (basic for end-user or </a:t>
            </a:r>
            <a:r>
              <a:rPr lang="en-US" noProof="0" dirty="0" smtClean="0"/>
              <a:t>detailed</a:t>
            </a:r>
            <a:r>
              <a:rPr lang="en-US" baseline="0" dirty="0" smtClean="0"/>
              <a:t> for Advanced end-user</a:t>
            </a:r>
            <a:r>
              <a:rPr lang="en-US" dirty="0" smtClean="0"/>
              <a:t>) and press OK to confirm </a:t>
            </a:r>
          </a:p>
          <a:p>
            <a:endParaRPr lang="en-GB" dirty="0"/>
          </a:p>
        </p:txBody>
      </p:sp>
    </p:spTree>
    <p:extLst>
      <p:ext uri="{BB962C8B-B14F-4D97-AF65-F5344CB8AC3E}">
        <p14:creationId xmlns:p14="http://schemas.microsoft.com/office/powerpoint/2010/main" val="3841576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97071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r>
              <a:rPr lang="pl-PL" dirty="0"/>
              <a:t>A new user interface</a:t>
            </a:r>
            <a:r>
              <a:rPr lang="nl-BE" dirty="0"/>
              <a:t> (</a:t>
            </a:r>
            <a:r>
              <a:rPr lang="nl-BE" dirty="0" err="1"/>
              <a:t>simplified</a:t>
            </a:r>
            <a:r>
              <a:rPr lang="nl-BE" dirty="0"/>
              <a:t> – EKRUCBS)</a:t>
            </a:r>
            <a:r>
              <a:rPr lang="pl-PL" dirty="0"/>
              <a:t> will be offered with limited functions and dedicated button layout. To allow all the functions of the installation (e.g. for installer purposes), the simplified user interface </a:t>
            </a:r>
            <a:r>
              <a:rPr lang="pl-PL" b="1" dirty="0"/>
              <a:t>can only be used </a:t>
            </a:r>
            <a:r>
              <a:rPr lang="pl-PL" dirty="0"/>
              <a:t>in combination </a:t>
            </a:r>
            <a:r>
              <a:rPr lang="pl-PL" b="1" dirty="0"/>
              <a:t>with</a:t>
            </a:r>
            <a:r>
              <a:rPr lang="pl-PL" dirty="0"/>
              <a:t> </a:t>
            </a:r>
            <a:r>
              <a:rPr lang="pl-PL" b="1" dirty="0"/>
              <a:t>the standard user interface. </a:t>
            </a:r>
            <a:endParaRPr lang="en-GB" b="1" dirty="0"/>
          </a:p>
          <a:p>
            <a:endParaRPr lang="en-GB" dirty="0"/>
          </a:p>
        </p:txBody>
      </p:sp>
    </p:spTree>
    <p:extLst>
      <p:ext uri="{BB962C8B-B14F-4D97-AF65-F5344CB8AC3E}">
        <p14:creationId xmlns:p14="http://schemas.microsoft.com/office/powerpoint/2010/main" val="360677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78789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669038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01456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21030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565" indent="-164565">
              <a:buFont typeface="Arial" panose="020B0604020202020204" pitchFamily="34" charset="0"/>
              <a:buChar char="•"/>
            </a:pPr>
            <a:r>
              <a:rPr lang="en-US" dirty="0" smtClean="0"/>
              <a:t>Information</a:t>
            </a:r>
            <a:r>
              <a:rPr lang="en-US" baseline="0" dirty="0" smtClean="0"/>
              <a:t> screen is not visible for the end-user, therefore you should be first advanced end-user by pressing the information button, in the menu structure, for +/_ 5 sec., till you see an + before the </a:t>
            </a:r>
            <a:r>
              <a:rPr lang="en-US" baseline="0" dirty="0" err="1" smtClean="0"/>
              <a:t>breadcrum</a:t>
            </a:r>
            <a:endParaRPr lang="en-US" dirty="0" smtClean="0"/>
          </a:p>
          <a:p>
            <a:pPr marL="164565" indent="-164565">
              <a:buFont typeface="Arial" panose="020B0604020202020204" pitchFamily="34" charset="0"/>
              <a:buChar char="•"/>
            </a:pPr>
            <a:r>
              <a:rPr lang="en-US" dirty="0" smtClean="0"/>
              <a:t>Automatic</a:t>
            </a:r>
            <a:r>
              <a:rPr lang="en-US" baseline="0" dirty="0" smtClean="0"/>
              <a:t> exit from installer level after 1 hour if no button is pushed</a:t>
            </a:r>
          </a:p>
          <a:p>
            <a:pPr marL="164565" indent="-164565">
              <a:buFont typeface="Arial" panose="020B0604020202020204" pitchFamily="34" charset="0"/>
              <a:buChar char="•"/>
            </a:pPr>
            <a:r>
              <a:rPr lang="en-US" baseline="0" dirty="0" smtClean="0"/>
              <a:t>Manual exit after pressing 4 sec the (</a:t>
            </a:r>
            <a:r>
              <a:rPr lang="en-US" baseline="0" dirty="0" err="1" smtClean="0"/>
              <a:t>i</a:t>
            </a:r>
            <a:r>
              <a:rPr lang="en-US" baseline="0" dirty="0" smtClean="0"/>
              <a:t>) button.</a:t>
            </a:r>
          </a:p>
          <a:p>
            <a:pPr marL="164565" indent="-164565">
              <a:buFont typeface="Arial" panose="020B0604020202020204" pitchFamily="34" charset="0"/>
              <a:buChar char="•"/>
            </a:pPr>
            <a:r>
              <a:rPr lang="en-US" dirty="0" smtClean="0"/>
              <a:t>Backlight of the User Interface remains lit for:</a:t>
            </a:r>
          </a:p>
          <a:p>
            <a:pPr marL="603405" lvl="1" indent="-164565">
              <a:buFont typeface="Arial" panose="020B0604020202020204" pitchFamily="34" charset="0"/>
              <a:buChar char="•"/>
            </a:pPr>
            <a:r>
              <a:rPr lang="en-US" dirty="0" smtClean="0"/>
              <a:t>10 min if in Installer</a:t>
            </a:r>
            <a:r>
              <a:rPr lang="en-US" baseline="0" dirty="0" smtClean="0"/>
              <a:t> Level</a:t>
            </a:r>
          </a:p>
          <a:p>
            <a:pPr marL="603405" lvl="1" indent="-164565">
              <a:buFont typeface="Arial" panose="020B0604020202020204" pitchFamily="34" charset="0"/>
              <a:buChar char="•"/>
            </a:pPr>
            <a:r>
              <a:rPr lang="en-US" baseline="0" dirty="0" smtClean="0"/>
              <a:t>… min if in End User Level. Can be set in [7.1.2] (0/15/30/60s)</a:t>
            </a:r>
            <a:endParaRPr lang="en-GB" dirty="0" smtClean="0"/>
          </a:p>
          <a:p>
            <a:endParaRPr lang="en-GB" dirty="0"/>
          </a:p>
        </p:txBody>
      </p:sp>
    </p:spTree>
    <p:extLst>
      <p:ext uri="{BB962C8B-B14F-4D97-AF65-F5344CB8AC3E}">
        <p14:creationId xmlns:p14="http://schemas.microsoft.com/office/powerpoint/2010/main" val="255730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way by looking at top</a:t>
            </a:r>
            <a:r>
              <a:rPr lang="en-US" baseline="0" dirty="0" smtClean="0"/>
              <a:t> left and top right of the controller, you can find the so called “</a:t>
            </a:r>
            <a:r>
              <a:rPr lang="en-US" baseline="0" dirty="0" smtClean="0">
                <a:solidFill>
                  <a:schemeClr val="accent2"/>
                </a:solidFill>
              </a:rPr>
              <a:t>Bread Crumbs</a:t>
            </a:r>
            <a:r>
              <a:rPr lang="en-US" baseline="0" dirty="0" smtClean="0"/>
              <a:t>”.</a:t>
            </a:r>
          </a:p>
          <a:p>
            <a:r>
              <a:rPr lang="en-US" baseline="0" dirty="0" smtClean="0"/>
              <a:t>They will make it easy for you to find your way.</a:t>
            </a:r>
          </a:p>
          <a:p>
            <a:r>
              <a:rPr lang="en-US" baseline="0" dirty="0" smtClean="0"/>
              <a:t>Example: 7.4.1.1 leads you to the </a:t>
            </a:r>
            <a:r>
              <a:rPr lang="en-US" baseline="0" dirty="0" smtClean="0">
                <a:solidFill>
                  <a:schemeClr val="accent2"/>
                </a:solidFill>
              </a:rPr>
              <a:t>comfort temperature for heating</a:t>
            </a:r>
            <a:r>
              <a:rPr lang="en-US" baseline="0" dirty="0" smtClean="0"/>
              <a:t>.</a:t>
            </a:r>
          </a:p>
          <a:p>
            <a:r>
              <a:rPr lang="en-US" baseline="0" dirty="0" smtClean="0"/>
              <a:t>They are applied in the End User’s Menu, as well as in the Installer’s Menu.</a:t>
            </a:r>
            <a:endParaRPr lang="en-GB" dirty="0" smtClean="0"/>
          </a:p>
          <a:p>
            <a:endParaRPr lang="en-GB" dirty="0"/>
          </a:p>
        </p:txBody>
      </p:sp>
    </p:spTree>
    <p:extLst>
      <p:ext uri="{BB962C8B-B14F-4D97-AF65-F5344CB8AC3E}">
        <p14:creationId xmlns:p14="http://schemas.microsoft.com/office/powerpoint/2010/main" val="2400882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the settings can be changed also through the overview settings menu</a:t>
            </a:r>
          </a:p>
          <a:p>
            <a:r>
              <a:rPr lang="en-US" dirty="0" smtClean="0"/>
              <a:t>There are some settings that can ONLY be changed in the overview settings menu</a:t>
            </a:r>
          </a:p>
          <a:p>
            <a:r>
              <a:rPr lang="en-US" dirty="0" err="1" smtClean="0"/>
              <a:t>Eg</a:t>
            </a:r>
            <a:r>
              <a:rPr lang="en-US" dirty="0" smtClean="0"/>
              <a:t>.</a:t>
            </a:r>
            <a:r>
              <a:rPr lang="en-US" baseline="0" dirty="0" smtClean="0"/>
              <a:t> 9-04 overshoot setting LWT control</a:t>
            </a:r>
          </a:p>
          <a:p>
            <a:r>
              <a:rPr lang="en-US" baseline="0" dirty="0" smtClean="0"/>
              <a:t>Adjust all your setting before pressing OK, or you will have to restart the unit every time. </a:t>
            </a:r>
            <a:endParaRPr lang="en-GB" dirty="0" smtClean="0"/>
          </a:p>
          <a:p>
            <a:endParaRPr lang="en-GB" dirty="0"/>
          </a:p>
        </p:txBody>
      </p:sp>
    </p:spTree>
    <p:extLst>
      <p:ext uri="{BB962C8B-B14F-4D97-AF65-F5344CB8AC3E}">
        <p14:creationId xmlns:p14="http://schemas.microsoft.com/office/powerpoint/2010/main" val="2595611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In the </a:t>
            </a:r>
            <a:r>
              <a:rPr lang="nl-BE" dirty="0" err="1" smtClean="0"/>
              <a:t>same</a:t>
            </a:r>
            <a:r>
              <a:rPr lang="nl-BE" baseline="0" dirty="0" smtClean="0"/>
              <a:t> </a:t>
            </a:r>
            <a:r>
              <a:rPr lang="nl-BE" baseline="0" dirty="0" err="1" smtClean="0"/>
              <a:t>table</a:t>
            </a:r>
            <a:r>
              <a:rPr lang="nl-BE" baseline="0" dirty="0" smtClean="0"/>
              <a:t> </a:t>
            </a:r>
            <a:r>
              <a:rPr lang="nl-BE" baseline="0" dirty="0" err="1" smtClean="0"/>
              <a:t>there</a:t>
            </a:r>
            <a:r>
              <a:rPr lang="nl-BE" baseline="0" dirty="0" smtClean="0"/>
              <a:t> </a:t>
            </a:r>
            <a:r>
              <a:rPr lang="nl-BE" baseline="0" dirty="0" err="1" smtClean="0"/>
              <a:t>will</a:t>
            </a:r>
            <a:r>
              <a:rPr lang="nl-BE" baseline="0" dirty="0" smtClean="0"/>
              <a:t> </a:t>
            </a:r>
            <a:r>
              <a:rPr lang="nl-BE" baseline="0" dirty="0" err="1" smtClean="0"/>
              <a:t>also</a:t>
            </a:r>
            <a:r>
              <a:rPr lang="nl-BE" baseline="0" dirty="0" smtClean="0"/>
              <a:t> </a:t>
            </a:r>
            <a:r>
              <a:rPr lang="nl-BE" baseline="0" dirty="0" err="1" smtClean="0"/>
              <a:t>be</a:t>
            </a:r>
            <a:r>
              <a:rPr lang="nl-BE" baseline="0" dirty="0" smtClean="0"/>
              <a:t> </a:t>
            </a:r>
            <a:r>
              <a:rPr lang="nl-BE" baseline="0" dirty="0" err="1" smtClean="0"/>
              <a:t>an</a:t>
            </a:r>
            <a:r>
              <a:rPr lang="nl-BE" baseline="0" dirty="0" smtClean="0"/>
              <a:t> </a:t>
            </a:r>
            <a:r>
              <a:rPr lang="nl-BE" baseline="0" dirty="0" err="1" smtClean="0"/>
              <a:t>indication</a:t>
            </a:r>
            <a:r>
              <a:rPr lang="nl-BE" baseline="0" dirty="0" smtClean="0"/>
              <a:t> </a:t>
            </a:r>
            <a:r>
              <a:rPr lang="nl-BE" baseline="0" dirty="0" err="1" smtClean="0"/>
              <a:t>for</a:t>
            </a:r>
            <a:r>
              <a:rPr lang="nl-BE" baseline="0" dirty="0" smtClean="0"/>
              <a:t> </a:t>
            </a:r>
            <a:r>
              <a:rPr lang="nl-BE" baseline="0" dirty="0" err="1" smtClean="0"/>
              <a:t>which</a:t>
            </a:r>
            <a:r>
              <a:rPr lang="nl-BE" baseline="0" dirty="0" smtClean="0"/>
              <a:t> SPH control the setting is </a:t>
            </a:r>
            <a:r>
              <a:rPr lang="nl-BE" baseline="0" dirty="0" err="1" smtClean="0"/>
              <a:t>applicable</a:t>
            </a:r>
            <a:r>
              <a:rPr lang="nl-BE" baseline="0" dirty="0" smtClean="0"/>
              <a:t>. </a:t>
            </a:r>
            <a:endParaRPr lang="en-GB" dirty="0"/>
          </a:p>
        </p:txBody>
      </p:sp>
    </p:spTree>
    <p:extLst>
      <p:ext uri="{BB962C8B-B14F-4D97-AF65-F5344CB8AC3E}">
        <p14:creationId xmlns:p14="http://schemas.microsoft.com/office/powerpoint/2010/main" val="156904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69847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69847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565" indent="-164565" defTabSz="950702">
              <a:buFontTx/>
              <a:buChar char="-"/>
              <a:defRPr/>
            </a:pPr>
            <a:r>
              <a:rPr lang="en-GB" dirty="0" smtClean="0"/>
              <a:t>Unit operation is decided based on input from the External</a:t>
            </a:r>
            <a:r>
              <a:rPr lang="en-GB" baseline="0" dirty="0" smtClean="0"/>
              <a:t> Room Thermostat</a:t>
            </a:r>
            <a:r>
              <a:rPr lang="en-GB" dirty="0" smtClean="0"/>
              <a:t>.</a:t>
            </a:r>
          </a:p>
          <a:p>
            <a:pPr marL="164565" indent="-164565" defTabSz="950702">
              <a:buFontTx/>
              <a:buChar char="-"/>
              <a:defRPr/>
            </a:pPr>
            <a:r>
              <a:rPr lang="en-GB" dirty="0" smtClean="0"/>
              <a:t>Same thermostat</a:t>
            </a:r>
            <a:r>
              <a:rPr lang="en-GB" baseline="0" dirty="0" smtClean="0"/>
              <a:t> either gives a signal to the unit to operate in heating or cooling mode, or gives only the ON/OFF signal to it.</a:t>
            </a:r>
          </a:p>
          <a:p>
            <a:endParaRPr lang="en-GB" dirty="0"/>
          </a:p>
        </p:txBody>
      </p:sp>
    </p:spTree>
    <p:extLst>
      <p:ext uri="{BB962C8B-B14F-4D97-AF65-F5344CB8AC3E}">
        <p14:creationId xmlns:p14="http://schemas.microsoft.com/office/powerpoint/2010/main" val="3169847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3480733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02">
              <a:defRPr/>
            </a:pPr>
            <a:r>
              <a:rPr lang="nl-BE" b="1" i="1" u="sng" dirty="0" smtClean="0">
                <a:solidFill>
                  <a:srgbClr val="FF0000"/>
                </a:solidFill>
              </a:rPr>
              <a:t>Important!!!</a:t>
            </a:r>
            <a:r>
              <a:rPr lang="nl-BE" b="1" i="1" u="sng" baseline="0" dirty="0" smtClean="0">
                <a:solidFill>
                  <a:srgbClr val="FF0000"/>
                </a:solidFill>
              </a:rPr>
              <a:t> </a:t>
            </a:r>
            <a:r>
              <a:rPr lang="nl-BE" b="1" i="1" u="sng" baseline="0" dirty="0" err="1" smtClean="0">
                <a:solidFill>
                  <a:srgbClr val="FF0000"/>
                </a:solidFill>
              </a:rPr>
              <a:t>If</a:t>
            </a:r>
            <a:r>
              <a:rPr lang="nl-BE" b="1" i="1" u="sng" baseline="0" dirty="0" smtClean="0">
                <a:solidFill>
                  <a:srgbClr val="FF0000"/>
                </a:solidFill>
              </a:rPr>
              <a:t> </a:t>
            </a:r>
            <a:r>
              <a:rPr lang="nl-BE" b="1" i="1" u="sng" baseline="0" dirty="0" err="1" smtClean="0">
                <a:solidFill>
                  <a:srgbClr val="FF0000"/>
                </a:solidFill>
              </a:rPr>
              <a:t>an</a:t>
            </a:r>
            <a:r>
              <a:rPr lang="nl-BE" b="1" i="1" u="sng" baseline="0" dirty="0" smtClean="0">
                <a:solidFill>
                  <a:srgbClr val="FF0000"/>
                </a:solidFill>
              </a:rPr>
              <a:t> </a:t>
            </a:r>
            <a:r>
              <a:rPr lang="nl-BE" b="1" i="1" u="sng" baseline="0" dirty="0" err="1" smtClean="0">
                <a:solidFill>
                  <a:srgbClr val="FF0000"/>
                </a:solidFill>
              </a:rPr>
              <a:t>and</a:t>
            </a:r>
            <a:r>
              <a:rPr lang="nl-BE" b="1" i="1" u="sng" baseline="0" dirty="0" smtClean="0">
                <a:solidFill>
                  <a:srgbClr val="FF0000"/>
                </a:solidFill>
              </a:rPr>
              <a:t> user is </a:t>
            </a:r>
            <a:r>
              <a:rPr lang="nl-BE" b="1" i="1" u="sng" baseline="0" dirty="0" err="1" smtClean="0">
                <a:solidFill>
                  <a:srgbClr val="FF0000"/>
                </a:solidFill>
              </a:rPr>
              <a:t>cold</a:t>
            </a:r>
            <a:r>
              <a:rPr lang="nl-BE" b="1" i="1" u="sng" baseline="0" dirty="0" smtClean="0">
                <a:solidFill>
                  <a:srgbClr val="FF0000"/>
                </a:solidFill>
              </a:rPr>
              <a:t>, he has te change the LWT! </a:t>
            </a:r>
            <a:r>
              <a:rPr lang="nl-BE" b="1" i="1" u="sng" baseline="0" dirty="0" err="1" smtClean="0">
                <a:solidFill>
                  <a:srgbClr val="FF0000"/>
                </a:solidFill>
              </a:rPr>
              <a:t>By</a:t>
            </a:r>
            <a:r>
              <a:rPr lang="nl-BE" b="1" i="1" u="sng" baseline="0" dirty="0" smtClean="0">
                <a:solidFill>
                  <a:srgbClr val="FF0000"/>
                </a:solidFill>
              </a:rPr>
              <a:t> </a:t>
            </a:r>
            <a:r>
              <a:rPr lang="nl-BE" b="1" i="1" u="sng" baseline="0" dirty="0" err="1" smtClean="0">
                <a:solidFill>
                  <a:srgbClr val="FF0000"/>
                </a:solidFill>
              </a:rPr>
              <a:t>changing</a:t>
            </a:r>
            <a:r>
              <a:rPr lang="nl-BE" b="1" i="1" u="sng" baseline="0" dirty="0" smtClean="0">
                <a:solidFill>
                  <a:srgbClr val="FF0000"/>
                </a:solidFill>
              </a:rPr>
              <a:t> </a:t>
            </a:r>
            <a:r>
              <a:rPr lang="nl-BE" b="1" i="1" u="sng" baseline="0" dirty="0" err="1" smtClean="0">
                <a:solidFill>
                  <a:srgbClr val="FF0000"/>
                </a:solidFill>
              </a:rPr>
              <a:t>this</a:t>
            </a:r>
            <a:r>
              <a:rPr lang="nl-BE" b="1" i="1" u="sng" baseline="0" dirty="0" smtClean="0">
                <a:solidFill>
                  <a:srgbClr val="FF0000"/>
                </a:solidFill>
              </a:rPr>
              <a:t> </a:t>
            </a:r>
            <a:r>
              <a:rPr lang="nl-BE" b="1" i="1" u="sng" baseline="0" dirty="0" err="1" smtClean="0">
                <a:solidFill>
                  <a:srgbClr val="FF0000"/>
                </a:solidFill>
              </a:rPr>
              <a:t>value</a:t>
            </a:r>
            <a:r>
              <a:rPr lang="nl-BE" b="1" i="1" u="sng" baseline="0" dirty="0" smtClean="0">
                <a:solidFill>
                  <a:srgbClr val="FF0000"/>
                </a:solidFill>
              </a:rPr>
              <a:t> the room </a:t>
            </a:r>
            <a:r>
              <a:rPr lang="nl-BE" b="1" i="1" u="sng" baseline="0" dirty="0" err="1" smtClean="0">
                <a:solidFill>
                  <a:srgbClr val="FF0000"/>
                </a:solidFill>
              </a:rPr>
              <a:t>will</a:t>
            </a:r>
            <a:r>
              <a:rPr lang="nl-BE" b="1" i="1" u="sng" baseline="0" dirty="0" smtClean="0">
                <a:solidFill>
                  <a:srgbClr val="FF0000"/>
                </a:solidFill>
              </a:rPr>
              <a:t> </a:t>
            </a:r>
            <a:r>
              <a:rPr lang="nl-BE" b="1" i="1" u="sng" baseline="0" dirty="0" err="1" smtClean="0">
                <a:solidFill>
                  <a:srgbClr val="FF0000"/>
                </a:solidFill>
              </a:rPr>
              <a:t>be</a:t>
            </a:r>
            <a:r>
              <a:rPr lang="nl-BE" b="1" i="1" u="sng" baseline="0" dirty="0" smtClean="0">
                <a:solidFill>
                  <a:srgbClr val="FF0000"/>
                </a:solidFill>
              </a:rPr>
              <a:t> </a:t>
            </a:r>
            <a:r>
              <a:rPr lang="nl-BE" b="1" i="1" u="sng" baseline="0" dirty="0" err="1" smtClean="0">
                <a:solidFill>
                  <a:srgbClr val="FF0000"/>
                </a:solidFill>
              </a:rPr>
              <a:t>hotter</a:t>
            </a:r>
            <a:r>
              <a:rPr lang="nl-BE" b="1" i="1" u="sng" baseline="0" dirty="0" smtClean="0">
                <a:solidFill>
                  <a:srgbClr val="FF0000"/>
                </a:solidFill>
              </a:rPr>
              <a:t> </a:t>
            </a:r>
            <a:r>
              <a:rPr lang="nl-BE" b="1" i="1" u="sng" baseline="0" dirty="0" err="1" smtClean="0">
                <a:solidFill>
                  <a:srgbClr val="FF0000"/>
                </a:solidFill>
              </a:rPr>
              <a:t>faster</a:t>
            </a:r>
            <a:r>
              <a:rPr lang="nl-BE" b="1" i="1" u="sng" baseline="0" dirty="0" smtClean="0">
                <a:solidFill>
                  <a:srgbClr val="FF0000"/>
                </a:solidFill>
              </a:rPr>
              <a:t>. </a:t>
            </a:r>
            <a:r>
              <a:rPr lang="nl-BE" b="1" i="1" u="sng" baseline="0" dirty="0" err="1" smtClean="0">
                <a:solidFill>
                  <a:srgbClr val="FF0000"/>
                </a:solidFill>
              </a:rPr>
              <a:t>If</a:t>
            </a:r>
            <a:r>
              <a:rPr lang="nl-BE" b="1" i="1" u="sng" baseline="0" dirty="0" smtClean="0">
                <a:solidFill>
                  <a:srgbClr val="FF0000"/>
                </a:solidFill>
              </a:rPr>
              <a:t> he </a:t>
            </a:r>
            <a:r>
              <a:rPr lang="nl-BE" b="1" i="1" u="sng" baseline="0" dirty="0" err="1" smtClean="0">
                <a:solidFill>
                  <a:srgbClr val="FF0000"/>
                </a:solidFill>
              </a:rPr>
              <a:t>only</a:t>
            </a:r>
            <a:r>
              <a:rPr lang="nl-BE" b="1" i="1" u="sng" baseline="0" dirty="0" smtClean="0">
                <a:solidFill>
                  <a:srgbClr val="FF0000"/>
                </a:solidFill>
              </a:rPr>
              <a:t> changes the </a:t>
            </a:r>
            <a:r>
              <a:rPr lang="nl-BE" b="1" i="1" u="sng" baseline="0" dirty="0" err="1" smtClean="0">
                <a:solidFill>
                  <a:srgbClr val="FF0000"/>
                </a:solidFill>
              </a:rPr>
              <a:t>desired</a:t>
            </a:r>
            <a:r>
              <a:rPr lang="nl-BE" b="1" i="1" u="sng" baseline="0" dirty="0" smtClean="0">
                <a:solidFill>
                  <a:srgbClr val="FF0000"/>
                </a:solidFill>
              </a:rPr>
              <a:t> Room </a:t>
            </a:r>
            <a:r>
              <a:rPr lang="nl-BE" b="1" i="1" u="sng" baseline="0" dirty="0" err="1" smtClean="0">
                <a:solidFill>
                  <a:srgbClr val="FF0000"/>
                </a:solidFill>
              </a:rPr>
              <a:t>Temperature</a:t>
            </a:r>
            <a:r>
              <a:rPr lang="nl-BE" b="1" i="1" u="sng" baseline="0" dirty="0" smtClean="0">
                <a:solidFill>
                  <a:srgbClr val="FF0000"/>
                </a:solidFill>
              </a:rPr>
              <a:t> the unit </a:t>
            </a:r>
            <a:r>
              <a:rPr lang="nl-BE" b="1" i="1" u="sng" baseline="0" dirty="0" err="1" smtClean="0">
                <a:solidFill>
                  <a:srgbClr val="FF0000"/>
                </a:solidFill>
              </a:rPr>
              <a:t>will</a:t>
            </a:r>
            <a:r>
              <a:rPr lang="nl-BE" b="1" i="1" u="sng" baseline="0" dirty="0" smtClean="0">
                <a:solidFill>
                  <a:srgbClr val="FF0000"/>
                </a:solidFill>
              </a:rPr>
              <a:t> make </a:t>
            </a:r>
            <a:r>
              <a:rPr lang="nl-BE" b="1" i="1" u="sng" baseline="0" dirty="0" err="1" smtClean="0">
                <a:solidFill>
                  <a:srgbClr val="FF0000"/>
                </a:solidFill>
              </a:rPr>
              <a:t>sure</a:t>
            </a:r>
            <a:r>
              <a:rPr lang="nl-BE" b="1" i="1" u="sng" baseline="0" dirty="0" smtClean="0">
                <a:solidFill>
                  <a:srgbClr val="FF0000"/>
                </a:solidFill>
              </a:rPr>
              <a:t> </a:t>
            </a:r>
            <a:r>
              <a:rPr lang="nl-BE" b="1" i="1" u="sng" baseline="0" dirty="0" err="1" smtClean="0">
                <a:solidFill>
                  <a:srgbClr val="FF0000"/>
                </a:solidFill>
              </a:rPr>
              <a:t>that</a:t>
            </a:r>
            <a:r>
              <a:rPr lang="nl-BE" b="1" i="1" u="sng" baseline="0" dirty="0" smtClean="0">
                <a:solidFill>
                  <a:srgbClr val="FF0000"/>
                </a:solidFill>
              </a:rPr>
              <a:t> the Room is </a:t>
            </a:r>
            <a:r>
              <a:rPr lang="nl-BE" b="1" i="1" u="sng" baseline="0" dirty="0" err="1" smtClean="0">
                <a:solidFill>
                  <a:srgbClr val="FF0000"/>
                </a:solidFill>
              </a:rPr>
              <a:t>hotter</a:t>
            </a:r>
            <a:r>
              <a:rPr lang="nl-BE" b="1" i="1" u="sng" baseline="0" dirty="0" smtClean="0">
                <a:solidFill>
                  <a:srgbClr val="FF0000"/>
                </a:solidFill>
              </a:rPr>
              <a:t> at the end but </a:t>
            </a:r>
            <a:r>
              <a:rPr lang="nl-BE" b="1" i="1" u="sng" baseline="0" dirty="0" err="1" smtClean="0">
                <a:solidFill>
                  <a:srgbClr val="FF0000"/>
                </a:solidFill>
              </a:rPr>
              <a:t>it</a:t>
            </a:r>
            <a:r>
              <a:rPr lang="nl-BE" b="1" i="1" u="sng" baseline="0" dirty="0" smtClean="0">
                <a:solidFill>
                  <a:srgbClr val="FF0000"/>
                </a:solidFill>
              </a:rPr>
              <a:t> </a:t>
            </a:r>
            <a:r>
              <a:rPr lang="nl-BE" b="1" i="1" u="sng" baseline="0" dirty="0" err="1" smtClean="0">
                <a:solidFill>
                  <a:srgbClr val="FF0000"/>
                </a:solidFill>
              </a:rPr>
              <a:t>will</a:t>
            </a:r>
            <a:r>
              <a:rPr lang="nl-BE" b="1" i="1" u="sng" baseline="0" dirty="0" smtClean="0">
                <a:solidFill>
                  <a:srgbClr val="FF0000"/>
                </a:solidFill>
              </a:rPr>
              <a:t> </a:t>
            </a:r>
            <a:r>
              <a:rPr lang="nl-BE" b="1" i="1" u="sng" baseline="0" dirty="0" err="1" smtClean="0">
                <a:solidFill>
                  <a:srgbClr val="FF0000"/>
                </a:solidFill>
              </a:rPr>
              <a:t>not</a:t>
            </a:r>
            <a:r>
              <a:rPr lang="nl-BE" b="1" i="1" u="sng" baseline="0" dirty="0" smtClean="0">
                <a:solidFill>
                  <a:srgbClr val="FF0000"/>
                </a:solidFill>
              </a:rPr>
              <a:t> go </a:t>
            </a:r>
            <a:r>
              <a:rPr lang="nl-BE" b="1" i="1" u="sng" baseline="0" dirty="0" err="1" smtClean="0">
                <a:solidFill>
                  <a:srgbClr val="FF0000"/>
                </a:solidFill>
              </a:rPr>
              <a:t>faster</a:t>
            </a:r>
            <a:r>
              <a:rPr lang="nl-BE" b="1" i="1" u="sng" baseline="0" dirty="0" smtClean="0">
                <a:solidFill>
                  <a:srgbClr val="FF0000"/>
                </a:solidFill>
              </a:rPr>
              <a:t>!</a:t>
            </a:r>
          </a:p>
          <a:p>
            <a:pPr defTabSz="950702">
              <a:defRPr/>
            </a:pPr>
            <a:endParaRPr lang="en-GB" dirty="0" smtClean="0"/>
          </a:p>
          <a:p>
            <a:pPr marL="164565" indent="-164565" defTabSz="950702">
              <a:buFontTx/>
              <a:buChar char="-"/>
              <a:defRPr/>
            </a:pPr>
            <a:r>
              <a:rPr lang="en-GB" dirty="0" smtClean="0"/>
              <a:t>Unit operation is decided based</a:t>
            </a:r>
            <a:r>
              <a:rPr lang="en-GB" baseline="0" dirty="0" smtClean="0"/>
              <a:t> on the thermostat ON/OFF condition of the User Interface</a:t>
            </a:r>
            <a:r>
              <a:rPr lang="en-GB" dirty="0" smtClean="0"/>
              <a:t>.</a:t>
            </a:r>
            <a:endParaRPr lang="en-US" dirty="0" smtClean="0"/>
          </a:p>
          <a:p>
            <a:pPr marL="164565" indent="-164565" defTabSz="950702">
              <a:buFontTx/>
              <a:buChar char="-"/>
              <a:defRPr/>
            </a:pPr>
            <a:endParaRPr lang="en-US" dirty="0" smtClean="0"/>
          </a:p>
          <a:p>
            <a:pPr marL="164565" indent="-164565" defTabSz="950702">
              <a:buFontTx/>
              <a:buChar char="-"/>
              <a:defRPr/>
            </a:pPr>
            <a:r>
              <a:rPr lang="en-US" dirty="0" smtClean="0"/>
              <a:t>It is possible to connect up to 2 User Interfaces, </a:t>
            </a:r>
            <a:r>
              <a:rPr lang="en-US" b="1" dirty="0" smtClean="0"/>
              <a:t>but</a:t>
            </a:r>
            <a:r>
              <a:rPr lang="en-US" dirty="0" smtClean="0"/>
              <a:t> only 1 of them takes over the room thermostat control. </a:t>
            </a:r>
          </a:p>
          <a:p>
            <a:pPr marL="164565" indent="-164565" defTabSz="950702">
              <a:buFontTx/>
              <a:buChar char="-"/>
              <a:defRPr/>
            </a:pPr>
            <a:r>
              <a:rPr lang="en-US" b="1" dirty="0" smtClean="0"/>
              <a:t>Caution:</a:t>
            </a:r>
            <a:r>
              <a:rPr lang="en-US" dirty="0" smtClean="0"/>
              <a:t> Setting </a:t>
            </a:r>
            <a:r>
              <a:rPr lang="en-US" b="1" dirty="0" smtClean="0"/>
              <a:t>[A.2.1.B]</a:t>
            </a:r>
            <a:r>
              <a:rPr lang="en-US" dirty="0" smtClean="0"/>
              <a:t> “User interface location” should be set to “</a:t>
            </a:r>
            <a:r>
              <a:rPr lang="en-US" b="1" dirty="0" smtClean="0"/>
              <a:t>1. In room</a:t>
            </a:r>
            <a:r>
              <a:rPr lang="en-US" dirty="0" smtClean="0"/>
              <a:t>”  on the User interface that you want to use as a room thermostat. The 2</a:t>
            </a:r>
            <a:r>
              <a:rPr lang="en-US" baseline="30000" dirty="0" smtClean="0"/>
              <a:t>nd</a:t>
            </a:r>
            <a:r>
              <a:rPr lang="en-US" dirty="0" smtClean="0"/>
              <a:t> controller should be set to “</a:t>
            </a:r>
            <a:r>
              <a:rPr lang="en-US" b="1" dirty="0" smtClean="0"/>
              <a:t>0. At unit</a:t>
            </a:r>
            <a:r>
              <a:rPr lang="en-US" dirty="0" smtClean="0"/>
              <a:t>”. Setting is only applicable when 2 user interfaces are used.</a:t>
            </a:r>
            <a:endParaRPr lang="en-US" b="1" dirty="0" smtClean="0"/>
          </a:p>
          <a:p>
            <a:pPr defTabSz="950702">
              <a:defRPr/>
            </a:pPr>
            <a:endParaRPr lang="en-GB" dirty="0" smtClean="0"/>
          </a:p>
          <a:p>
            <a:pPr marL="164565" indent="-164565" defTabSz="950702">
              <a:buFontTx/>
              <a:buChar char="-"/>
              <a:defRPr/>
            </a:pPr>
            <a:r>
              <a:rPr lang="en-US" dirty="0" smtClean="0"/>
              <a:t>R1T sensor of the User Interface is used to determine the actual ambient indoor temperature</a:t>
            </a:r>
          </a:p>
          <a:p>
            <a:pPr marL="164565" indent="-164565">
              <a:buFontTx/>
              <a:buChar char="-"/>
            </a:pPr>
            <a:r>
              <a:rPr lang="en-US" baseline="0" dirty="0" smtClean="0"/>
              <a:t>R2T sensor of the indoor unit is used to determine the actual LWT</a:t>
            </a:r>
          </a:p>
          <a:p>
            <a:pPr marL="164565" indent="-164565">
              <a:buFontTx/>
              <a:buChar char="-"/>
            </a:pPr>
            <a:r>
              <a:rPr lang="en-US" baseline="0" dirty="0" smtClean="0"/>
              <a:t>R4T sensor of the indoor unit is used to determine the actual RWT</a:t>
            </a:r>
          </a:p>
          <a:p>
            <a:pPr marL="164565" indent="-164565">
              <a:buFontTx/>
              <a:buChar char="-"/>
            </a:pPr>
            <a:endParaRPr lang="en-US" dirty="0" smtClean="0"/>
          </a:p>
          <a:p>
            <a:pPr marL="164565" indent="-164565">
              <a:buFontTx/>
              <a:buChar char="-"/>
            </a:pPr>
            <a:r>
              <a:rPr lang="en-US" baseline="0" dirty="0" smtClean="0"/>
              <a:t>In case you</a:t>
            </a:r>
            <a:r>
              <a:rPr lang="en-US" dirty="0" smtClean="0"/>
              <a:t> use an external ambient sensor for indoor ambient temperature(option KRCS01-1), connect it to X5M 5-6, and set </a:t>
            </a:r>
            <a:r>
              <a:rPr lang="en-US" b="1" dirty="0" smtClean="0"/>
              <a:t>[A.2.2.B] = C-08 = </a:t>
            </a:r>
            <a:r>
              <a:rPr lang="en-US" dirty="0" smtClean="0"/>
              <a:t>“External Sensor” on “2. Room sensor”</a:t>
            </a:r>
            <a:endParaRPr lang="en-US" baseline="0" dirty="0" smtClean="0"/>
          </a:p>
          <a:p>
            <a:endParaRPr lang="en-GB" dirty="0"/>
          </a:p>
        </p:txBody>
      </p:sp>
    </p:spTree>
    <p:extLst>
      <p:ext uri="{BB962C8B-B14F-4D97-AF65-F5344CB8AC3E}">
        <p14:creationId xmlns:p14="http://schemas.microsoft.com/office/powerpoint/2010/main" val="3169847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GB" dirty="0" smtClean="0">
                <a:solidFill>
                  <a:srgbClr val="000000"/>
                </a:solidFill>
              </a:rPr>
              <a:t>Modification of these settings is only required when the options box is</a:t>
            </a:r>
            <a:r>
              <a:rPr lang="en-GB" baseline="0" dirty="0" smtClean="0">
                <a:solidFill>
                  <a:srgbClr val="000000"/>
                </a:solidFill>
              </a:rPr>
              <a:t> </a:t>
            </a:r>
            <a:r>
              <a:rPr lang="en-GB" dirty="0" smtClean="0">
                <a:solidFill>
                  <a:srgbClr val="000000"/>
                </a:solidFill>
              </a:rPr>
              <a:t>installed. The options box gives multiple functionality which needs to be configured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rgbClr val="00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00000"/>
                </a:solidFill>
              </a:rPr>
              <a:t>Bivalent, The auxiliary heating source (gas boiler, oil burner) will operate when the outdoor ambient temperature is low. During the bivalent operation, the heat pump is turned OFF and the secondary heat source is started. </a:t>
            </a:r>
            <a:endParaRPr lang="en-GB" dirty="0" smtClean="0">
              <a:solidFill>
                <a:srgbClr val="FF0000"/>
              </a:solidFill>
            </a:endParaRPr>
          </a:p>
          <a:p>
            <a:endParaRPr lang="en-GB" dirty="0"/>
          </a:p>
        </p:txBody>
      </p:sp>
    </p:spTree>
    <p:extLst>
      <p:ext uri="{BB962C8B-B14F-4D97-AF65-F5344CB8AC3E}">
        <p14:creationId xmlns:p14="http://schemas.microsoft.com/office/powerpoint/2010/main" val="31396655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90" indent="-171690" defTabSz="950702">
              <a:buFontTx/>
              <a:buChar char="-"/>
              <a:defRPr/>
            </a:pPr>
            <a:r>
              <a:rPr lang="en-US" dirty="0" smtClean="0"/>
              <a:t>It is possible to connect up to 2 User Interfaces, </a:t>
            </a:r>
            <a:r>
              <a:rPr lang="en-US" b="1" dirty="0" smtClean="0"/>
              <a:t>but</a:t>
            </a:r>
            <a:r>
              <a:rPr lang="en-US" dirty="0" smtClean="0"/>
              <a:t> only 1 of them takes over the room thermostat control. </a:t>
            </a:r>
          </a:p>
          <a:p>
            <a:pPr marL="164565" indent="-164565" defTabSz="950702">
              <a:buFontTx/>
              <a:buChar char="-"/>
              <a:defRPr/>
            </a:pPr>
            <a:r>
              <a:rPr lang="en-US" b="1" dirty="0" smtClean="0"/>
              <a:t>Caution:</a:t>
            </a:r>
            <a:r>
              <a:rPr lang="en-US" dirty="0" smtClean="0"/>
              <a:t> Setting </a:t>
            </a:r>
            <a:r>
              <a:rPr lang="en-US" b="1" dirty="0" smtClean="0"/>
              <a:t>[A.2.1.B]</a:t>
            </a:r>
            <a:r>
              <a:rPr lang="en-US" dirty="0" smtClean="0"/>
              <a:t> “User interface location” should be set to “</a:t>
            </a:r>
            <a:r>
              <a:rPr lang="en-US" b="1" dirty="0" smtClean="0"/>
              <a:t>1. In room</a:t>
            </a:r>
            <a:r>
              <a:rPr lang="en-US" dirty="0" smtClean="0"/>
              <a:t>”  on the User interface that you want to use as a room thermostat. The 2</a:t>
            </a:r>
            <a:r>
              <a:rPr lang="en-US" baseline="30000" dirty="0" smtClean="0"/>
              <a:t>nd</a:t>
            </a:r>
            <a:r>
              <a:rPr lang="en-US" dirty="0" smtClean="0"/>
              <a:t> controller should be set to “</a:t>
            </a:r>
            <a:r>
              <a:rPr lang="en-US" b="1" dirty="0" smtClean="0"/>
              <a:t>0. At unit</a:t>
            </a:r>
            <a:r>
              <a:rPr lang="en-US" dirty="0" smtClean="0"/>
              <a:t>”. Setting is only applicable when 2 user interfaces are used,</a:t>
            </a:r>
            <a:r>
              <a:rPr lang="en-US" baseline="0" dirty="0" smtClean="0"/>
              <a:t> if you do this setting for one user interface, the other one will automatically adapt.</a:t>
            </a:r>
          </a:p>
          <a:p>
            <a:pPr marL="164565" indent="-164565" defTabSz="950702">
              <a:buFontTx/>
              <a:buChar char="-"/>
              <a:defRPr/>
            </a:pPr>
            <a:r>
              <a:rPr lang="en-US" b="1" dirty="0" smtClean="0"/>
              <a:t>The</a:t>
            </a:r>
            <a:r>
              <a:rPr lang="en-US" b="1" baseline="0" dirty="0" smtClean="0"/>
              <a:t> thermostat feature will be active at the ‘in room’ user interface, only if RT control is selected.</a:t>
            </a:r>
            <a:endParaRPr lang="en-US" b="1" dirty="0" smtClean="0"/>
          </a:p>
          <a:p>
            <a:endParaRPr lang="en-GB" dirty="0"/>
          </a:p>
        </p:txBody>
      </p:sp>
    </p:spTree>
    <p:extLst>
      <p:ext uri="{BB962C8B-B14F-4D97-AF65-F5344CB8AC3E}">
        <p14:creationId xmlns:p14="http://schemas.microsoft.com/office/powerpoint/2010/main" val="4207703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565" indent="-164565">
              <a:buFontTx/>
              <a:buChar char="-"/>
            </a:pPr>
            <a:r>
              <a:rPr lang="en-US" dirty="0" smtClean="0"/>
              <a:t>[A.2.1.8] = 7-02 = 0 “1 LWT Zone”</a:t>
            </a:r>
          </a:p>
          <a:p>
            <a:pPr marL="164565" indent="-164565">
              <a:buFontTx/>
              <a:buChar char="-"/>
            </a:pPr>
            <a:endParaRPr lang="en-US" dirty="0" smtClean="0"/>
          </a:p>
          <a:p>
            <a:pPr marL="164565" indent="-164565">
              <a:buFontTx/>
              <a:buChar char="-"/>
            </a:pPr>
            <a:r>
              <a:rPr lang="en-US" dirty="0" smtClean="0"/>
              <a:t>[A.2.1.8] = 7-02 =1 “2 LWT Zones</a:t>
            </a:r>
          </a:p>
          <a:p>
            <a:pPr marL="164565" indent="-164565">
              <a:buFontTx/>
              <a:buChar char="-"/>
            </a:pPr>
            <a:endParaRPr lang="en-US" dirty="0" smtClean="0"/>
          </a:p>
          <a:p>
            <a:r>
              <a:rPr lang="en-GB" dirty="0">
                <a:solidFill>
                  <a:srgbClr val="000000"/>
                </a:solidFill>
              </a:rPr>
              <a:t>The zone with the lowest leaving water temperature (in heating) is called the main zone. The zone with the highest leaving water temperature (in heating) is called the add zone. If the main zone cannot accept the add zone water temperature then the main zone will require water temperature control (blending valve)</a:t>
            </a:r>
          </a:p>
          <a:p>
            <a:endParaRPr lang="nl-BE" dirty="0">
              <a:solidFill>
                <a:srgbClr val="000000"/>
              </a:solidFill>
            </a:endParaRPr>
          </a:p>
          <a:p>
            <a:r>
              <a:rPr lang="nl-BE" dirty="0" err="1">
                <a:solidFill>
                  <a:srgbClr val="000000"/>
                </a:solidFill>
              </a:rPr>
              <a:t>If</a:t>
            </a:r>
            <a:r>
              <a:rPr lang="nl-BE" dirty="0">
                <a:solidFill>
                  <a:srgbClr val="000000"/>
                </a:solidFill>
              </a:rPr>
              <a:t> </a:t>
            </a:r>
            <a:r>
              <a:rPr lang="nl-BE" dirty="0" err="1">
                <a:solidFill>
                  <a:srgbClr val="000000"/>
                </a:solidFill>
              </a:rPr>
              <a:t>there</a:t>
            </a:r>
            <a:r>
              <a:rPr lang="nl-BE" dirty="0">
                <a:solidFill>
                  <a:srgbClr val="000000"/>
                </a:solidFill>
              </a:rPr>
              <a:t> are multiple zones </a:t>
            </a:r>
            <a:r>
              <a:rPr lang="nl-BE" dirty="0" err="1">
                <a:solidFill>
                  <a:srgbClr val="000000"/>
                </a:solidFill>
              </a:rPr>
              <a:t>all</a:t>
            </a:r>
            <a:r>
              <a:rPr lang="nl-BE" dirty="0">
                <a:solidFill>
                  <a:srgbClr val="000000"/>
                </a:solidFill>
              </a:rPr>
              <a:t> running at the </a:t>
            </a:r>
            <a:r>
              <a:rPr lang="nl-BE" dirty="0" err="1">
                <a:solidFill>
                  <a:srgbClr val="000000"/>
                </a:solidFill>
              </a:rPr>
              <a:t>same</a:t>
            </a:r>
            <a:r>
              <a:rPr lang="nl-BE" dirty="0">
                <a:solidFill>
                  <a:srgbClr val="000000"/>
                </a:solidFill>
              </a:rPr>
              <a:t> LWT, </a:t>
            </a:r>
            <a:r>
              <a:rPr lang="nl-BE" dirty="0" err="1">
                <a:solidFill>
                  <a:srgbClr val="000000"/>
                </a:solidFill>
              </a:rPr>
              <a:t>then</a:t>
            </a:r>
            <a:r>
              <a:rPr lang="nl-BE" dirty="0">
                <a:solidFill>
                  <a:srgbClr val="000000"/>
                </a:solidFill>
              </a:rPr>
              <a:t> the setting </a:t>
            </a:r>
            <a:r>
              <a:rPr lang="nl-BE" dirty="0" err="1">
                <a:solidFill>
                  <a:srgbClr val="000000"/>
                </a:solidFill>
              </a:rPr>
              <a:t>would</a:t>
            </a:r>
            <a:r>
              <a:rPr lang="nl-BE" dirty="0">
                <a:solidFill>
                  <a:srgbClr val="000000"/>
                </a:solidFill>
              </a:rPr>
              <a:t> </a:t>
            </a:r>
            <a:r>
              <a:rPr lang="nl-BE" dirty="0" err="1">
                <a:solidFill>
                  <a:srgbClr val="000000"/>
                </a:solidFill>
              </a:rPr>
              <a:t>be</a:t>
            </a:r>
            <a:r>
              <a:rPr lang="nl-BE" dirty="0">
                <a:solidFill>
                  <a:srgbClr val="000000"/>
                </a:solidFill>
              </a:rPr>
              <a:t> 1 LWT zone. </a:t>
            </a:r>
          </a:p>
          <a:p>
            <a:endParaRPr lang="nl-BE" dirty="0">
              <a:solidFill>
                <a:srgbClr val="000000"/>
              </a:solidFill>
            </a:endParaRPr>
          </a:p>
          <a:p>
            <a:r>
              <a:rPr lang="nl-BE" dirty="0" err="1">
                <a:solidFill>
                  <a:srgbClr val="000000"/>
                </a:solidFill>
              </a:rPr>
              <a:t>Example</a:t>
            </a:r>
            <a:r>
              <a:rPr lang="nl-BE" dirty="0">
                <a:solidFill>
                  <a:srgbClr val="000000"/>
                </a:solidFill>
              </a:rPr>
              <a:t>: </a:t>
            </a:r>
          </a:p>
          <a:p>
            <a:r>
              <a:rPr lang="nl-BE" dirty="0">
                <a:solidFill>
                  <a:srgbClr val="000000"/>
                </a:solidFill>
              </a:rPr>
              <a:t>UFH </a:t>
            </a:r>
            <a:r>
              <a:rPr lang="nl-BE" dirty="0" err="1">
                <a:solidFill>
                  <a:srgbClr val="000000"/>
                </a:solidFill>
              </a:rPr>
              <a:t>downstairs</a:t>
            </a:r>
            <a:r>
              <a:rPr lang="nl-BE" dirty="0">
                <a:solidFill>
                  <a:srgbClr val="000000"/>
                </a:solidFill>
              </a:rPr>
              <a:t> at 35 °C </a:t>
            </a:r>
            <a:r>
              <a:rPr lang="nl-BE" dirty="0" err="1">
                <a:solidFill>
                  <a:srgbClr val="000000"/>
                </a:solidFill>
              </a:rPr>
              <a:t>and</a:t>
            </a:r>
            <a:r>
              <a:rPr lang="nl-BE" dirty="0">
                <a:solidFill>
                  <a:srgbClr val="000000"/>
                </a:solidFill>
              </a:rPr>
              <a:t> radiators at 45 °C </a:t>
            </a:r>
            <a:r>
              <a:rPr lang="nl-BE" dirty="0" err="1">
                <a:solidFill>
                  <a:srgbClr val="000000"/>
                </a:solidFill>
              </a:rPr>
              <a:t>upstairs</a:t>
            </a:r>
            <a:r>
              <a:rPr lang="nl-BE" dirty="0">
                <a:solidFill>
                  <a:srgbClr val="000000"/>
                </a:solidFill>
              </a:rPr>
              <a:t>, the setting must </a:t>
            </a:r>
            <a:r>
              <a:rPr lang="nl-BE" dirty="0" err="1">
                <a:solidFill>
                  <a:srgbClr val="000000"/>
                </a:solidFill>
              </a:rPr>
              <a:t>be</a:t>
            </a:r>
            <a:r>
              <a:rPr lang="nl-BE" dirty="0">
                <a:solidFill>
                  <a:srgbClr val="000000"/>
                </a:solidFill>
              </a:rPr>
              <a:t> 2. Be </a:t>
            </a:r>
            <a:r>
              <a:rPr lang="nl-BE" dirty="0" err="1">
                <a:solidFill>
                  <a:srgbClr val="000000"/>
                </a:solidFill>
              </a:rPr>
              <a:t>aware</a:t>
            </a:r>
            <a:r>
              <a:rPr lang="nl-BE" dirty="0">
                <a:solidFill>
                  <a:srgbClr val="000000"/>
                </a:solidFill>
              </a:rPr>
              <a:t>, </a:t>
            </a:r>
            <a:r>
              <a:rPr lang="nl-BE" dirty="0" err="1">
                <a:solidFill>
                  <a:srgbClr val="000000"/>
                </a:solidFill>
              </a:rPr>
              <a:t>you</a:t>
            </a:r>
            <a:r>
              <a:rPr lang="nl-BE" dirty="0">
                <a:solidFill>
                  <a:srgbClr val="000000"/>
                </a:solidFill>
              </a:rPr>
              <a:t> </a:t>
            </a:r>
            <a:r>
              <a:rPr lang="nl-BE" dirty="0" err="1">
                <a:solidFill>
                  <a:srgbClr val="000000"/>
                </a:solidFill>
              </a:rPr>
              <a:t>need</a:t>
            </a:r>
            <a:r>
              <a:rPr lang="nl-BE" dirty="0">
                <a:solidFill>
                  <a:srgbClr val="000000"/>
                </a:solidFill>
              </a:rPr>
              <a:t> </a:t>
            </a:r>
            <a:r>
              <a:rPr lang="nl-BE" dirty="0" err="1">
                <a:solidFill>
                  <a:srgbClr val="000000"/>
                </a:solidFill>
              </a:rPr>
              <a:t>to</a:t>
            </a:r>
            <a:r>
              <a:rPr lang="nl-BE" dirty="0">
                <a:solidFill>
                  <a:srgbClr val="000000"/>
                </a:solidFill>
              </a:rPr>
              <a:t> </a:t>
            </a:r>
            <a:r>
              <a:rPr lang="nl-BE" dirty="0" err="1">
                <a:solidFill>
                  <a:srgbClr val="000000"/>
                </a:solidFill>
              </a:rPr>
              <a:t>install</a:t>
            </a:r>
            <a:r>
              <a:rPr lang="nl-BE" dirty="0">
                <a:solidFill>
                  <a:srgbClr val="000000"/>
                </a:solidFill>
              </a:rPr>
              <a:t> </a:t>
            </a:r>
            <a:r>
              <a:rPr lang="nl-BE" dirty="0" err="1">
                <a:solidFill>
                  <a:srgbClr val="000000"/>
                </a:solidFill>
              </a:rPr>
              <a:t>thermostatic</a:t>
            </a:r>
            <a:r>
              <a:rPr lang="nl-BE" dirty="0">
                <a:solidFill>
                  <a:srgbClr val="000000"/>
                </a:solidFill>
              </a:rPr>
              <a:t> </a:t>
            </a:r>
            <a:r>
              <a:rPr lang="nl-BE" dirty="0" err="1">
                <a:solidFill>
                  <a:srgbClr val="000000"/>
                </a:solidFill>
              </a:rPr>
              <a:t>blending</a:t>
            </a:r>
            <a:r>
              <a:rPr lang="nl-BE" dirty="0">
                <a:solidFill>
                  <a:srgbClr val="000000"/>
                </a:solidFill>
              </a:rPr>
              <a:t> </a:t>
            </a:r>
            <a:r>
              <a:rPr lang="nl-BE" dirty="0" err="1">
                <a:solidFill>
                  <a:srgbClr val="000000"/>
                </a:solidFill>
              </a:rPr>
              <a:t>valves</a:t>
            </a:r>
            <a:r>
              <a:rPr lang="nl-BE" dirty="0">
                <a:solidFill>
                  <a:srgbClr val="000000"/>
                </a:solidFill>
              </a:rPr>
              <a:t> </a:t>
            </a:r>
            <a:r>
              <a:rPr lang="nl-BE" dirty="0" err="1">
                <a:solidFill>
                  <a:srgbClr val="000000"/>
                </a:solidFill>
              </a:rPr>
              <a:t>to</a:t>
            </a:r>
            <a:r>
              <a:rPr lang="nl-BE" dirty="0">
                <a:solidFill>
                  <a:srgbClr val="000000"/>
                </a:solidFill>
              </a:rPr>
              <a:t> </a:t>
            </a:r>
            <a:r>
              <a:rPr lang="nl-BE" dirty="0" err="1">
                <a:solidFill>
                  <a:srgbClr val="000000"/>
                </a:solidFill>
              </a:rPr>
              <a:t>protect</a:t>
            </a:r>
            <a:r>
              <a:rPr lang="nl-BE" dirty="0">
                <a:solidFill>
                  <a:srgbClr val="000000"/>
                </a:solidFill>
              </a:rPr>
              <a:t> </a:t>
            </a:r>
            <a:r>
              <a:rPr lang="nl-BE" dirty="0" err="1">
                <a:solidFill>
                  <a:srgbClr val="000000"/>
                </a:solidFill>
              </a:rPr>
              <a:t>your</a:t>
            </a:r>
            <a:r>
              <a:rPr lang="nl-BE" dirty="0">
                <a:solidFill>
                  <a:srgbClr val="000000"/>
                </a:solidFill>
              </a:rPr>
              <a:t> system. </a:t>
            </a:r>
            <a:endParaRPr lang="en-GB" dirty="0">
              <a:solidFill>
                <a:srgbClr val="000000"/>
              </a:solidFill>
            </a:endParaRPr>
          </a:p>
          <a:p>
            <a:endParaRPr lang="en-GB" dirty="0"/>
          </a:p>
        </p:txBody>
      </p:sp>
    </p:spTree>
    <p:extLst>
      <p:ext uri="{BB962C8B-B14F-4D97-AF65-F5344CB8AC3E}">
        <p14:creationId xmlns:p14="http://schemas.microsoft.com/office/powerpoint/2010/main" val="3169847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05722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Weather</a:t>
            </a:r>
            <a:r>
              <a:rPr lang="en-US" baseline="0" dirty="0" smtClean="0"/>
              <a:t> dependent function for the Additional Zone, can be activated only if the Control Method ([A.2.1.7]) is set to:</a:t>
            </a:r>
          </a:p>
          <a:p>
            <a:pPr marL="164565" indent="-164565">
              <a:buFontTx/>
              <a:buChar char="-"/>
            </a:pPr>
            <a:r>
              <a:rPr lang="en-US" baseline="0" dirty="0" smtClean="0"/>
              <a:t>Room Thermostat or</a:t>
            </a:r>
          </a:p>
          <a:p>
            <a:pPr marL="164565" indent="-164565">
              <a:buFontTx/>
              <a:buChar char="-"/>
            </a:pPr>
            <a:r>
              <a:rPr lang="en-US" baseline="0" dirty="0" smtClean="0"/>
              <a:t>External Room Thermostat</a:t>
            </a:r>
          </a:p>
          <a:p>
            <a:r>
              <a:rPr lang="en-US" b="1" baseline="0" dirty="0" smtClean="0"/>
              <a:t>AND</a:t>
            </a:r>
            <a:r>
              <a:rPr lang="en-US" baseline="0" dirty="0" smtClean="0"/>
              <a:t> Number of LWT zones ([A.2.1.8]) is set to “2 LWT zones”</a:t>
            </a:r>
          </a:p>
          <a:p>
            <a:endParaRPr lang="en-US" baseline="0" dirty="0" smtClean="0"/>
          </a:p>
          <a:p>
            <a:r>
              <a:rPr lang="en-US" dirty="0" smtClean="0"/>
              <a:t>When the WD function is activated:</a:t>
            </a:r>
          </a:p>
          <a:p>
            <a:pPr marL="164565" indent="-164565">
              <a:buFontTx/>
              <a:buChar char="-"/>
            </a:pPr>
            <a:r>
              <a:rPr lang="en-US" dirty="0" smtClean="0"/>
              <a:t>Icon        is shown on the home screen of the relevant zone (when in Installer Level, this icon is replaced by the “wrench key” on the home screen)</a:t>
            </a:r>
          </a:p>
          <a:p>
            <a:pPr marL="164565" indent="-164565">
              <a:buFontTx/>
              <a:buChar char="-"/>
            </a:pPr>
            <a:r>
              <a:rPr lang="en-US" dirty="0" smtClean="0"/>
              <a:t>End used can adjust whole the curve by a shift value from -5 to +5 degrees by simply pressing the up and down buttons on the user interface.</a:t>
            </a:r>
          </a:p>
          <a:p>
            <a:r>
              <a:rPr lang="en-US" b="1" dirty="0" smtClean="0"/>
              <a:t>[D-03] </a:t>
            </a:r>
            <a:r>
              <a:rPr lang="en-US" dirty="0" smtClean="0"/>
              <a:t>= Local shift around 0°C</a:t>
            </a:r>
            <a:endParaRPr lang="en-US" b="1" dirty="0" smtClean="0"/>
          </a:p>
          <a:p>
            <a:pPr marL="164565" indent="-164565">
              <a:buFontTx/>
              <a:buChar char="-"/>
            </a:pPr>
            <a:r>
              <a:rPr lang="en-US" dirty="0" smtClean="0"/>
              <a:t>Local shift value is added to target LWT SP</a:t>
            </a:r>
          </a:p>
          <a:p>
            <a:pPr marL="164565" indent="-164565">
              <a:buFontTx/>
              <a:buChar char="-"/>
            </a:pPr>
            <a:r>
              <a:rPr lang="en-US" dirty="0" smtClean="0"/>
              <a:t>Around 0°C more capacity can be needed as energy can go towards e.g. melting ice</a:t>
            </a:r>
          </a:p>
          <a:p>
            <a:pPr marL="164565" indent="-164565">
              <a:buFontTx/>
              <a:buChar char="-"/>
            </a:pPr>
            <a:endParaRPr lang="en-US" dirty="0" smtClean="0"/>
          </a:p>
          <a:p>
            <a:endParaRPr lang="en-GB" dirty="0"/>
          </a:p>
        </p:txBody>
      </p:sp>
    </p:spTree>
    <p:extLst>
      <p:ext uri="{BB962C8B-B14F-4D97-AF65-F5344CB8AC3E}">
        <p14:creationId xmlns:p14="http://schemas.microsoft.com/office/powerpoint/2010/main" val="31698475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err="1" smtClean="0"/>
              <a:t>Example</a:t>
            </a:r>
            <a:r>
              <a:rPr lang="nl-BE" dirty="0" smtClean="0"/>
              <a:t>:</a:t>
            </a:r>
            <a:r>
              <a:rPr lang="nl-BE" baseline="0" dirty="0" smtClean="0"/>
              <a:t> </a:t>
            </a:r>
          </a:p>
          <a:p>
            <a:r>
              <a:rPr lang="nl-BE" baseline="0" dirty="0" smtClean="0"/>
              <a:t>It’s -5 °C </a:t>
            </a:r>
            <a:r>
              <a:rPr lang="nl-BE" baseline="0" dirty="0" err="1" smtClean="0"/>
              <a:t>and</a:t>
            </a:r>
            <a:r>
              <a:rPr lang="nl-BE" baseline="0" dirty="0" smtClean="0"/>
              <a:t> </a:t>
            </a:r>
            <a:r>
              <a:rPr lang="nl-BE" baseline="0" dirty="0" err="1" smtClean="0"/>
              <a:t>it</a:t>
            </a:r>
            <a:r>
              <a:rPr lang="nl-BE" baseline="0" dirty="0" smtClean="0"/>
              <a:t> </a:t>
            </a:r>
            <a:r>
              <a:rPr lang="nl-BE" baseline="0" dirty="0" err="1" smtClean="0"/>
              <a:t>snowed</a:t>
            </a:r>
            <a:r>
              <a:rPr lang="nl-BE" baseline="0" dirty="0" smtClean="0"/>
              <a:t>.</a:t>
            </a:r>
          </a:p>
          <a:p>
            <a:r>
              <a:rPr lang="nl-BE" baseline="0" dirty="0" smtClean="0"/>
              <a:t>It’s </a:t>
            </a:r>
            <a:r>
              <a:rPr lang="nl-BE" baseline="0" dirty="0" err="1" smtClean="0"/>
              <a:t>getting</a:t>
            </a:r>
            <a:r>
              <a:rPr lang="nl-BE" baseline="0" dirty="0" smtClean="0"/>
              <a:t> </a:t>
            </a:r>
            <a:r>
              <a:rPr lang="nl-BE" baseline="0" dirty="0" err="1" smtClean="0"/>
              <a:t>hoter</a:t>
            </a:r>
            <a:r>
              <a:rPr lang="nl-BE" baseline="0" dirty="0" smtClean="0"/>
              <a:t>, at 0°C the </a:t>
            </a:r>
            <a:r>
              <a:rPr lang="nl-BE" baseline="0" dirty="0" err="1" smtClean="0"/>
              <a:t>snow</a:t>
            </a:r>
            <a:r>
              <a:rPr lang="nl-BE" baseline="0" dirty="0" smtClean="0"/>
              <a:t> is </a:t>
            </a:r>
            <a:r>
              <a:rPr lang="nl-BE" baseline="0" dirty="0" err="1" smtClean="0"/>
              <a:t>melting</a:t>
            </a:r>
            <a:r>
              <a:rPr lang="nl-BE" baseline="0" dirty="0" smtClean="0"/>
              <a:t> </a:t>
            </a:r>
            <a:r>
              <a:rPr lang="nl-BE" baseline="0" dirty="0" err="1" smtClean="0"/>
              <a:t>and</a:t>
            </a:r>
            <a:r>
              <a:rPr lang="nl-BE" baseline="0" dirty="0" smtClean="0"/>
              <a:t> the </a:t>
            </a:r>
            <a:r>
              <a:rPr lang="nl-BE" baseline="0" dirty="0" err="1" smtClean="0"/>
              <a:t>meltwater</a:t>
            </a:r>
            <a:r>
              <a:rPr lang="nl-BE" baseline="0" dirty="0" smtClean="0"/>
              <a:t> </a:t>
            </a:r>
            <a:r>
              <a:rPr lang="nl-BE" baseline="0" dirty="0" err="1" smtClean="0"/>
              <a:t>drips</a:t>
            </a:r>
            <a:r>
              <a:rPr lang="nl-BE" baseline="0" dirty="0" smtClean="0"/>
              <a:t> down on the </a:t>
            </a:r>
            <a:r>
              <a:rPr lang="nl-BE" baseline="0" dirty="0" err="1" smtClean="0"/>
              <a:t>walls</a:t>
            </a:r>
            <a:r>
              <a:rPr lang="nl-BE" baseline="0" dirty="0" smtClean="0"/>
              <a:t> of </a:t>
            </a:r>
            <a:r>
              <a:rPr lang="nl-BE" baseline="0" dirty="0" err="1" smtClean="0"/>
              <a:t>your</a:t>
            </a:r>
            <a:r>
              <a:rPr lang="nl-BE" baseline="0" dirty="0" smtClean="0"/>
              <a:t> house. In </a:t>
            </a:r>
            <a:r>
              <a:rPr lang="nl-BE" baseline="0" dirty="0" err="1" smtClean="0"/>
              <a:t>this</a:t>
            </a:r>
            <a:r>
              <a:rPr lang="nl-BE" baseline="0" dirty="0" smtClean="0"/>
              <a:t> </a:t>
            </a:r>
            <a:r>
              <a:rPr lang="nl-BE" baseline="0" dirty="0" err="1" smtClean="0"/>
              <a:t>period</a:t>
            </a:r>
            <a:r>
              <a:rPr lang="nl-BE" baseline="0" dirty="0" smtClean="0"/>
              <a:t> </a:t>
            </a:r>
            <a:r>
              <a:rPr lang="nl-BE" baseline="0" dirty="0" err="1" smtClean="0"/>
              <a:t>your</a:t>
            </a:r>
            <a:r>
              <a:rPr lang="nl-BE" baseline="0" dirty="0" smtClean="0"/>
              <a:t> house </a:t>
            </a:r>
            <a:r>
              <a:rPr lang="nl-BE" baseline="0" dirty="0" err="1" smtClean="0"/>
              <a:t>will</a:t>
            </a:r>
            <a:r>
              <a:rPr lang="nl-BE" baseline="0" dirty="0" smtClean="0"/>
              <a:t> </a:t>
            </a:r>
            <a:r>
              <a:rPr lang="nl-BE" baseline="0" dirty="0" err="1" smtClean="0"/>
              <a:t>need</a:t>
            </a:r>
            <a:r>
              <a:rPr lang="nl-BE" baseline="0" dirty="0" smtClean="0"/>
              <a:t> more energy </a:t>
            </a:r>
            <a:r>
              <a:rPr lang="nl-BE" baseline="0" dirty="0" err="1" smtClean="0"/>
              <a:t>to</a:t>
            </a:r>
            <a:r>
              <a:rPr lang="nl-BE" baseline="0" dirty="0" smtClean="0"/>
              <a:t> heat up.</a:t>
            </a:r>
          </a:p>
          <a:p>
            <a:r>
              <a:rPr lang="nl-BE" baseline="0" dirty="0" err="1" smtClean="0"/>
              <a:t>This</a:t>
            </a:r>
            <a:r>
              <a:rPr lang="nl-BE" baseline="0" dirty="0" smtClean="0"/>
              <a:t> setting </a:t>
            </a:r>
            <a:r>
              <a:rPr lang="nl-BE" baseline="0" dirty="0" err="1" smtClean="0"/>
              <a:t>enables</a:t>
            </a:r>
            <a:r>
              <a:rPr lang="nl-BE" baseline="0" dirty="0" smtClean="0"/>
              <a:t> the action.</a:t>
            </a:r>
          </a:p>
          <a:p>
            <a:r>
              <a:rPr lang="nl-BE" baseline="0" dirty="0" err="1" smtClean="0"/>
              <a:t>You</a:t>
            </a:r>
            <a:r>
              <a:rPr lang="nl-BE" baseline="0" dirty="0" smtClean="0"/>
              <a:t> </a:t>
            </a:r>
            <a:r>
              <a:rPr lang="nl-BE" baseline="0" dirty="0" err="1" smtClean="0"/>
              <a:t>can</a:t>
            </a:r>
            <a:r>
              <a:rPr lang="nl-BE" baseline="0" dirty="0" smtClean="0"/>
              <a:t> </a:t>
            </a:r>
            <a:r>
              <a:rPr lang="nl-BE" baseline="0" dirty="0" err="1" smtClean="0"/>
              <a:t>choose</a:t>
            </a:r>
            <a:r>
              <a:rPr lang="nl-BE" baseline="0" dirty="0" smtClean="0"/>
              <a:t> </a:t>
            </a:r>
            <a:r>
              <a:rPr lang="nl-BE" baseline="0" dirty="0" err="1" smtClean="0"/>
              <a:t>between</a:t>
            </a:r>
            <a:r>
              <a:rPr lang="nl-BE" baseline="0" dirty="0" smtClean="0"/>
              <a:t> a </a:t>
            </a:r>
            <a:r>
              <a:rPr lang="nl-BE" baseline="0" dirty="0" err="1" smtClean="0"/>
              <a:t>temperature</a:t>
            </a:r>
            <a:r>
              <a:rPr lang="nl-BE" baseline="0" dirty="0" smtClean="0"/>
              <a:t> frame of -2~2°C or -4~4°C </a:t>
            </a:r>
            <a:r>
              <a:rPr lang="nl-BE" baseline="0" dirty="0" err="1" smtClean="0"/>
              <a:t>to</a:t>
            </a:r>
            <a:r>
              <a:rPr lang="nl-BE" baseline="0" dirty="0" smtClean="0"/>
              <a:t> </a:t>
            </a:r>
            <a:r>
              <a:rPr lang="nl-BE" baseline="0" dirty="0" err="1" smtClean="0"/>
              <a:t>higher</a:t>
            </a:r>
            <a:r>
              <a:rPr lang="nl-BE" baseline="0" dirty="0" smtClean="0"/>
              <a:t> </a:t>
            </a:r>
            <a:r>
              <a:rPr lang="nl-BE" baseline="0" dirty="0" err="1" smtClean="0"/>
              <a:t>you</a:t>
            </a:r>
            <a:r>
              <a:rPr lang="nl-BE" baseline="0" dirty="0" smtClean="0"/>
              <a:t> LWT </a:t>
            </a:r>
            <a:r>
              <a:rPr lang="nl-BE" baseline="0" dirty="0" err="1" smtClean="0"/>
              <a:t>with</a:t>
            </a:r>
            <a:r>
              <a:rPr lang="nl-BE" baseline="0" dirty="0" smtClean="0"/>
              <a:t> 2 of 4°C. </a:t>
            </a:r>
            <a:endParaRPr lang="en-GB" dirty="0"/>
          </a:p>
        </p:txBody>
      </p:sp>
    </p:spTree>
    <p:extLst>
      <p:ext uri="{BB962C8B-B14F-4D97-AF65-F5344CB8AC3E}">
        <p14:creationId xmlns:p14="http://schemas.microsoft.com/office/powerpoint/2010/main" val="40707656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order to activate the Weather Dependent function in </a:t>
            </a:r>
            <a:r>
              <a:rPr lang="en-US" baseline="0" dirty="0" smtClean="0">
                <a:solidFill>
                  <a:srgbClr val="0070C0"/>
                </a:solidFill>
              </a:rPr>
              <a:t>cooling, </a:t>
            </a:r>
            <a:r>
              <a:rPr lang="en-US" baseline="0" dirty="0" smtClean="0"/>
              <a:t>the following overview setting should be enabled:</a:t>
            </a:r>
          </a:p>
          <a:p>
            <a:pPr marL="164565" indent="-164565">
              <a:buFontTx/>
              <a:buChar char="-"/>
            </a:pPr>
            <a:r>
              <a:rPr lang="en-US" b="1" baseline="0" dirty="0" smtClean="0"/>
              <a:t>[1-04] </a:t>
            </a:r>
            <a:r>
              <a:rPr lang="en-US" baseline="0" dirty="0" smtClean="0"/>
              <a:t>= 1 (enabled) for the Main Zone and/or</a:t>
            </a:r>
          </a:p>
          <a:p>
            <a:pPr marL="164565" indent="-164565">
              <a:buFontTx/>
              <a:buChar char="-"/>
            </a:pPr>
            <a:r>
              <a:rPr lang="en-US" b="1" baseline="0" dirty="0" smtClean="0"/>
              <a:t>[1-05] </a:t>
            </a:r>
            <a:r>
              <a:rPr lang="en-US" baseline="0" dirty="0" smtClean="0"/>
              <a:t>= 1 (enabled) for the Additional Zone</a:t>
            </a:r>
          </a:p>
          <a:p>
            <a:endParaRPr lang="en-US" baseline="0" dirty="0" smtClean="0"/>
          </a:p>
          <a:p>
            <a:r>
              <a:rPr lang="en-US" dirty="0" smtClean="0"/>
              <a:t>Weather</a:t>
            </a:r>
            <a:r>
              <a:rPr lang="en-US" baseline="0" dirty="0" smtClean="0"/>
              <a:t> dependent function for the Additional Zone, can be activated only if the Control Method ([A.2.1.7]) is set to:</a:t>
            </a:r>
          </a:p>
          <a:p>
            <a:pPr marL="164565" indent="-164565">
              <a:buFontTx/>
              <a:buChar char="-"/>
            </a:pPr>
            <a:r>
              <a:rPr lang="en-US" baseline="0" dirty="0" smtClean="0"/>
              <a:t>Room Thermostat or</a:t>
            </a:r>
          </a:p>
          <a:p>
            <a:pPr marL="164565" indent="-164565">
              <a:buFontTx/>
              <a:buChar char="-"/>
            </a:pPr>
            <a:r>
              <a:rPr lang="en-US" baseline="0" dirty="0" smtClean="0"/>
              <a:t>External Room Thermostat</a:t>
            </a:r>
          </a:p>
          <a:p>
            <a:pPr defTabSz="877679">
              <a:defRPr/>
            </a:pPr>
            <a:r>
              <a:rPr lang="en-US" b="1" dirty="0" smtClean="0"/>
              <a:t>AND</a:t>
            </a:r>
            <a:r>
              <a:rPr lang="en-US" baseline="0" dirty="0" smtClean="0"/>
              <a:t> Number of LWT zones ([A.2.1.8]) is set to “2 LWT zones”</a:t>
            </a:r>
          </a:p>
          <a:p>
            <a:endParaRPr lang="en-GB" dirty="0"/>
          </a:p>
        </p:txBody>
      </p:sp>
    </p:spTree>
    <p:extLst>
      <p:ext uri="{BB962C8B-B14F-4D97-AF65-F5344CB8AC3E}">
        <p14:creationId xmlns:p14="http://schemas.microsoft.com/office/powerpoint/2010/main" val="31698475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using the room thermostat functionality, the customer needs to set the desired room temperature. The unit will supply hot water to the heat emitters and the room will be heated. Additionally, also the desired leaving water temperature must be configured: when turning on the modulation, the desired leaving water temperature will be calculated automatically by the unit (based on the pre-set temperatures, if weather-dependent is selected, modulation will be done based on the desired weather-dependent temperatures); when turning off the modulation, you can set the desired leaving water temperature on the user interface. Moreover, with the modulation turned on, the desired leaving water temperature is lowered or raised in function of the desired room temperature and the difference between the actual and the desired room temperature. This results in:</a:t>
            </a:r>
          </a:p>
          <a:p>
            <a:endParaRPr lang="en-GB" dirty="0"/>
          </a:p>
          <a:p>
            <a:pPr marL="164565" indent="-164565">
              <a:buFont typeface="Arial" panose="020B0604020202020204" pitchFamily="34" charset="0"/>
              <a:buChar char="•"/>
            </a:pPr>
            <a:r>
              <a:rPr lang="en-GB" dirty="0"/>
              <a:t>stable room temperatures exactly matching the desired temperature (higher comfort level)</a:t>
            </a:r>
          </a:p>
          <a:p>
            <a:pPr marL="164565" indent="-164565">
              <a:buFont typeface="Arial" panose="020B0604020202020204" pitchFamily="34" charset="0"/>
              <a:buChar char="•"/>
            </a:pPr>
            <a:r>
              <a:rPr lang="en-GB" dirty="0"/>
              <a:t>less On/OFF cycles (lower noise level, higher comfort and higher efficiency)</a:t>
            </a:r>
          </a:p>
          <a:p>
            <a:pPr marL="164565" indent="-164565">
              <a:buFont typeface="Arial" panose="020B0604020202020204" pitchFamily="34" charset="0"/>
              <a:buChar char="•"/>
            </a:pPr>
            <a:r>
              <a:rPr lang="en-GB" dirty="0"/>
              <a:t>water temperatures as low as possible to match the desired temperature (higher efficiency)</a:t>
            </a:r>
          </a:p>
          <a:p>
            <a:pPr marL="164565" indent="-164565">
              <a:buFont typeface="Arial" panose="020B0604020202020204" pitchFamily="34" charset="0"/>
              <a:buChar char="•"/>
            </a:pPr>
            <a:endParaRPr lang="en-US" dirty="0"/>
          </a:p>
          <a:p>
            <a:r>
              <a:rPr lang="en-GB" dirty="0"/>
              <a:t>A relevant setting is the </a:t>
            </a:r>
            <a:r>
              <a:rPr lang="en-GB" b="1" dirty="0"/>
              <a:t>“Leaving water temperature maximum modulation”</a:t>
            </a:r>
          </a:p>
          <a:p>
            <a:r>
              <a:rPr lang="en-GB" dirty="0"/>
              <a:t>Only applicable in room thermostat control and when modulation is enabled. The maximum modulation (=variance) on the desired leaving water temperature decided on the difference between the actual and desired room temperature, e.g. 3°C modulation means the desired leaving water temperature can be increased or lowered by 3°C. Increasing the modulation results in better performance (less On/OFF, faster heat up), but note that depending on the heat emitter, there must always be a balance (refer to the design and selection of the heat emitters) between the desired leaving water temperature and the desired room temperature.</a:t>
            </a:r>
          </a:p>
          <a:p>
            <a:r>
              <a:rPr lang="en-US" b="1" dirty="0"/>
              <a:t>[8-06] </a:t>
            </a:r>
            <a:r>
              <a:rPr lang="en-US" dirty="0"/>
              <a:t>= 1 – 5⁰C (default 3⁰C)</a:t>
            </a:r>
          </a:p>
          <a:p>
            <a:endParaRPr lang="en-GB" dirty="0"/>
          </a:p>
        </p:txBody>
      </p:sp>
    </p:spTree>
    <p:extLst>
      <p:ext uri="{BB962C8B-B14F-4D97-AF65-F5344CB8AC3E}">
        <p14:creationId xmlns:p14="http://schemas.microsoft.com/office/powerpoint/2010/main" val="31698475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40884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729085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relevant setting is the </a:t>
            </a:r>
            <a:r>
              <a:rPr lang="en-GB" b="1" dirty="0"/>
              <a:t>“Leaving water temperature maximum modulation”</a:t>
            </a:r>
          </a:p>
          <a:p>
            <a:r>
              <a:rPr lang="en-GB" dirty="0"/>
              <a:t>Only applicable in room thermostat control and when modulation is enabled. The maximum modulation (=variance) on the desired leaving water temperature decided on the difference between the actual and desired room temperature, e.g. 3°C modulation means the desired leaving water temperature can be increased or lowered by 3°C. Increasing the modulation results in better performance (less On/OFF, faster heat up), but note that depending on the heat emitter, there must always be a balance (refer to the design and selection of the heat emitters) between the desired leaving water temperature and the desired room temperature.</a:t>
            </a:r>
          </a:p>
          <a:p>
            <a:r>
              <a:rPr lang="en-US" b="1" dirty="0"/>
              <a:t>[8-06] </a:t>
            </a:r>
            <a:r>
              <a:rPr lang="en-US" dirty="0"/>
              <a:t>= 1 – 5⁰C (default 3⁰C)</a:t>
            </a:r>
          </a:p>
          <a:p>
            <a:endParaRPr lang="en-GB" dirty="0"/>
          </a:p>
        </p:txBody>
      </p:sp>
    </p:spTree>
    <p:extLst>
      <p:ext uri="{BB962C8B-B14F-4D97-AF65-F5344CB8AC3E}">
        <p14:creationId xmlns:p14="http://schemas.microsoft.com/office/powerpoint/2010/main" val="15517681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Temperature Range (LWT)</a:t>
            </a:r>
            <a:endParaRPr lang="en-GB" b="1" dirty="0" smtClean="0"/>
          </a:p>
          <a:p>
            <a:r>
              <a:rPr lang="en-GB" dirty="0" smtClean="0"/>
              <a:t>These</a:t>
            </a:r>
            <a:r>
              <a:rPr lang="en-GB" baseline="0" dirty="0" smtClean="0"/>
              <a:t> settings can be used for example in case of a floor heating application, in order to limit:</a:t>
            </a:r>
          </a:p>
          <a:p>
            <a:pPr marL="164565" indent="-164565">
              <a:buFontTx/>
              <a:buChar char="-"/>
            </a:pPr>
            <a:r>
              <a:rPr lang="en-US" baseline="0" dirty="0" smtClean="0"/>
              <a:t>The maximum LWT at heating operation according to the specifications of the floor heating installation.</a:t>
            </a:r>
          </a:p>
          <a:p>
            <a:pPr marL="164565" indent="-164565">
              <a:buFontTx/>
              <a:buChar char="-"/>
            </a:pPr>
            <a:r>
              <a:rPr lang="en-US" baseline="0" dirty="0" smtClean="0"/>
              <a:t>The minimum LWT at cooling operation to 18~20</a:t>
            </a:r>
            <a:r>
              <a:rPr lang="en-US" dirty="0" smtClean="0">
                <a:cs typeface="Calibri"/>
              </a:rPr>
              <a:t>⁰C to prevent condensation on the floor.</a:t>
            </a:r>
            <a:endParaRPr lang="en-GB" dirty="0" smtClean="0"/>
          </a:p>
          <a:p>
            <a:endParaRPr lang="en-US" dirty="0" smtClean="0"/>
          </a:p>
          <a:p>
            <a:r>
              <a:rPr lang="en-US" dirty="0" smtClean="0"/>
              <a:t>When adjusting</a:t>
            </a:r>
            <a:r>
              <a:rPr lang="en-US" baseline="0" dirty="0" smtClean="0"/>
              <a:t> the LWT ranges, all desired LWT are also adjusted to guarantee they are between the limits.</a:t>
            </a:r>
          </a:p>
          <a:p>
            <a:endParaRPr lang="nl-BE" dirty="0" smtClean="0"/>
          </a:p>
          <a:p>
            <a:r>
              <a:rPr lang="en-US" b="1" baseline="0" dirty="0" smtClean="0"/>
              <a:t>LWT Overshoot</a:t>
            </a:r>
          </a:p>
          <a:p>
            <a:pPr defTabSz="877679">
              <a:defRPr/>
            </a:pPr>
            <a:r>
              <a:rPr lang="en-GB" dirty="0" smtClean="0">
                <a:solidFill>
                  <a:srgbClr val="000000"/>
                </a:solidFill>
              </a:rPr>
              <a:t>This function defines how much the water temperature may rise above the desired leaving water temperature before the compressor stops. The compressor will start-up again when the leaving water temperature drops below the desired leaving water temperature set point. This function is </a:t>
            </a:r>
            <a:r>
              <a:rPr lang="en-GB" b="1" dirty="0" smtClean="0">
                <a:solidFill>
                  <a:srgbClr val="000000"/>
                </a:solidFill>
              </a:rPr>
              <a:t>only applicable in heating mode</a:t>
            </a:r>
            <a:r>
              <a:rPr lang="en-GB" dirty="0" smtClean="0">
                <a:solidFill>
                  <a:srgbClr val="000000"/>
                </a:solidFill>
              </a:rPr>
              <a:t>.</a:t>
            </a:r>
          </a:p>
          <a:p>
            <a:r>
              <a:rPr lang="en-US" b="1" baseline="0" dirty="0" smtClean="0"/>
              <a:t>[9-04] = </a:t>
            </a:r>
            <a:r>
              <a:rPr lang="en-US" b="0" baseline="0" dirty="0" smtClean="0"/>
              <a:t>1 ~ 4</a:t>
            </a:r>
            <a:r>
              <a:rPr lang="en-US" b="0" baseline="0" dirty="0" smtClean="0">
                <a:latin typeface="+mn-lt"/>
                <a:cs typeface="Calibri"/>
              </a:rPr>
              <a:t>⁰C (Default: 1⁰C)</a:t>
            </a:r>
          </a:p>
          <a:p>
            <a:endParaRPr lang="en-US" b="0" baseline="0" dirty="0" smtClean="0">
              <a:latin typeface="+mn-lt"/>
              <a:cs typeface="Calibri"/>
            </a:endParaRPr>
          </a:p>
          <a:p>
            <a:r>
              <a:rPr lang="en-US" b="0" baseline="0" dirty="0" smtClean="0"/>
              <a:t>When the control method is RT or Ext. RT =&gt; When the LWT reaches the </a:t>
            </a:r>
            <a:r>
              <a:rPr lang="en-US" b="0" baseline="0" dirty="0" err="1" smtClean="0"/>
              <a:t>setpoint</a:t>
            </a:r>
            <a:r>
              <a:rPr lang="en-US" b="0" baseline="0" dirty="0" smtClean="0"/>
              <a:t> + [9-04] =&gt; Compressor stays on but reduces it’s frequency, even down to it’s minimum.</a:t>
            </a:r>
          </a:p>
          <a:p>
            <a:endParaRPr lang="en-US" dirty="0" smtClean="0"/>
          </a:p>
          <a:p>
            <a:endParaRPr lang="en-US" dirty="0" smtClean="0"/>
          </a:p>
          <a:p>
            <a:endParaRPr lang="en-GB" dirty="0"/>
          </a:p>
        </p:txBody>
      </p:sp>
    </p:spTree>
    <p:extLst>
      <p:ext uri="{BB962C8B-B14F-4D97-AF65-F5344CB8AC3E}">
        <p14:creationId xmlns:p14="http://schemas.microsoft.com/office/powerpoint/2010/main" val="31698475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565" indent="-164565">
              <a:buFontTx/>
              <a:buChar char="-"/>
            </a:pPr>
            <a:r>
              <a:rPr lang="en-US" b="1" dirty="0"/>
              <a:t>Room Temperature Range:</a:t>
            </a:r>
            <a:endParaRPr lang="en-US" dirty="0"/>
          </a:p>
          <a:p>
            <a:r>
              <a:rPr lang="en-US" dirty="0"/>
              <a:t>When adjusting the room temperature ranges, all desired room temperatures are also adjusted to guarantee they are between the limits.</a:t>
            </a:r>
          </a:p>
          <a:p>
            <a:r>
              <a:rPr lang="en-US" dirty="0"/>
              <a:t>It is only applicable when the user interface is used as Room Thermostat.</a:t>
            </a:r>
          </a:p>
          <a:p>
            <a:endParaRPr lang="nl-BE" dirty="0" smtClean="0"/>
          </a:p>
          <a:p>
            <a:pPr marL="164565" indent="-164565">
              <a:buFontTx/>
              <a:buChar char="-"/>
            </a:pPr>
            <a:r>
              <a:rPr lang="en-US" b="1" dirty="0"/>
              <a:t>Room Temperature Hysteresis:</a:t>
            </a:r>
          </a:p>
          <a:p>
            <a:r>
              <a:rPr lang="en-US" dirty="0"/>
              <a:t>The hysteresis band around the desired room temperature is settable. It is NOT advised to change the default value as it is set for an optimal use of the system.</a:t>
            </a:r>
          </a:p>
          <a:p>
            <a:endParaRPr lang="en-US" dirty="0"/>
          </a:p>
          <a:p>
            <a:r>
              <a:rPr lang="en-US" dirty="0"/>
              <a:t>		</a:t>
            </a:r>
            <a:r>
              <a:rPr lang="en-US" b="1" dirty="0"/>
              <a:t>a</a:t>
            </a:r>
            <a:r>
              <a:rPr lang="en-US" dirty="0"/>
              <a:t> Room Temperature</a:t>
            </a:r>
          </a:p>
          <a:p>
            <a:r>
              <a:rPr lang="en-US" dirty="0"/>
              <a:t>		</a:t>
            </a:r>
            <a:r>
              <a:rPr lang="en-US" b="1" dirty="0"/>
              <a:t>b </a:t>
            </a:r>
            <a:r>
              <a:rPr lang="en-US" dirty="0"/>
              <a:t>Actual room temperature</a:t>
            </a:r>
          </a:p>
          <a:p>
            <a:r>
              <a:rPr lang="en-US" dirty="0"/>
              <a:t>		</a:t>
            </a:r>
            <a:r>
              <a:rPr lang="en-US" b="1" dirty="0"/>
              <a:t>c </a:t>
            </a:r>
            <a:r>
              <a:rPr lang="en-US" dirty="0"/>
              <a:t>Desired room temperature</a:t>
            </a:r>
          </a:p>
          <a:p>
            <a:r>
              <a:rPr lang="en-US" dirty="0"/>
              <a:t>		</a:t>
            </a:r>
            <a:r>
              <a:rPr lang="en-US" b="1" dirty="0"/>
              <a:t>d </a:t>
            </a:r>
            <a:r>
              <a:rPr lang="en-US" dirty="0"/>
              <a:t>Time</a:t>
            </a:r>
          </a:p>
          <a:p>
            <a:r>
              <a:rPr lang="en-US" b="1" dirty="0"/>
              <a:t>[9-0C] </a:t>
            </a:r>
            <a:r>
              <a:rPr lang="en-US" dirty="0"/>
              <a:t>= 1 ~ 6</a:t>
            </a:r>
            <a:r>
              <a:rPr lang="en-US" dirty="0">
                <a:cs typeface="Calibri"/>
              </a:rPr>
              <a:t>⁰C (default: 1⁰C)</a:t>
            </a:r>
          </a:p>
          <a:p>
            <a:endParaRPr lang="en-GB" dirty="0"/>
          </a:p>
        </p:txBody>
      </p:sp>
    </p:spTree>
    <p:extLst>
      <p:ext uri="{BB962C8B-B14F-4D97-AF65-F5344CB8AC3E}">
        <p14:creationId xmlns:p14="http://schemas.microsoft.com/office/powerpoint/2010/main" val="31698475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565" indent="-164565">
              <a:buFontTx/>
              <a:buChar char="-"/>
            </a:pPr>
            <a:r>
              <a:rPr lang="en-US" b="1" dirty="0">
                <a:cs typeface="Calibri"/>
              </a:rPr>
              <a:t>(External) Room Temperature Offset:</a:t>
            </a:r>
          </a:p>
          <a:p>
            <a:r>
              <a:rPr lang="en-GB" dirty="0"/>
              <a:t>You can calibrate the (external) room temperature sensor. It is possible to give an offset to the room thermistor value measured by the user interface or by the external room sensor. The settings can be used to compensate for situations where the user interface or external room sensor cannot be installed on the ideal installation location.</a:t>
            </a:r>
          </a:p>
          <a:p>
            <a:r>
              <a:rPr lang="en-US" b="1" dirty="0"/>
              <a:t>[A.3.2.2]=[2-0A]= -5 ~ 5⁰C (default: 0⁰C) -&gt; Room Temperature Offset</a:t>
            </a:r>
          </a:p>
          <a:p>
            <a:r>
              <a:rPr lang="en-US" b="1" dirty="0"/>
              <a:t>[A.3.2.3]=[2-09]= -5 ~ 5⁰C (default: 0⁰C) -&gt; Ext. Room Temp. Offset (only if </a:t>
            </a:r>
            <a:r>
              <a:rPr lang="en-US" dirty="0"/>
              <a:t>[A2.2.B]=[C-08]=2</a:t>
            </a:r>
            <a:r>
              <a:rPr lang="en-US" b="1" dirty="0"/>
              <a:t>)</a:t>
            </a:r>
          </a:p>
          <a:p>
            <a:endParaRPr lang="en-GB" dirty="0"/>
          </a:p>
        </p:txBody>
      </p:sp>
    </p:spTree>
    <p:extLst>
      <p:ext uri="{BB962C8B-B14F-4D97-AF65-F5344CB8AC3E}">
        <p14:creationId xmlns:p14="http://schemas.microsoft.com/office/powerpoint/2010/main" val="14256120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565" indent="-164565">
              <a:buFontTx/>
              <a:buChar char="-"/>
            </a:pPr>
            <a:r>
              <a:rPr lang="en-US" b="1" dirty="0"/>
              <a:t>Room Frost Protection</a:t>
            </a:r>
          </a:p>
          <a:p>
            <a:r>
              <a:rPr lang="en-US" dirty="0"/>
              <a:t>Activate </a:t>
            </a:r>
            <a:r>
              <a:rPr lang="en-US" b="1" dirty="0"/>
              <a:t>[2-06] </a:t>
            </a:r>
            <a:r>
              <a:rPr lang="en-US" dirty="0"/>
              <a:t>(default= 1 -  enabled) in order to prevent the room temperature from dropping below a certain temperature which is set in </a:t>
            </a:r>
            <a:r>
              <a:rPr lang="en-US" b="1" dirty="0"/>
              <a:t>[2-05] </a:t>
            </a:r>
            <a:r>
              <a:rPr lang="el-GR" dirty="0"/>
              <a:t>(</a:t>
            </a:r>
            <a:r>
              <a:rPr lang="en-US" dirty="0"/>
              <a:t>range: 4 ~ 16⁰C – default: 12⁰C</a:t>
            </a:r>
            <a:r>
              <a:rPr lang="en-US" dirty="0" smtClean="0"/>
              <a:t>)</a:t>
            </a:r>
          </a:p>
          <a:p>
            <a:r>
              <a:rPr lang="en-US" dirty="0" smtClean="0"/>
              <a:t>For RT control, the</a:t>
            </a:r>
            <a:r>
              <a:rPr lang="en-US" baseline="0" dirty="0" smtClean="0"/>
              <a:t> unit uses the Daikin user interface to check the temperature.</a:t>
            </a:r>
          </a:p>
          <a:p>
            <a:r>
              <a:rPr lang="en-US" baseline="0" dirty="0" smtClean="0"/>
              <a:t>For </a:t>
            </a:r>
            <a:r>
              <a:rPr lang="en-US" baseline="0" dirty="0" err="1" smtClean="0"/>
              <a:t>ext</a:t>
            </a:r>
            <a:r>
              <a:rPr lang="en-US" baseline="0" dirty="0" smtClean="0"/>
              <a:t> RT control, the unit uses the Leaving Water Temperature and the </a:t>
            </a:r>
            <a:r>
              <a:rPr lang="en-US" baseline="0" dirty="0" err="1" smtClean="0"/>
              <a:t>Tambient</a:t>
            </a:r>
            <a:r>
              <a:rPr lang="en-US" baseline="0" dirty="0" smtClean="0"/>
              <a:t> to activate the RFP.</a:t>
            </a:r>
            <a:endParaRPr lang="en-US" dirty="0"/>
          </a:p>
          <a:p>
            <a:endParaRPr lang="en-US" dirty="0"/>
          </a:p>
          <a:p>
            <a:pPr marL="164565" indent="-164565">
              <a:buFontTx/>
              <a:buChar char="-"/>
            </a:pPr>
            <a:r>
              <a:rPr lang="en-US" b="1" dirty="0"/>
              <a:t>Emitter Type </a:t>
            </a:r>
            <a:r>
              <a:rPr lang="en-US" dirty="0"/>
              <a:t>(only relevant in case modulation [A.3.1.1.5]=[8-05] is active)</a:t>
            </a:r>
            <a:endParaRPr lang="en-US" b="1" dirty="0"/>
          </a:p>
          <a:p>
            <a:r>
              <a:rPr lang="en-US" dirty="0"/>
              <a:t>Reaction time of the system:</a:t>
            </a:r>
          </a:p>
          <a:p>
            <a:r>
              <a:rPr lang="en-US" dirty="0"/>
              <a:t>(0) Quick: ex. Small water volume and fan coils</a:t>
            </a:r>
          </a:p>
          <a:p>
            <a:r>
              <a:rPr lang="en-US" dirty="0"/>
              <a:t>(1) Slow: ex. Large water volume, floor heating loops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setting is only applicable with Daikin </a:t>
            </a:r>
            <a:r>
              <a:rPr lang="en-GB" dirty="0" err="1" smtClean="0"/>
              <a:t>Altherma</a:t>
            </a:r>
            <a:r>
              <a:rPr lang="en-GB" dirty="0" smtClean="0"/>
              <a:t> room thermostat control. Depending on the system water volume, the heat up or cool down of a space can vary. This setting can compensate for a slow or a quick heating/cooling system during the compressor cycle. Note: The setting of the emitter type will influence the maximum modulation of the desired leaving water temperature and the possibility for usage of the automatic cooling/heating changeover based on the indoor ambient temperature. Therefore it is important to set this correctly.</a:t>
            </a:r>
          </a:p>
          <a:p>
            <a:endParaRPr lang="en-GB" dirty="0"/>
          </a:p>
        </p:txBody>
      </p:sp>
    </p:spTree>
    <p:extLst>
      <p:ext uri="{BB962C8B-B14F-4D97-AF65-F5344CB8AC3E}">
        <p14:creationId xmlns:p14="http://schemas.microsoft.com/office/powerpoint/2010/main" val="31698475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Temperature difference for entering and leaving water. The default of 5 degrees is advisable for optimum performance and output, if there was a situation that the water pump cannot over come the static resistance of the space heating piping then it is possible to increase the </a:t>
            </a:r>
            <a:r>
              <a:rPr lang="el-GR" dirty="0" smtClean="0"/>
              <a:t>Δ</a:t>
            </a:r>
            <a:r>
              <a:rPr lang="en-GB" dirty="0" smtClean="0"/>
              <a:t>t to slow the required flow rate down possible allowing to over come the higher static resistance. Note that the pump will regulate its flow to keep the </a:t>
            </a:r>
            <a:r>
              <a:rPr lang="el-GR" dirty="0" smtClean="0"/>
              <a:t>Δ</a:t>
            </a:r>
            <a:r>
              <a:rPr lang="en-GB" dirty="0" smtClean="0"/>
              <a:t>t at a constant.</a:t>
            </a:r>
          </a:p>
          <a:p>
            <a:endParaRPr lang="en-GB" dirty="0"/>
          </a:p>
        </p:txBody>
      </p:sp>
    </p:spTree>
    <p:extLst>
      <p:ext uri="{BB962C8B-B14F-4D97-AF65-F5344CB8AC3E}">
        <p14:creationId xmlns:p14="http://schemas.microsoft.com/office/powerpoint/2010/main" val="34188617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Operation Range</a:t>
            </a:r>
          </a:p>
          <a:p>
            <a:pPr marL="164565" indent="-164565">
              <a:buFontTx/>
              <a:buChar char="-"/>
            </a:pPr>
            <a:r>
              <a:rPr lang="en-US" baseline="0" dirty="0" smtClean="0"/>
              <a:t>Space Heating/Cooling OFF/ON temperature settings are used also for the </a:t>
            </a:r>
            <a:r>
              <a:rPr lang="en-US" b="1" baseline="0" dirty="0" smtClean="0"/>
              <a:t>Automatic Changeover </a:t>
            </a:r>
            <a:r>
              <a:rPr lang="en-US" b="0" baseline="0" dirty="0" smtClean="0"/>
              <a:t>Function (refer to [4] Operation Mode)</a:t>
            </a:r>
          </a:p>
          <a:p>
            <a:endParaRPr lang="nl-BE" dirty="0" smtClean="0"/>
          </a:p>
          <a:p>
            <a:r>
              <a:rPr lang="nl-BE" dirty="0" smtClean="0"/>
              <a:t>These</a:t>
            </a:r>
            <a:r>
              <a:rPr lang="nl-BE" baseline="0" dirty="0" smtClean="0"/>
              <a:t> setting </a:t>
            </a:r>
            <a:r>
              <a:rPr lang="nl-BE" baseline="0" dirty="0" err="1" smtClean="0"/>
              <a:t>also</a:t>
            </a:r>
            <a:r>
              <a:rPr lang="nl-BE" baseline="0" dirty="0" smtClean="0"/>
              <a:t> have </a:t>
            </a:r>
            <a:r>
              <a:rPr lang="nl-BE" baseline="0" dirty="0" err="1" smtClean="0"/>
              <a:t>influence</a:t>
            </a:r>
            <a:r>
              <a:rPr lang="nl-BE" baseline="0" dirty="0" smtClean="0"/>
              <a:t> on the TIMERS, DHW </a:t>
            </a:r>
            <a:r>
              <a:rPr lang="nl-BE" baseline="0" dirty="0" err="1" smtClean="0"/>
              <a:t>production</a:t>
            </a:r>
            <a:r>
              <a:rPr lang="nl-BE" baseline="0" dirty="0" smtClean="0"/>
              <a:t>, …</a:t>
            </a:r>
            <a:endParaRPr lang="en-GB" dirty="0"/>
          </a:p>
        </p:txBody>
      </p:sp>
    </p:spTree>
    <p:extLst>
      <p:ext uri="{BB962C8B-B14F-4D97-AF65-F5344CB8AC3E}">
        <p14:creationId xmlns:p14="http://schemas.microsoft.com/office/powerpoint/2010/main" val="31698475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default value depends on the selected Control Method</a:t>
            </a:r>
          </a:p>
          <a:p>
            <a:endParaRPr lang="en-US" dirty="0"/>
          </a:p>
          <a:p>
            <a:r>
              <a:rPr lang="en-US" dirty="0"/>
              <a:t>As explained, the pump is inverter driven, and it regulates according to a specific DT</a:t>
            </a:r>
          </a:p>
          <a:p>
            <a:pPr marL="164565" indent="-164565">
              <a:buFontTx/>
              <a:buChar char="-"/>
            </a:pPr>
            <a:r>
              <a:rPr lang="en-US" b="1" dirty="0"/>
              <a:t>[A.3.1.3.1] = 9-09</a:t>
            </a:r>
            <a:r>
              <a:rPr lang="en-US" dirty="0"/>
              <a:t>: Delta T emitter – Heating = 5⁰C (default) / range: 3-10⁰C / step: 1⁰C</a:t>
            </a:r>
          </a:p>
          <a:p>
            <a:pPr marL="164565" indent="-164565" defTabSz="877679">
              <a:buFontTx/>
              <a:buChar char="-"/>
              <a:defRPr/>
            </a:pPr>
            <a:r>
              <a:rPr lang="en-US" b="1" dirty="0"/>
              <a:t>[A.3.1.3.2] = 9-0A</a:t>
            </a:r>
            <a:r>
              <a:rPr lang="en-US" dirty="0"/>
              <a:t>: Delta T emitter – Cooling = 5⁰C (default) / range: 3-10⁰C / step: 1⁰C</a:t>
            </a:r>
          </a:p>
          <a:p>
            <a:endParaRPr lang="en-US" dirty="0" smtClean="0"/>
          </a:p>
        </p:txBody>
      </p:sp>
    </p:spTree>
    <p:extLst>
      <p:ext uri="{BB962C8B-B14F-4D97-AF65-F5344CB8AC3E}">
        <p14:creationId xmlns:p14="http://schemas.microsoft.com/office/powerpoint/2010/main" val="31698475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424662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444027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475382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F-00</a:t>
            </a:r>
          </a:p>
          <a:p>
            <a:r>
              <a:rPr lang="en-GB" dirty="0" smtClean="0">
                <a:solidFill>
                  <a:schemeClr val="bg2"/>
                </a:solidFill>
              </a:rPr>
              <a:t>When the pump operation function is disabled the pump will stop if the outdoor temperature is higher than the value set by [4-02] or if the outdoor temperature drops below the value set by [F-01].</a:t>
            </a:r>
          </a:p>
          <a:p>
            <a:r>
              <a:rPr lang="en-GB" dirty="0" smtClean="0">
                <a:solidFill>
                  <a:schemeClr val="bg2"/>
                </a:solidFill>
              </a:rPr>
              <a:t>When the pump operation is enabled, the pump operation is possible at all outdoor temperatures.</a:t>
            </a:r>
          </a:p>
          <a:p>
            <a:endParaRPr lang="en-GB" dirty="0"/>
          </a:p>
        </p:txBody>
      </p:sp>
    </p:spTree>
    <p:extLst>
      <p:ext uri="{BB962C8B-B14F-4D97-AF65-F5344CB8AC3E}">
        <p14:creationId xmlns:p14="http://schemas.microsoft.com/office/powerpoint/2010/main" val="31976381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492507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373">
              <a:defRPr/>
            </a:pPr>
            <a:r>
              <a:rPr lang="en-US" b="1" u="sng" dirty="0" smtClean="0"/>
              <a:t>Automatic Changeover</a:t>
            </a:r>
            <a:r>
              <a:rPr lang="en-US" b="1" u="sng" baseline="0" dirty="0" smtClean="0"/>
              <a:t> Based on outdoor temperature</a:t>
            </a:r>
          </a:p>
          <a:p>
            <a:pPr marL="164335" indent="-164335">
              <a:buFont typeface="Arial" panose="020B0604020202020204" pitchFamily="34" charset="0"/>
              <a:buChar char="•"/>
            </a:pPr>
            <a:r>
              <a:rPr lang="nl-BE" b="1" dirty="0" smtClean="0"/>
              <a:t>[A.3.3.1] </a:t>
            </a:r>
            <a:r>
              <a:rPr lang="nl-BE" dirty="0" smtClean="0"/>
              <a:t>= [4-02] &gt; Space </a:t>
            </a:r>
            <a:r>
              <a:rPr lang="nl-BE" dirty="0" err="1" smtClean="0"/>
              <a:t>operation</a:t>
            </a:r>
            <a:r>
              <a:rPr lang="nl-BE" dirty="0" smtClean="0"/>
              <a:t> &gt; System: </a:t>
            </a:r>
            <a:r>
              <a:rPr lang="nl-BE" b="1" dirty="0" smtClean="0">
                <a:solidFill>
                  <a:srgbClr val="FF0000"/>
                </a:solidFill>
              </a:rPr>
              <a:t>Space </a:t>
            </a:r>
            <a:r>
              <a:rPr lang="nl-BE" b="1" dirty="0" err="1" smtClean="0">
                <a:solidFill>
                  <a:srgbClr val="FF0000"/>
                </a:solidFill>
              </a:rPr>
              <a:t>heating</a:t>
            </a:r>
            <a:r>
              <a:rPr lang="nl-BE" b="1" dirty="0" smtClean="0">
                <a:solidFill>
                  <a:srgbClr val="FF0000"/>
                </a:solidFill>
              </a:rPr>
              <a:t> OFF temp</a:t>
            </a:r>
          </a:p>
          <a:p>
            <a:r>
              <a:rPr lang="nl-BE" b="1" dirty="0" smtClean="0"/>
              <a:t>	</a:t>
            </a:r>
            <a:r>
              <a:rPr lang="en-US" dirty="0" smtClean="0"/>
              <a:t>If the outdoor temperature is above this preset value, the unit cannot heat 	anymore and will changeover to cooling. This prevents overheating of the system.</a:t>
            </a:r>
          </a:p>
          <a:p>
            <a:r>
              <a:rPr lang="en-US" dirty="0" smtClean="0"/>
              <a:t>	</a:t>
            </a:r>
            <a:r>
              <a:rPr lang="en-US" b="1" dirty="0" smtClean="0"/>
              <a:t>Note</a:t>
            </a:r>
            <a:r>
              <a:rPr lang="en-US" dirty="0" smtClean="0"/>
              <a:t>: This setting is also used as trigger temperature for automatic 	changeover from</a:t>
            </a:r>
            <a:r>
              <a:rPr lang="en-US" baseline="0" dirty="0" smtClean="0"/>
              <a:t> heating to cooling</a:t>
            </a:r>
            <a:r>
              <a:rPr lang="en-US" dirty="0" smtClean="0"/>
              <a:t>.</a:t>
            </a:r>
            <a:endParaRPr lang="nl-BE" b="1" dirty="0" smtClean="0"/>
          </a:p>
          <a:p>
            <a:pPr marL="164335" indent="-164335">
              <a:buFont typeface="Arial" panose="020B0604020202020204" pitchFamily="34" charset="0"/>
              <a:buChar char="•"/>
            </a:pPr>
            <a:endParaRPr lang="nl-BE" b="1" dirty="0" smtClean="0"/>
          </a:p>
          <a:p>
            <a:pPr marL="164335" indent="-164335">
              <a:buFont typeface="Arial" panose="020B0604020202020204" pitchFamily="34" charset="0"/>
              <a:buChar char="•"/>
            </a:pPr>
            <a:r>
              <a:rPr lang="nl-BE" b="1" dirty="0" smtClean="0"/>
              <a:t>[A.3.3.2] </a:t>
            </a:r>
            <a:r>
              <a:rPr lang="nl-BE" dirty="0" smtClean="0"/>
              <a:t>= [F-01]</a:t>
            </a:r>
            <a:r>
              <a:rPr lang="nl-BE" baseline="0" dirty="0" smtClean="0"/>
              <a:t> </a:t>
            </a:r>
            <a:r>
              <a:rPr lang="nl-BE" dirty="0" smtClean="0"/>
              <a:t>&gt; Space </a:t>
            </a:r>
            <a:r>
              <a:rPr lang="nl-BE" dirty="0" err="1" smtClean="0"/>
              <a:t>operation</a:t>
            </a:r>
            <a:r>
              <a:rPr lang="nl-BE" dirty="0" smtClean="0"/>
              <a:t> &gt; </a:t>
            </a:r>
            <a:r>
              <a:rPr lang="nl-BE" b="1" dirty="0" smtClean="0">
                <a:solidFill>
                  <a:srgbClr val="0070C0"/>
                </a:solidFill>
              </a:rPr>
              <a:t>Space </a:t>
            </a:r>
            <a:r>
              <a:rPr lang="nl-BE" b="1" dirty="0" err="1" smtClean="0">
                <a:solidFill>
                  <a:srgbClr val="0070C0"/>
                </a:solidFill>
              </a:rPr>
              <a:t>cooling</a:t>
            </a:r>
            <a:r>
              <a:rPr lang="nl-BE" b="1" dirty="0" smtClean="0">
                <a:solidFill>
                  <a:srgbClr val="0070C0"/>
                </a:solidFill>
              </a:rPr>
              <a:t> OFF temp</a:t>
            </a:r>
          </a:p>
          <a:p>
            <a:pPr lvl="1">
              <a:buFont typeface="Wingdings" pitchFamily="2" charset="2"/>
              <a:buNone/>
            </a:pPr>
            <a:r>
              <a:rPr lang="nl-BE" b="1" dirty="0" smtClean="0"/>
              <a:t>	</a:t>
            </a:r>
            <a:r>
              <a:rPr lang="en-US" dirty="0" smtClean="0"/>
              <a:t>If the outdoor temperature is below this preset value, the unit</a:t>
            </a:r>
            <a:r>
              <a:rPr lang="en-US" baseline="0" dirty="0" smtClean="0"/>
              <a:t> </a:t>
            </a:r>
            <a:r>
              <a:rPr lang="en-US" dirty="0" smtClean="0"/>
              <a:t>cannot cool anymore. 	This prevents undercooling of the system. </a:t>
            </a:r>
          </a:p>
          <a:p>
            <a:pPr lvl="1">
              <a:buFont typeface="Wingdings" pitchFamily="2" charset="2"/>
              <a:buNone/>
            </a:pPr>
            <a:r>
              <a:rPr lang="en-US" dirty="0" smtClean="0"/>
              <a:t>	</a:t>
            </a:r>
            <a:r>
              <a:rPr lang="en-US" b="1" dirty="0" smtClean="0"/>
              <a:t>Note</a:t>
            </a:r>
            <a:r>
              <a:rPr lang="en-US" dirty="0" smtClean="0"/>
              <a:t>: This setting is also used as trigger temperature for automatic 	changeover from cooling</a:t>
            </a:r>
            <a:r>
              <a:rPr lang="en-US" baseline="0" dirty="0" smtClean="0"/>
              <a:t> to heating</a:t>
            </a:r>
            <a:endParaRPr lang="en-US" dirty="0" smtClean="0"/>
          </a:p>
          <a:p>
            <a:pPr lvl="1">
              <a:buFont typeface="Wingdings" pitchFamily="2" charset="2"/>
              <a:buNone/>
            </a:pPr>
            <a:endParaRPr lang="en-US" dirty="0" smtClean="0"/>
          </a:p>
          <a:p>
            <a:pPr marL="178008" indent="-178008">
              <a:buFont typeface="Arial" panose="020B0604020202020204" pitchFamily="34" charset="0"/>
              <a:buChar char="•"/>
            </a:pPr>
            <a:r>
              <a:rPr lang="en-US" dirty="0" smtClean="0"/>
              <a:t>Only possible if outdoor temp is allowing </a:t>
            </a:r>
            <a:r>
              <a:rPr lang="en-US" b="1" dirty="0" smtClean="0"/>
              <a:t>both heating and cooling</a:t>
            </a:r>
          </a:p>
          <a:p>
            <a:pPr marL="0" indent="0">
              <a:buFont typeface="Arial" panose="020B0604020202020204" pitchFamily="34" charset="0"/>
              <a:buNone/>
            </a:pPr>
            <a:endParaRPr lang="en-GB" dirty="0" smtClean="0"/>
          </a:p>
          <a:p>
            <a:pPr defTabSz="949373">
              <a:defRPr/>
            </a:pPr>
            <a:r>
              <a:rPr lang="en-US" b="1" u="sng" dirty="0" smtClean="0"/>
              <a:t>Automatic Changeover</a:t>
            </a:r>
            <a:r>
              <a:rPr lang="en-US" b="1" u="sng" baseline="0" dirty="0" smtClean="0"/>
              <a:t> Based on indoor temperature</a:t>
            </a:r>
            <a:endParaRPr lang="en-US" b="1" u="sng" dirty="0" smtClean="0"/>
          </a:p>
          <a:p>
            <a:pPr marL="164335" indent="-164335">
              <a:buFont typeface="Arial" panose="020B0604020202020204" pitchFamily="34" charset="0"/>
              <a:buChar char="•"/>
            </a:pPr>
            <a:r>
              <a:rPr lang="nl-BE" b="1" dirty="0" smtClean="0"/>
              <a:t>[4-0B]</a:t>
            </a:r>
            <a:r>
              <a:rPr lang="nl-BE" dirty="0" smtClean="0"/>
              <a:t>: </a:t>
            </a:r>
            <a:r>
              <a:rPr lang="nl-BE" b="1" dirty="0" smtClean="0"/>
              <a:t>Minimum </a:t>
            </a:r>
            <a:r>
              <a:rPr lang="nl-BE" b="1" dirty="0" err="1" smtClean="0"/>
              <a:t>hysteresis</a:t>
            </a:r>
            <a:r>
              <a:rPr lang="nl-BE" b="1" dirty="0" smtClean="0"/>
              <a:t> </a:t>
            </a:r>
            <a:r>
              <a:rPr lang="nl-BE" dirty="0" smtClean="0"/>
              <a:t>(default: 1°C)</a:t>
            </a:r>
          </a:p>
          <a:p>
            <a:pPr lvl="1">
              <a:buFont typeface="Wingdings" pitchFamily="2" charset="2"/>
              <a:buNone/>
            </a:pPr>
            <a:r>
              <a:rPr lang="nl-BE" b="1" dirty="0" smtClean="0"/>
              <a:t>	</a:t>
            </a:r>
            <a:r>
              <a:rPr lang="en-US" dirty="0" smtClean="0"/>
              <a:t>Ensures that changeover is only done when it is necessary. </a:t>
            </a:r>
          </a:p>
          <a:p>
            <a:pPr lvl="1">
              <a:buFont typeface="Wingdings" pitchFamily="2" charset="2"/>
              <a:buNone/>
            </a:pPr>
            <a:r>
              <a:rPr lang="en-US" dirty="0" smtClean="0"/>
              <a:t>	Example: The space operation mode only changes from cooling to heating 	mode when the room temperature drops below the [heating </a:t>
            </a:r>
            <a:r>
              <a:rPr lang="en-US" dirty="0" err="1" smtClean="0"/>
              <a:t>setpoint</a:t>
            </a:r>
            <a:r>
              <a:rPr lang="en-US" dirty="0" smtClean="0"/>
              <a:t> – hysteresis</a:t>
            </a:r>
            <a:r>
              <a:rPr lang="en-US" baseline="0" dirty="0" smtClean="0"/>
              <a:t> 	</a:t>
            </a:r>
            <a:r>
              <a:rPr lang="en-US" dirty="0" smtClean="0"/>
              <a:t>value].</a:t>
            </a:r>
          </a:p>
          <a:p>
            <a:pPr lvl="1">
              <a:buFont typeface="Wingdings" pitchFamily="2" charset="2"/>
              <a:buNone/>
            </a:pPr>
            <a:endParaRPr lang="nl-BE" b="1" dirty="0" smtClean="0"/>
          </a:p>
          <a:p>
            <a:pPr marL="164335" indent="-164335">
              <a:buFont typeface="Arial" panose="020B0604020202020204" pitchFamily="34" charset="0"/>
              <a:buChar char="•"/>
            </a:pPr>
            <a:r>
              <a:rPr lang="nl-BE" b="1" dirty="0" smtClean="0"/>
              <a:t>[4-0D]</a:t>
            </a:r>
            <a:r>
              <a:rPr lang="nl-BE" dirty="0" smtClean="0"/>
              <a:t>: </a:t>
            </a:r>
            <a:r>
              <a:rPr lang="nl-BE" b="1" dirty="0" smtClean="0"/>
              <a:t>Minimum offset </a:t>
            </a:r>
            <a:r>
              <a:rPr lang="nl-BE" dirty="0" smtClean="0"/>
              <a:t>(default: 3°C)</a:t>
            </a:r>
          </a:p>
          <a:p>
            <a:pPr lvl="2">
              <a:buFont typeface="Wingdings" pitchFamily="2" charset="2"/>
              <a:buNone/>
            </a:pPr>
            <a:r>
              <a:rPr lang="en-US" dirty="0" smtClean="0"/>
              <a:t>Ensures that the active set point can be reached. </a:t>
            </a:r>
          </a:p>
          <a:p>
            <a:pPr lvl="2">
              <a:buFont typeface="Wingdings" pitchFamily="2" charset="2"/>
              <a:buNone/>
            </a:pPr>
            <a:r>
              <a:rPr lang="en-US" dirty="0" smtClean="0"/>
              <a:t>Example: If heating to cooling changeover would occur below the desired room temperature</a:t>
            </a:r>
            <a:r>
              <a:rPr lang="en-US" baseline="0" dirty="0" smtClean="0"/>
              <a:t> in heating, this desired room temperature could never be reached</a:t>
            </a:r>
            <a:endParaRPr lang="nl-BE" dirty="0" smtClean="0"/>
          </a:p>
          <a:p>
            <a:pPr marL="178008" indent="-178008">
              <a:buFont typeface="Arial" panose="020B0604020202020204" pitchFamily="34" charset="0"/>
              <a:buChar char="•"/>
            </a:pPr>
            <a:r>
              <a:rPr lang="en-US" dirty="0" smtClean="0"/>
              <a:t>Only meaningful if </a:t>
            </a:r>
            <a:r>
              <a:rPr lang="en-US" b="1" dirty="0" smtClean="0"/>
              <a:t>RT control &amp; 1water zone &amp; quick heat emitters</a:t>
            </a:r>
          </a:p>
          <a:p>
            <a:pPr marL="178008" indent="-178008">
              <a:buFont typeface="Arial" panose="020B0604020202020204" pitchFamily="34" charset="0"/>
              <a:buChar char="•"/>
            </a:pPr>
            <a:r>
              <a:rPr lang="en-US" dirty="0" smtClean="0"/>
              <a:t>Only possible if outdoor temp is allowing </a:t>
            </a:r>
            <a:r>
              <a:rPr lang="en-US" b="1" dirty="0" smtClean="0"/>
              <a:t>both heating and cooling</a:t>
            </a:r>
          </a:p>
          <a:p>
            <a:endParaRPr lang="en-GB" sz="1000" dirty="0"/>
          </a:p>
        </p:txBody>
      </p:sp>
    </p:spTree>
    <p:extLst>
      <p:ext uri="{BB962C8B-B14F-4D97-AF65-F5344CB8AC3E}">
        <p14:creationId xmlns:p14="http://schemas.microsoft.com/office/powerpoint/2010/main" val="7321478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698475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062129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301614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r>
              <a:rPr lang="en-GB" dirty="0" smtClean="0">
                <a:solidFill>
                  <a:srgbClr val="000000"/>
                </a:solidFill>
              </a:rPr>
              <a:t>Note: The maximum temperature is NOT applicable during disinfection function</a:t>
            </a:r>
            <a:r>
              <a:rPr lang="en-GB" b="1" dirty="0" smtClean="0">
                <a:solidFill>
                  <a:srgbClr val="000000"/>
                </a:solidFill>
              </a:rPr>
              <a:t>.</a:t>
            </a:r>
            <a:r>
              <a:rPr lang="en-GB" dirty="0" smtClean="0">
                <a:solidFill>
                  <a:srgbClr val="000000"/>
                </a:solidFill>
              </a:rPr>
              <a:t> </a:t>
            </a:r>
          </a:p>
          <a:p>
            <a:r>
              <a:rPr lang="nl-BE" dirty="0" err="1" smtClean="0"/>
              <a:t>If</a:t>
            </a:r>
            <a:r>
              <a:rPr lang="nl-BE" dirty="0" smtClean="0"/>
              <a:t> </a:t>
            </a:r>
            <a:r>
              <a:rPr lang="nl-BE" dirty="0" err="1" smtClean="0"/>
              <a:t>you</a:t>
            </a:r>
            <a:r>
              <a:rPr lang="nl-BE" dirty="0" smtClean="0"/>
              <a:t> change [6-0E] </a:t>
            </a:r>
            <a:r>
              <a:rPr lang="nl-BE" dirty="0" err="1" smtClean="0"/>
              <a:t>to</a:t>
            </a:r>
            <a:r>
              <a:rPr lang="nl-BE" dirty="0" smtClean="0"/>
              <a:t> a </a:t>
            </a:r>
            <a:r>
              <a:rPr lang="nl-BE" dirty="0" err="1" smtClean="0"/>
              <a:t>lower</a:t>
            </a:r>
            <a:r>
              <a:rPr lang="nl-BE" dirty="0" smtClean="0"/>
              <a:t> setpoint </a:t>
            </a:r>
            <a:r>
              <a:rPr lang="nl-BE" dirty="0" err="1" smtClean="0"/>
              <a:t>than</a:t>
            </a:r>
            <a:r>
              <a:rPr lang="nl-BE" dirty="0" smtClean="0"/>
              <a:t> Storage comfort [7,4,3,1] </a:t>
            </a:r>
            <a:r>
              <a:rPr lang="nl-BE" dirty="0" err="1" smtClean="0"/>
              <a:t>and</a:t>
            </a:r>
            <a:r>
              <a:rPr lang="nl-BE" dirty="0" smtClean="0"/>
              <a:t>/or</a:t>
            </a:r>
            <a:r>
              <a:rPr lang="nl-BE" baseline="0" dirty="0" smtClean="0"/>
              <a:t>  storage </a:t>
            </a:r>
            <a:r>
              <a:rPr lang="nl-BE" baseline="0" dirty="0" err="1" smtClean="0"/>
              <a:t>eco</a:t>
            </a:r>
            <a:r>
              <a:rPr lang="nl-BE" baseline="0" dirty="0" smtClean="0"/>
              <a:t> [4,7,3,2], these </a:t>
            </a:r>
            <a:r>
              <a:rPr lang="nl-BE" baseline="0" dirty="0" err="1" smtClean="0"/>
              <a:t>values</a:t>
            </a:r>
            <a:r>
              <a:rPr lang="nl-BE" baseline="0" dirty="0" smtClean="0"/>
              <a:t> </a:t>
            </a:r>
            <a:r>
              <a:rPr lang="nl-BE" baseline="0" dirty="0" err="1" smtClean="0"/>
              <a:t>will</a:t>
            </a:r>
            <a:r>
              <a:rPr lang="nl-BE" baseline="0" dirty="0" smtClean="0"/>
              <a:t> </a:t>
            </a:r>
            <a:r>
              <a:rPr lang="nl-BE" baseline="0" dirty="0" err="1" smtClean="0"/>
              <a:t>automatically</a:t>
            </a:r>
            <a:r>
              <a:rPr lang="nl-BE" baseline="0" dirty="0" smtClean="0"/>
              <a:t> change </a:t>
            </a:r>
            <a:r>
              <a:rPr lang="nl-BE" baseline="0" dirty="0" err="1" smtClean="0"/>
              <a:t>to</a:t>
            </a:r>
            <a:r>
              <a:rPr lang="nl-BE" baseline="0" dirty="0" smtClean="0"/>
              <a:t> </a:t>
            </a:r>
            <a:r>
              <a:rPr lang="nl-BE" baseline="0" dirty="0" err="1" smtClean="0"/>
              <a:t>this</a:t>
            </a:r>
            <a:r>
              <a:rPr lang="nl-BE" baseline="0" dirty="0" smtClean="0"/>
              <a:t> </a:t>
            </a:r>
            <a:r>
              <a:rPr lang="nl-BE" baseline="0" dirty="0" err="1" smtClean="0"/>
              <a:t>lower</a:t>
            </a:r>
            <a:r>
              <a:rPr lang="nl-BE" baseline="0" dirty="0" smtClean="0"/>
              <a:t> </a:t>
            </a:r>
            <a:r>
              <a:rPr lang="nl-BE" baseline="0" dirty="0" err="1" smtClean="0"/>
              <a:t>value</a:t>
            </a:r>
            <a:r>
              <a:rPr lang="nl-BE" baseline="0" dirty="0" smtClean="0"/>
              <a:t> </a:t>
            </a:r>
            <a:r>
              <a:rPr lang="nl-BE" baseline="0" dirty="0" err="1" smtClean="0"/>
              <a:t>and</a:t>
            </a:r>
            <a:r>
              <a:rPr lang="nl-BE" baseline="0" dirty="0" smtClean="0"/>
              <a:t> </a:t>
            </a:r>
            <a:r>
              <a:rPr lang="nl-BE" baseline="0" dirty="0" err="1" smtClean="0"/>
              <a:t>can</a:t>
            </a:r>
            <a:r>
              <a:rPr lang="nl-BE" baseline="0" dirty="0" smtClean="0"/>
              <a:t> </a:t>
            </a:r>
            <a:r>
              <a:rPr lang="nl-BE" baseline="0" dirty="0" err="1" smtClean="0"/>
              <a:t>not</a:t>
            </a:r>
            <a:r>
              <a:rPr lang="nl-BE" baseline="0" dirty="0" smtClean="0"/>
              <a:t> go </a:t>
            </a:r>
            <a:r>
              <a:rPr lang="nl-BE" baseline="0" dirty="0" err="1" smtClean="0"/>
              <a:t>higher</a:t>
            </a:r>
            <a:r>
              <a:rPr lang="nl-BE" baseline="0" dirty="0" smtClean="0"/>
              <a:t>. </a:t>
            </a:r>
            <a:endParaRPr lang="en-GB" dirty="0"/>
          </a:p>
        </p:txBody>
      </p:sp>
    </p:spTree>
    <p:extLst>
      <p:ext uri="{BB962C8B-B14F-4D97-AF65-F5344CB8AC3E}">
        <p14:creationId xmlns:p14="http://schemas.microsoft.com/office/powerpoint/2010/main" val="25331588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These</a:t>
            </a:r>
            <a:r>
              <a:rPr lang="nl-BE" baseline="0" dirty="0" smtClean="0"/>
              <a:t> </a:t>
            </a:r>
            <a:r>
              <a:rPr lang="nl-BE" baseline="0" dirty="0" err="1" smtClean="0"/>
              <a:t>values</a:t>
            </a:r>
            <a:r>
              <a:rPr lang="nl-BE" baseline="0" dirty="0" smtClean="0"/>
              <a:t> </a:t>
            </a:r>
            <a:r>
              <a:rPr lang="nl-BE" baseline="0" dirty="0" err="1" smtClean="0"/>
              <a:t>can</a:t>
            </a:r>
            <a:r>
              <a:rPr lang="nl-BE" baseline="0" dirty="0" smtClean="0"/>
              <a:t> never </a:t>
            </a:r>
            <a:r>
              <a:rPr lang="nl-BE" baseline="0" dirty="0" err="1" smtClean="0"/>
              <a:t>be</a:t>
            </a:r>
            <a:r>
              <a:rPr lang="nl-BE" baseline="0" dirty="0" smtClean="0"/>
              <a:t> </a:t>
            </a:r>
            <a:r>
              <a:rPr lang="nl-BE" baseline="0" dirty="0" err="1" smtClean="0"/>
              <a:t>higher</a:t>
            </a:r>
            <a:r>
              <a:rPr lang="nl-BE" baseline="0" dirty="0" smtClean="0"/>
              <a:t> </a:t>
            </a:r>
            <a:r>
              <a:rPr lang="nl-BE" baseline="0" dirty="0" err="1" smtClean="0"/>
              <a:t>than</a:t>
            </a:r>
            <a:r>
              <a:rPr lang="nl-BE" baseline="0" smtClean="0"/>
              <a:t> [6-0E]</a:t>
            </a:r>
            <a:endParaRPr lang="en-GB" dirty="0"/>
          </a:p>
        </p:txBody>
      </p:sp>
    </p:spTree>
    <p:extLst>
      <p:ext uri="{BB962C8B-B14F-4D97-AF65-F5344CB8AC3E}">
        <p14:creationId xmlns:p14="http://schemas.microsoft.com/office/powerpoint/2010/main" val="2791643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endParaRPr lang="en-GB" dirty="0" smtClean="0">
              <a:solidFill>
                <a:srgbClr val="000000"/>
              </a:solidFill>
            </a:endParaRPr>
          </a:p>
          <a:p>
            <a:pPr marL="457200" lvl="1" indent="0">
              <a:buNone/>
            </a:pPr>
            <a:endParaRPr lang="en-GB" dirty="0" smtClean="0">
              <a:solidFill>
                <a:srgbClr val="000000"/>
              </a:solidFill>
            </a:endParaRPr>
          </a:p>
          <a:p>
            <a:pPr marL="457200" lvl="1" indent="0">
              <a:buNone/>
            </a:pPr>
            <a:r>
              <a:rPr lang="en-GB" dirty="0" smtClean="0">
                <a:solidFill>
                  <a:srgbClr val="000000"/>
                </a:solidFill>
              </a:rPr>
              <a:t>0-0E low outdoor ambient temperature set to –20~5°C (default: –10°C)</a:t>
            </a:r>
          </a:p>
          <a:p>
            <a:pPr marL="457200" lvl="1" indent="0">
              <a:buNone/>
            </a:pPr>
            <a:r>
              <a:rPr lang="en-GB" dirty="0" smtClean="0">
                <a:solidFill>
                  <a:srgbClr val="000000"/>
                </a:solidFill>
              </a:rPr>
              <a:t>0-0D high outdoor ambient temperature set to 10~20°C (default: 15°C)</a:t>
            </a:r>
          </a:p>
          <a:p>
            <a:pPr marL="457200" lvl="1" indent="0">
              <a:buNone/>
            </a:pPr>
            <a:r>
              <a:rPr lang="en-GB" dirty="0" smtClean="0">
                <a:solidFill>
                  <a:srgbClr val="000000"/>
                </a:solidFill>
              </a:rPr>
              <a:t>0-0C desired tank temperature when the outdoor temperature equals or drops below the low ambient temperature set to 55~70°C (default: 70°C)</a:t>
            </a:r>
          </a:p>
          <a:p>
            <a:pPr marL="457200" lvl="1" indent="0">
              <a:buNone/>
            </a:pPr>
            <a:r>
              <a:rPr lang="en-GB" dirty="0" smtClean="0">
                <a:solidFill>
                  <a:srgbClr val="000000"/>
                </a:solidFill>
              </a:rPr>
              <a:t>0-0B desired tank temperature when the outdoor temperature equals or rises above the high ambient temperature set to 35~55°C (default: 55°C)</a:t>
            </a:r>
          </a:p>
          <a:p>
            <a:endParaRPr lang="en-GB" dirty="0"/>
          </a:p>
        </p:txBody>
      </p:sp>
    </p:spTree>
    <p:extLst>
      <p:ext uri="{BB962C8B-B14F-4D97-AF65-F5344CB8AC3E}">
        <p14:creationId xmlns:p14="http://schemas.microsoft.com/office/powerpoint/2010/main" val="35321744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82053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2785735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098551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7679">
              <a:defRPr/>
            </a:pPr>
            <a:r>
              <a:rPr lang="en-GB" dirty="0" smtClean="0">
                <a:solidFill>
                  <a:srgbClr val="000000"/>
                </a:solidFill>
              </a:rPr>
              <a:t>[8-00] Minimum running time for domestic hot water operation, During this time, space heating/cooling is not allowed, even when the target domestic hot water temperature has been reached.</a:t>
            </a:r>
          </a:p>
          <a:p>
            <a:pPr defTabSz="877679">
              <a:defRPr/>
            </a:pPr>
            <a:endParaRPr lang="en-GB" dirty="0" smtClean="0">
              <a:solidFill>
                <a:srgbClr val="000000"/>
              </a:solidFill>
            </a:endParaRPr>
          </a:p>
          <a:p>
            <a:pPr defTabSz="877679">
              <a:defRPr/>
            </a:pPr>
            <a:r>
              <a:rPr lang="en-GB" dirty="0" smtClean="0">
                <a:solidFill>
                  <a:srgbClr val="000000"/>
                </a:solidFill>
              </a:rPr>
              <a:t>[8-01] Maximum running time for domestic hot water operation (only if space heating is active), DHW heating stops even when the target domestic hot water temperature has not been reached. The actual maximum running time also depends on setting 8-04.</a:t>
            </a:r>
          </a:p>
          <a:p>
            <a:pPr defTabSz="877679">
              <a:defRPr/>
            </a:pPr>
            <a:r>
              <a:rPr lang="de-DE" b="1" dirty="0" err="1" smtClean="0">
                <a:solidFill>
                  <a:srgbClr val="000000"/>
                </a:solidFill>
              </a:rPr>
              <a:t>If</a:t>
            </a:r>
            <a:r>
              <a:rPr lang="de-DE" b="1" baseline="0" dirty="0" smtClean="0">
                <a:solidFill>
                  <a:srgbClr val="000000"/>
                </a:solidFill>
              </a:rPr>
              <a:t> Unit </a:t>
            </a:r>
            <a:r>
              <a:rPr lang="de-DE" b="1" baseline="0" dirty="0" err="1" smtClean="0">
                <a:solidFill>
                  <a:srgbClr val="000000"/>
                </a:solidFill>
              </a:rPr>
              <a:t>control</a:t>
            </a:r>
            <a:r>
              <a:rPr lang="de-DE" b="1" baseline="0" dirty="0" smtClean="0">
                <a:solidFill>
                  <a:srgbClr val="000000"/>
                </a:solidFill>
              </a:rPr>
              <a:t> </a:t>
            </a:r>
            <a:r>
              <a:rPr lang="de-DE" b="1" baseline="0" dirty="0" err="1" smtClean="0">
                <a:solidFill>
                  <a:srgbClr val="000000"/>
                </a:solidFill>
              </a:rPr>
              <a:t>method</a:t>
            </a:r>
            <a:r>
              <a:rPr lang="de-DE" b="1" baseline="0" dirty="0" smtClean="0">
                <a:solidFill>
                  <a:srgbClr val="000000"/>
                </a:solidFill>
              </a:rPr>
              <a:t> [A.2.1.7] = [C-07]= (ext.) </a:t>
            </a:r>
            <a:r>
              <a:rPr lang="de-DE" b="1" baseline="0" dirty="0" err="1" smtClean="0">
                <a:solidFill>
                  <a:srgbClr val="000000"/>
                </a:solidFill>
              </a:rPr>
              <a:t>Room</a:t>
            </a:r>
            <a:r>
              <a:rPr lang="de-DE" b="1" baseline="0" dirty="0" smtClean="0">
                <a:solidFill>
                  <a:srgbClr val="000000"/>
                </a:solidFill>
              </a:rPr>
              <a:t> </a:t>
            </a:r>
            <a:r>
              <a:rPr lang="de-DE" b="1" baseline="0" dirty="0" err="1" smtClean="0">
                <a:solidFill>
                  <a:srgbClr val="000000"/>
                </a:solidFill>
              </a:rPr>
              <a:t>thermostat</a:t>
            </a:r>
            <a:r>
              <a:rPr lang="de-DE" b="1" baseline="0" dirty="0" smtClean="0">
                <a:solidFill>
                  <a:srgbClr val="000000"/>
                </a:solidFill>
              </a:rPr>
              <a:t> </a:t>
            </a:r>
            <a:r>
              <a:rPr lang="de-DE" b="1" baseline="0" dirty="0" err="1" smtClean="0">
                <a:solidFill>
                  <a:srgbClr val="000000"/>
                </a:solidFill>
              </a:rPr>
              <a:t>control</a:t>
            </a:r>
            <a:r>
              <a:rPr lang="de-DE" b="1" baseline="0" dirty="0" smtClean="0">
                <a:solidFill>
                  <a:srgbClr val="000000"/>
                </a:solidFill>
              </a:rPr>
              <a:t>:</a:t>
            </a:r>
          </a:p>
          <a:p>
            <a:pPr defTabSz="877679">
              <a:defRPr/>
            </a:pPr>
            <a:r>
              <a:rPr lang="de-DE" sz="1500" dirty="0">
                <a:solidFill>
                  <a:srgbClr val="000000"/>
                </a:solidFill>
              </a:rPr>
              <a:t>- </a:t>
            </a:r>
            <a:r>
              <a:rPr lang="en-US" dirty="0" smtClean="0"/>
              <a:t>Max timer only taken into account if there is a request for space heating or cooling. </a:t>
            </a:r>
          </a:p>
          <a:p>
            <a:pPr defTabSz="877679">
              <a:defRPr/>
            </a:pPr>
            <a:r>
              <a:rPr lang="en-US" dirty="0" smtClean="0"/>
              <a:t>- If there is NO request for space heating/cooling, the tank is heated until heat pump OFF temperature.</a:t>
            </a:r>
          </a:p>
          <a:p>
            <a:pPr defTabSz="877679">
              <a:defRPr/>
            </a:pPr>
            <a:endParaRPr lang="en-GB" dirty="0" smtClean="0">
              <a:solidFill>
                <a:srgbClr val="000000"/>
              </a:solidFill>
            </a:endParaRPr>
          </a:p>
          <a:p>
            <a:pPr defTabSz="877679">
              <a:defRPr/>
            </a:pPr>
            <a:r>
              <a:rPr lang="en-GB" dirty="0" smtClean="0">
                <a:solidFill>
                  <a:srgbClr val="000000"/>
                </a:solidFill>
              </a:rPr>
              <a:t>[8-02] Anti-recycling time, Minimum time between two cycles for domestic hot water. The actual anti-recycling time also depends on setting 8-04.</a:t>
            </a:r>
          </a:p>
          <a:p>
            <a:pPr defTabSz="877679">
              <a:defRPr/>
            </a:pPr>
            <a:endParaRPr lang="nl-BE" dirty="0" smtClean="0">
              <a:solidFill>
                <a:srgbClr val="000000"/>
              </a:solidFill>
            </a:endParaRPr>
          </a:p>
          <a:p>
            <a:pPr marL="0" marR="0" indent="0" algn="l" defTabSz="877679" rtl="0" eaLnBrk="1" fontAlgn="auto" latinLnBrk="0" hangingPunct="1">
              <a:lnSpc>
                <a:spcPct val="100000"/>
              </a:lnSpc>
              <a:spcBef>
                <a:spcPts val="0"/>
              </a:spcBef>
              <a:spcAft>
                <a:spcPts val="0"/>
              </a:spcAft>
              <a:buClrTx/>
              <a:buSzTx/>
              <a:buFontTx/>
              <a:buNone/>
              <a:tabLst/>
              <a:defRPr/>
            </a:pPr>
            <a:r>
              <a:rPr lang="nl-BE" dirty="0" smtClean="0">
                <a:solidFill>
                  <a:srgbClr val="000000"/>
                </a:solidFill>
              </a:rPr>
              <a:t>[8-03] </a:t>
            </a:r>
            <a:r>
              <a:rPr lang="en-GB" sz="1200" dirty="0" smtClean="0"/>
              <a:t>This specifies the time delay in the activation of the booster heater, once the DHW cycle has begun operation (only when under simultaneous demand)</a:t>
            </a:r>
          </a:p>
          <a:p>
            <a:pPr marL="0" marR="0" indent="0" algn="l" defTabSz="877679" rtl="0" eaLnBrk="1" fontAlgn="auto" latinLnBrk="0" hangingPunct="1">
              <a:lnSpc>
                <a:spcPct val="100000"/>
              </a:lnSpc>
              <a:spcBef>
                <a:spcPts val="0"/>
              </a:spcBef>
              <a:spcAft>
                <a:spcPts val="0"/>
              </a:spcAft>
              <a:buClrTx/>
              <a:buSzTx/>
              <a:buFontTx/>
              <a:buNone/>
              <a:tabLst/>
              <a:defRPr/>
            </a:pPr>
            <a:endParaRPr lang="en-GB" sz="1200" dirty="0" smtClean="0"/>
          </a:p>
          <a:p>
            <a:pPr defTabSz="877679">
              <a:defRPr/>
            </a:pPr>
            <a:endParaRPr lang="en-GB" dirty="0" smtClean="0">
              <a:solidFill>
                <a:srgbClr val="000000"/>
              </a:solidFill>
            </a:endParaRPr>
          </a:p>
          <a:p>
            <a:endParaRPr lang="en-GB" dirty="0"/>
          </a:p>
        </p:txBody>
      </p:sp>
    </p:spTree>
    <p:extLst>
      <p:ext uri="{BB962C8B-B14F-4D97-AF65-F5344CB8AC3E}">
        <p14:creationId xmlns:p14="http://schemas.microsoft.com/office/powerpoint/2010/main" val="5139615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362594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pump used is field supplied</a:t>
            </a:r>
          </a:p>
          <a:p>
            <a:r>
              <a:rPr lang="en-US" dirty="0" smtClean="0"/>
              <a:t>When</a:t>
            </a:r>
            <a:r>
              <a:rPr lang="en-US" baseline="0" dirty="0" smtClean="0"/>
              <a:t> [A.2.2.E.4] = [D-02] = 2, then the operation of the pump can be scheduled through [7.3.7] = “DHW Pump schedule”</a:t>
            </a:r>
            <a:endParaRPr lang="en-GB" dirty="0" smtClean="0"/>
          </a:p>
          <a:p>
            <a:endParaRPr lang="en-GB" dirty="0"/>
          </a:p>
        </p:txBody>
      </p:sp>
    </p:spTree>
    <p:extLst>
      <p:ext uri="{BB962C8B-B14F-4D97-AF65-F5344CB8AC3E}">
        <p14:creationId xmlns:p14="http://schemas.microsoft.com/office/powerpoint/2010/main" val="15971422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r>
              <a:rPr lang="en-GB" dirty="0" smtClean="0">
                <a:solidFill>
                  <a:srgbClr val="FF0000"/>
                </a:solidFill>
              </a:rPr>
              <a:t>Please make sure adequate pipe insulation is used on all hot water primary and secondary return pipes</a:t>
            </a:r>
          </a:p>
          <a:p>
            <a:endParaRPr lang="nl-BE" dirty="0" smtClean="0"/>
          </a:p>
          <a:p>
            <a:r>
              <a:rPr lang="en-GB" dirty="0" smtClean="0">
                <a:latin typeface="Arial" pitchFamily="34" charset="0"/>
              </a:rPr>
              <a:t>Why is secondary return so important?</a:t>
            </a:r>
          </a:p>
          <a:p>
            <a:r>
              <a:rPr lang="en-GB" dirty="0" smtClean="0">
                <a:latin typeface="Arial" pitchFamily="34" charset="0"/>
              </a:rPr>
              <a:t>There is a requirement within the building regulation to have hot water within a reasonable time, so the further the water pipe travels the longer it’s going to take to get the hot water, this also has an effect on the amount of water we are wasting, to prevent this and assist in achieving the code for sustainable homes of 80l of water per person per day we could use secondary return to reduce the amount we waste.</a:t>
            </a:r>
          </a:p>
          <a:p>
            <a:endParaRPr lang="en-GB" dirty="0" smtClean="0">
              <a:latin typeface="Arial" pitchFamily="34" charset="0"/>
            </a:endParaRPr>
          </a:p>
          <a:p>
            <a:r>
              <a:rPr lang="en-GB" dirty="0" smtClean="0">
                <a:latin typeface="Arial" pitchFamily="34" charset="0"/>
              </a:rPr>
              <a:t>Normal water circulation on a domestic hot water cylinder (next) (next) now if we add a small pipe from the furthest draw off point back to the cylinder with a pump on it. (next) with the pump activated you can see it draws off the hot water from the cylinder through the majority of the field pipe work back to the cylinder. Please bare in mind that the first switch on of the pump will pump a certain amount of cold water quantity back to the hot water cylinder, lower the water temperature, so make sure the heat pump is still running in domestic hot water mode whilst starting the secondary return pump. Also there is a massive heat loss from un insulated pipe work so please make sure all the hot water distribution and secondary return is really well insulated.</a:t>
            </a:r>
            <a:endParaRPr lang="en-US" dirty="0" smtClean="0">
              <a:latin typeface="Arial" pitchFamily="34" charset="0"/>
            </a:endParaRPr>
          </a:p>
          <a:p>
            <a:endParaRPr lang="en-GB" dirty="0"/>
          </a:p>
        </p:txBody>
      </p:sp>
    </p:spTree>
    <p:extLst>
      <p:ext uri="{BB962C8B-B14F-4D97-AF65-F5344CB8AC3E}">
        <p14:creationId xmlns:p14="http://schemas.microsoft.com/office/powerpoint/2010/main" val="2768281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863783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945441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outdoor temperature is below the Equilibrium Point, the Heat Pump Capacity is not enough to cover the Heating Demand, therefor an additional heat source is need. For example the BUH</a:t>
            </a:r>
          </a:p>
          <a:p>
            <a:endParaRPr lang="en-US" dirty="0"/>
          </a:p>
          <a:p>
            <a:r>
              <a:rPr lang="en-US" dirty="0"/>
              <a:t>The Equilibrium Point is defined during the equipment selection procedure.</a:t>
            </a:r>
          </a:p>
          <a:p>
            <a:endParaRPr lang="en-US" b="1" dirty="0"/>
          </a:p>
          <a:p>
            <a:r>
              <a:rPr lang="en-US" b="1" dirty="0"/>
              <a:t>[A.5.1.4] = [5-01]</a:t>
            </a:r>
            <a:r>
              <a:rPr lang="en-US" dirty="0"/>
              <a:t> = -15 ~ 35</a:t>
            </a:r>
            <a:r>
              <a:rPr lang="en-US" dirty="0">
                <a:cs typeface="Calibri"/>
              </a:rPr>
              <a:t>⁰C</a:t>
            </a:r>
            <a:r>
              <a:rPr lang="en-US" dirty="0"/>
              <a:t> (Default: 0</a:t>
            </a:r>
            <a:r>
              <a:rPr lang="en-US" dirty="0">
                <a:cs typeface="Calibri"/>
              </a:rPr>
              <a:t>⁰C)</a:t>
            </a:r>
          </a:p>
          <a:p>
            <a:r>
              <a:rPr lang="en-US" b="1" dirty="0">
                <a:cs typeface="Calibri"/>
              </a:rPr>
              <a:t>[5-00] </a:t>
            </a:r>
            <a:r>
              <a:rPr lang="en-US" dirty="0">
                <a:cs typeface="Calibri"/>
              </a:rPr>
              <a:t>= (0) Allowed / (1) Not allowed Default: 1 (Not Allowed)</a:t>
            </a:r>
          </a:p>
          <a:p>
            <a:endParaRPr lang="en-US" dirty="0">
              <a:cs typeface="Calibri"/>
            </a:endParaRPr>
          </a:p>
          <a:p>
            <a:r>
              <a:rPr lang="en-US" dirty="0">
                <a:cs typeface="Calibri"/>
              </a:rPr>
              <a:t>When </a:t>
            </a:r>
            <a:r>
              <a:rPr lang="en-US" b="1" dirty="0">
                <a:cs typeface="Calibri"/>
              </a:rPr>
              <a:t>[5-00] = 1 </a:t>
            </a:r>
            <a:r>
              <a:rPr lang="en-US" dirty="0">
                <a:cs typeface="Calibri"/>
              </a:rPr>
              <a:t>	=&gt; BUH is </a:t>
            </a:r>
            <a:r>
              <a:rPr lang="en-US" b="1" dirty="0">
                <a:cs typeface="Calibri"/>
              </a:rPr>
              <a:t>NOT</a:t>
            </a:r>
            <a:r>
              <a:rPr lang="en-US" dirty="0">
                <a:cs typeface="Calibri"/>
              </a:rPr>
              <a:t> allowed to operate above the equilibrium point</a:t>
            </a:r>
          </a:p>
          <a:p>
            <a:r>
              <a:rPr lang="en-US" dirty="0">
                <a:cs typeface="Calibri"/>
              </a:rPr>
              <a:t>When </a:t>
            </a:r>
            <a:r>
              <a:rPr lang="en-US" b="1" dirty="0">
                <a:cs typeface="Calibri"/>
              </a:rPr>
              <a:t>[5-00] = 0	</a:t>
            </a:r>
            <a:r>
              <a:rPr lang="en-US" dirty="0">
                <a:cs typeface="Calibri"/>
              </a:rPr>
              <a:t>=&gt; BUH is allowed to operate above the equilibrium point</a:t>
            </a:r>
          </a:p>
          <a:p>
            <a:endParaRPr lang="en-US" dirty="0">
              <a:cs typeface="Calibri"/>
            </a:endParaRPr>
          </a:p>
          <a:p>
            <a:pPr marL="164565" indent="-164565">
              <a:buFont typeface="Arial" pitchFamily="34" charset="0"/>
              <a:buChar char="•"/>
            </a:pPr>
            <a:r>
              <a:rPr lang="en-US" dirty="0">
                <a:cs typeface="Calibri"/>
              </a:rPr>
              <a:t>BUH will turn on if it is allowed according to [5-00] </a:t>
            </a:r>
            <a:r>
              <a:rPr lang="en-US" b="1" dirty="0">
                <a:cs typeface="Calibri"/>
              </a:rPr>
              <a:t>AND </a:t>
            </a:r>
            <a:r>
              <a:rPr lang="en-US" dirty="0">
                <a:cs typeface="Calibri"/>
              </a:rPr>
              <a:t>if there is demand for heating above the capacity of the heat pump.</a:t>
            </a:r>
          </a:p>
          <a:p>
            <a:endParaRPr lang="en-GB" dirty="0"/>
          </a:p>
        </p:txBody>
      </p:sp>
    </p:spTree>
    <p:extLst>
      <p:ext uri="{BB962C8B-B14F-4D97-AF65-F5344CB8AC3E}">
        <p14:creationId xmlns:p14="http://schemas.microsoft.com/office/powerpoint/2010/main" val="31698475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50000"/>
              </a:spcBef>
              <a:buNone/>
            </a:pPr>
            <a:r>
              <a:rPr lang="en-GB" sz="1200" dirty="0" smtClean="0">
                <a:solidFill>
                  <a:schemeClr val="bg2"/>
                </a:solidFill>
              </a:rPr>
              <a:t>7-00 = This is the temperature difference above the DHW set point, before the booster heater is turned off</a:t>
            </a:r>
          </a:p>
          <a:p>
            <a:endParaRPr lang="en-GB" dirty="0" smtClean="0">
              <a:solidFill>
                <a:srgbClr val="000000"/>
              </a:solidFill>
            </a:endParaRPr>
          </a:p>
          <a:p>
            <a:r>
              <a:rPr lang="en-GB" dirty="0" smtClean="0">
                <a:solidFill>
                  <a:srgbClr val="000000"/>
                </a:solidFill>
              </a:rPr>
              <a:t>[7-01] Hysteresis (dead band), Temperature difference between </a:t>
            </a:r>
            <a:r>
              <a:rPr lang="en-GB" dirty="0" err="1" smtClean="0">
                <a:solidFill>
                  <a:srgbClr val="000000"/>
                </a:solidFill>
              </a:rPr>
              <a:t>BSHon</a:t>
            </a:r>
            <a:r>
              <a:rPr lang="en-GB" dirty="0" smtClean="0">
                <a:solidFill>
                  <a:srgbClr val="000000"/>
                </a:solidFill>
              </a:rPr>
              <a:t> and </a:t>
            </a:r>
            <a:r>
              <a:rPr lang="en-GB" dirty="0" err="1" smtClean="0">
                <a:solidFill>
                  <a:srgbClr val="000000"/>
                </a:solidFill>
              </a:rPr>
              <a:t>BSHoff</a:t>
            </a:r>
            <a:r>
              <a:rPr lang="en-GB" dirty="0" smtClean="0">
                <a:solidFill>
                  <a:srgbClr val="000000"/>
                </a:solidFill>
              </a:rPr>
              <a:t> temperature. The minimum hysteresis temperature is 2°C, the higher the value is the more energy efficient the system will be, but might not reach customers expectations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smtClean="0">
                <a:solidFill>
                  <a:schemeClr val="bg2"/>
                </a:solidFill>
              </a:rPr>
              <a:t>7-01 = This is the temperature differential for the booster heater reheat (not relevant if 4-03 is 	set to 0 or 5) an example of this could be the DHW set point is 60ºC and the maximum  the heat pump can achieve is 48ºC, it would be possible to set 7-01 to 16ºC, this will  then allow the DHW to be heated to 60ºC then the booster heater will deactivate and  will not be allowed to re energise unless the water temperature drops below 44ºC thus  allowing the heat pump to heat the DHW 4ºC before the booster (immersion) heater  will operate again, preventing the booster heater short cycling.</a:t>
            </a:r>
            <a:endParaRPr lang="en-US" sz="1200" i="1" dirty="0" smtClean="0">
              <a:solidFill>
                <a:schemeClr val="bg2"/>
              </a:solidFill>
            </a:endParaRPr>
          </a:p>
          <a:p>
            <a:endParaRPr lang="en-GB" dirty="0" smtClean="0">
              <a:solidFill>
                <a:srgbClr val="000000"/>
              </a:solidFill>
            </a:endParaRPr>
          </a:p>
          <a:p>
            <a:endParaRPr lang="en-GB" dirty="0"/>
          </a:p>
        </p:txBody>
      </p:sp>
    </p:spTree>
    <p:extLst>
      <p:ext uri="{BB962C8B-B14F-4D97-AF65-F5344CB8AC3E}">
        <p14:creationId xmlns:p14="http://schemas.microsoft.com/office/powerpoint/2010/main" val="25788383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565" indent="-164565">
              <a:buFontTx/>
              <a:buChar char="-"/>
            </a:pPr>
            <a:r>
              <a:rPr lang="nl-BE" sz="1100" b="1" dirty="0"/>
              <a:t>[4-03] Booster </a:t>
            </a:r>
            <a:r>
              <a:rPr lang="nl-BE" sz="1100" b="1" dirty="0" err="1"/>
              <a:t>heater</a:t>
            </a:r>
            <a:r>
              <a:rPr lang="nl-BE" sz="1100" b="1" dirty="0"/>
              <a:t> </a:t>
            </a:r>
            <a:r>
              <a:rPr lang="nl-BE" sz="1100" b="1" dirty="0" err="1"/>
              <a:t>operation</a:t>
            </a:r>
            <a:r>
              <a:rPr lang="nl-BE" sz="1100" b="1" dirty="0"/>
              <a:t>:</a:t>
            </a:r>
            <a:r>
              <a:rPr lang="nl-BE" sz="1100" dirty="0"/>
              <a:t> </a:t>
            </a:r>
            <a:r>
              <a:rPr lang="nl-BE" sz="1100" dirty="0" err="1"/>
              <a:t>defines</a:t>
            </a:r>
            <a:r>
              <a:rPr lang="nl-BE" sz="1100" dirty="0"/>
              <a:t> </a:t>
            </a:r>
            <a:r>
              <a:rPr lang="nl-BE" sz="1100" dirty="0" err="1"/>
              <a:t>whether</a:t>
            </a:r>
            <a:r>
              <a:rPr lang="nl-BE" sz="1100" dirty="0"/>
              <a:t> the </a:t>
            </a:r>
            <a:r>
              <a:rPr lang="nl-BE" sz="1100" dirty="0" err="1"/>
              <a:t>optional</a:t>
            </a:r>
            <a:r>
              <a:rPr lang="nl-BE" sz="1100" dirty="0"/>
              <a:t> booster </a:t>
            </a:r>
            <a:r>
              <a:rPr lang="nl-BE" sz="1100" dirty="0" err="1"/>
              <a:t>heater</a:t>
            </a:r>
            <a:r>
              <a:rPr lang="nl-BE" sz="1100" dirty="0"/>
              <a:t> </a:t>
            </a:r>
            <a:r>
              <a:rPr lang="nl-BE" sz="1100" dirty="0" err="1"/>
              <a:t>operation</a:t>
            </a:r>
            <a:r>
              <a:rPr lang="nl-BE" sz="1100" dirty="0"/>
              <a:t> is </a:t>
            </a:r>
            <a:r>
              <a:rPr lang="nl-BE" sz="1100" dirty="0" err="1"/>
              <a:t>enabled</a:t>
            </a:r>
            <a:r>
              <a:rPr lang="nl-BE" sz="1100" dirty="0"/>
              <a:t> (1) or  has </a:t>
            </a:r>
            <a:r>
              <a:rPr lang="nl-BE" sz="1100" dirty="0" err="1"/>
              <a:t>certain</a:t>
            </a:r>
            <a:r>
              <a:rPr lang="nl-BE" sz="1100" dirty="0"/>
              <a:t> </a:t>
            </a:r>
            <a:r>
              <a:rPr lang="nl-BE" sz="1100" dirty="0" err="1"/>
              <a:t>limitations</a:t>
            </a:r>
            <a:r>
              <a:rPr lang="nl-BE" sz="1100" dirty="0"/>
              <a:t> (0/2/3).</a:t>
            </a:r>
          </a:p>
          <a:p>
            <a:pPr marL="164565" indent="-164565">
              <a:buFontTx/>
              <a:buChar char="-"/>
            </a:pPr>
            <a:r>
              <a:rPr lang="nl-BE" sz="1100" b="1" dirty="0"/>
              <a:t>[4-03]=1</a:t>
            </a:r>
            <a:r>
              <a:rPr lang="nl-BE" sz="1100" dirty="0"/>
              <a:t>, The booster </a:t>
            </a:r>
            <a:r>
              <a:rPr lang="nl-BE" sz="1100" dirty="0" err="1"/>
              <a:t>heater</a:t>
            </a:r>
            <a:r>
              <a:rPr lang="nl-BE" sz="1100" dirty="0"/>
              <a:t> </a:t>
            </a:r>
            <a:r>
              <a:rPr lang="nl-BE" sz="1100" dirty="0" err="1"/>
              <a:t>operation</a:t>
            </a:r>
            <a:r>
              <a:rPr lang="nl-BE" sz="1100" dirty="0"/>
              <a:t> is </a:t>
            </a:r>
            <a:r>
              <a:rPr lang="nl-BE" sz="1100" dirty="0" err="1"/>
              <a:t>only</a:t>
            </a:r>
            <a:r>
              <a:rPr lang="nl-BE" sz="1100" dirty="0"/>
              <a:t> </a:t>
            </a:r>
            <a:r>
              <a:rPr lang="nl-BE" sz="1100" dirty="0" err="1"/>
              <a:t>determinded</a:t>
            </a:r>
            <a:r>
              <a:rPr lang="nl-BE" sz="1100" dirty="0"/>
              <a:t> </a:t>
            </a:r>
            <a:r>
              <a:rPr lang="nl-BE" sz="1100" dirty="0" err="1"/>
              <a:t>by</a:t>
            </a:r>
            <a:r>
              <a:rPr lang="nl-BE" sz="1100" dirty="0"/>
              <a:t> booster </a:t>
            </a:r>
            <a:r>
              <a:rPr lang="nl-BE" sz="1100" dirty="0" err="1"/>
              <a:t>heater</a:t>
            </a:r>
            <a:r>
              <a:rPr lang="nl-BE" sz="1100" dirty="0"/>
              <a:t> OFF </a:t>
            </a:r>
            <a:r>
              <a:rPr lang="nl-BE" sz="1100" dirty="0" err="1"/>
              <a:t>temperature</a:t>
            </a:r>
            <a:r>
              <a:rPr lang="nl-BE" sz="1100" dirty="0"/>
              <a:t> (T</a:t>
            </a:r>
            <a:r>
              <a:rPr lang="nl-BE" sz="1100" baseline="-25000" dirty="0"/>
              <a:t>BH OFF</a:t>
            </a:r>
            <a:r>
              <a:rPr lang="nl-BE" sz="1100" dirty="0"/>
              <a:t>), booster </a:t>
            </a:r>
            <a:r>
              <a:rPr lang="nl-BE" sz="1100" dirty="0" err="1"/>
              <a:t>heater</a:t>
            </a:r>
            <a:r>
              <a:rPr lang="nl-BE" sz="1100" dirty="0"/>
              <a:t> ON </a:t>
            </a:r>
            <a:r>
              <a:rPr lang="nl-BE" sz="1100" dirty="0" err="1"/>
              <a:t>Temperature</a:t>
            </a:r>
            <a:r>
              <a:rPr lang="nl-BE" sz="1100" dirty="0"/>
              <a:t> (T</a:t>
            </a:r>
            <a:r>
              <a:rPr lang="nl-BE" sz="1100" baseline="-25000" dirty="0"/>
              <a:t>BH ON</a:t>
            </a:r>
            <a:r>
              <a:rPr lang="nl-BE" sz="1100" dirty="0"/>
              <a:t>), </a:t>
            </a:r>
            <a:r>
              <a:rPr lang="nl-BE" sz="1100" dirty="0" err="1"/>
              <a:t>and</a:t>
            </a:r>
            <a:r>
              <a:rPr lang="nl-BE" sz="1100" dirty="0"/>
              <a:t>/or </a:t>
            </a:r>
            <a:r>
              <a:rPr lang="nl-BE" sz="1100" dirty="0" err="1"/>
              <a:t>schedule</a:t>
            </a:r>
            <a:r>
              <a:rPr lang="nl-BE" sz="1100" dirty="0"/>
              <a:t> timer.</a:t>
            </a:r>
          </a:p>
          <a:p>
            <a:pPr marL="164565" indent="-164565">
              <a:buFontTx/>
              <a:buChar char="-"/>
            </a:pPr>
            <a:r>
              <a:rPr lang="nl-BE" sz="1100" b="1" dirty="0"/>
              <a:t>[4-03]=0</a:t>
            </a:r>
            <a:r>
              <a:rPr lang="nl-BE" sz="1100" dirty="0"/>
              <a:t>, The booster </a:t>
            </a:r>
            <a:r>
              <a:rPr lang="nl-BE" sz="1100" dirty="0" err="1"/>
              <a:t>heater</a:t>
            </a:r>
            <a:r>
              <a:rPr lang="nl-BE" sz="1100" dirty="0"/>
              <a:t> </a:t>
            </a:r>
            <a:r>
              <a:rPr lang="nl-BE" sz="1100" dirty="0" err="1"/>
              <a:t>operation</a:t>
            </a:r>
            <a:r>
              <a:rPr lang="nl-BE" sz="1100" dirty="0"/>
              <a:t> is </a:t>
            </a:r>
            <a:r>
              <a:rPr lang="nl-BE" sz="1100" dirty="0" err="1"/>
              <a:t>only</a:t>
            </a:r>
            <a:r>
              <a:rPr lang="nl-BE" sz="1100" dirty="0"/>
              <a:t> </a:t>
            </a:r>
            <a:r>
              <a:rPr lang="nl-BE" sz="1100" dirty="0" err="1"/>
              <a:t>allowed</a:t>
            </a:r>
            <a:r>
              <a:rPr lang="nl-BE" sz="1100" dirty="0"/>
              <a:t> </a:t>
            </a:r>
            <a:r>
              <a:rPr lang="nl-BE" sz="1100" dirty="0" err="1"/>
              <a:t>during</a:t>
            </a:r>
            <a:r>
              <a:rPr lang="nl-BE" sz="1100" dirty="0"/>
              <a:t> “</a:t>
            </a:r>
            <a:r>
              <a:rPr lang="nl-BE" sz="1100" dirty="0" err="1"/>
              <a:t>Disinfection</a:t>
            </a:r>
            <a:r>
              <a:rPr lang="nl-BE" sz="1100" dirty="0"/>
              <a:t> </a:t>
            </a:r>
            <a:r>
              <a:rPr lang="nl-BE" sz="1100" dirty="0" err="1"/>
              <a:t>function</a:t>
            </a:r>
            <a:r>
              <a:rPr lang="nl-BE" sz="1100" dirty="0"/>
              <a:t>” </a:t>
            </a:r>
            <a:r>
              <a:rPr lang="nl-BE" sz="1100" dirty="0" err="1"/>
              <a:t>and</a:t>
            </a:r>
            <a:r>
              <a:rPr lang="nl-BE" sz="1100" dirty="0"/>
              <a:t> “</a:t>
            </a:r>
            <a:r>
              <a:rPr lang="nl-BE" sz="1100" dirty="0" err="1"/>
              <a:t>Powerful</a:t>
            </a:r>
            <a:r>
              <a:rPr lang="nl-BE" sz="1100" dirty="0"/>
              <a:t> </a:t>
            </a:r>
            <a:r>
              <a:rPr lang="nl-BE" sz="1100" dirty="0" err="1"/>
              <a:t>domestic</a:t>
            </a:r>
            <a:r>
              <a:rPr lang="nl-BE" sz="1100" dirty="0"/>
              <a:t> water </a:t>
            </a:r>
            <a:r>
              <a:rPr lang="nl-BE" sz="1100" dirty="0" err="1"/>
              <a:t>heating</a:t>
            </a:r>
            <a:r>
              <a:rPr lang="nl-BE" sz="1100" dirty="0"/>
              <a:t>”.</a:t>
            </a:r>
          </a:p>
          <a:p>
            <a:r>
              <a:rPr lang="nl-BE" sz="1100" dirty="0" smtClean="0"/>
              <a:t>	- </a:t>
            </a:r>
            <a:r>
              <a:rPr lang="nl-BE" sz="1100" dirty="0" err="1" smtClean="0"/>
              <a:t>This</a:t>
            </a:r>
            <a:r>
              <a:rPr lang="nl-BE" sz="1100" dirty="0" smtClean="0"/>
              <a:t> </a:t>
            </a:r>
            <a:r>
              <a:rPr lang="nl-BE" sz="1100" dirty="0"/>
              <a:t>setting is </a:t>
            </a:r>
            <a:r>
              <a:rPr lang="nl-BE" sz="1100" b="1" dirty="0" err="1"/>
              <a:t>only</a:t>
            </a:r>
            <a:r>
              <a:rPr lang="nl-BE" sz="1100" b="1" dirty="0"/>
              <a:t> </a:t>
            </a:r>
            <a:r>
              <a:rPr lang="nl-BE" sz="1100" b="1" dirty="0" err="1"/>
              <a:t>recommended</a:t>
            </a:r>
            <a:r>
              <a:rPr lang="nl-BE" sz="1100" b="1" dirty="0"/>
              <a:t> in case the </a:t>
            </a:r>
            <a:r>
              <a:rPr lang="nl-BE" sz="1100" b="1" dirty="0" err="1"/>
              <a:t>capacity</a:t>
            </a:r>
            <a:r>
              <a:rPr lang="nl-BE" sz="1100" b="1" dirty="0"/>
              <a:t> of the heat pump </a:t>
            </a:r>
            <a:r>
              <a:rPr lang="nl-BE" sz="1100" b="1" dirty="0" err="1" smtClean="0"/>
              <a:t>can</a:t>
            </a:r>
            <a:r>
              <a:rPr lang="nl-BE" sz="1100" b="1" dirty="0" smtClean="0"/>
              <a:t> </a:t>
            </a:r>
            <a:r>
              <a:rPr lang="nl-BE" sz="1100" b="1" dirty="0"/>
              <a:t>cover the </a:t>
            </a:r>
            <a:r>
              <a:rPr lang="nl-BE" sz="1100" b="1" dirty="0" err="1"/>
              <a:t>heating</a:t>
            </a:r>
            <a:r>
              <a:rPr lang="nl-BE" sz="1100" b="1" dirty="0"/>
              <a:t> </a:t>
            </a:r>
            <a:r>
              <a:rPr lang="nl-BE" sz="1100" b="1" dirty="0" err="1"/>
              <a:t>requirements</a:t>
            </a:r>
            <a:r>
              <a:rPr lang="nl-BE" sz="1100" b="1" dirty="0"/>
              <a:t> </a:t>
            </a:r>
            <a:r>
              <a:rPr lang="nl-BE" sz="1100" dirty="0"/>
              <a:t>of the house </a:t>
            </a:r>
            <a:r>
              <a:rPr lang="nl-BE" sz="1100" dirty="0" err="1"/>
              <a:t>and</a:t>
            </a:r>
            <a:r>
              <a:rPr lang="nl-BE" sz="1100" dirty="0"/>
              <a:t> </a:t>
            </a:r>
            <a:r>
              <a:rPr lang="nl-BE" sz="1100" dirty="0" err="1"/>
              <a:t>domestic</a:t>
            </a:r>
            <a:r>
              <a:rPr lang="nl-BE" sz="1100" dirty="0"/>
              <a:t> hot </a:t>
            </a:r>
            <a:r>
              <a:rPr lang="nl-BE" sz="1100" dirty="0" smtClean="0"/>
              <a:t>	water </a:t>
            </a:r>
            <a:r>
              <a:rPr lang="nl-BE" sz="1100" dirty="0"/>
              <a:t>over the complete </a:t>
            </a:r>
            <a:r>
              <a:rPr lang="nl-BE" sz="1100" dirty="0" err="1"/>
              <a:t>heating</a:t>
            </a:r>
            <a:r>
              <a:rPr lang="nl-BE" sz="1100" dirty="0"/>
              <a:t> </a:t>
            </a:r>
            <a:r>
              <a:rPr lang="nl-BE" sz="1100" dirty="0" err="1"/>
              <a:t>season</a:t>
            </a:r>
            <a:r>
              <a:rPr lang="nl-BE" sz="1100" dirty="0"/>
              <a:t>.</a:t>
            </a:r>
          </a:p>
          <a:p>
            <a:r>
              <a:rPr lang="nl-BE" sz="1100" dirty="0">
                <a:solidFill>
                  <a:srgbClr val="FF6600"/>
                </a:solidFill>
              </a:rPr>
              <a:t>	</a:t>
            </a:r>
            <a:r>
              <a:rPr lang="nl-BE" sz="1100" u="sng" dirty="0">
                <a:solidFill>
                  <a:srgbClr val="FF6600"/>
                </a:solidFill>
              </a:rPr>
              <a:t>REMARK</a:t>
            </a:r>
            <a:r>
              <a:rPr lang="nl-BE" sz="1100" dirty="0"/>
              <a:t>: </a:t>
            </a:r>
            <a:r>
              <a:rPr lang="nl-BE" sz="1100" dirty="0" err="1"/>
              <a:t>When</a:t>
            </a:r>
            <a:r>
              <a:rPr lang="nl-BE" sz="1100" dirty="0"/>
              <a:t> the </a:t>
            </a:r>
            <a:r>
              <a:rPr lang="nl-BE" sz="1100" dirty="0" err="1"/>
              <a:t>ambient</a:t>
            </a:r>
            <a:r>
              <a:rPr lang="nl-BE" sz="1100" dirty="0"/>
              <a:t> outdoor </a:t>
            </a:r>
            <a:r>
              <a:rPr lang="nl-BE" sz="1100" dirty="0" err="1"/>
              <a:t>temperature</a:t>
            </a:r>
            <a:r>
              <a:rPr lang="nl-BE" sz="1100" dirty="0"/>
              <a:t> is </a:t>
            </a:r>
            <a:r>
              <a:rPr lang="nl-BE" sz="1100" dirty="0" err="1"/>
              <a:t>lower</a:t>
            </a:r>
            <a:r>
              <a:rPr lang="nl-BE" sz="1100" dirty="0"/>
              <a:t> </a:t>
            </a:r>
            <a:r>
              <a:rPr lang="nl-BE" sz="1100" dirty="0" err="1"/>
              <a:t>than</a:t>
            </a:r>
            <a:r>
              <a:rPr lang="nl-BE" sz="1100" dirty="0"/>
              <a:t> field </a:t>
            </a:r>
            <a:r>
              <a:rPr lang="nl-BE" sz="1100" dirty="0" smtClean="0"/>
              <a:t>setting </a:t>
            </a:r>
            <a:r>
              <a:rPr lang="nl-BE" sz="1100" dirty="0"/>
              <a:t>[5-03] </a:t>
            </a:r>
            <a:r>
              <a:rPr lang="nl-BE" sz="1100" dirty="0" err="1"/>
              <a:t>and</a:t>
            </a:r>
            <a:r>
              <a:rPr lang="nl-BE" sz="1100" dirty="0"/>
              <a:t> setting [5-02] is </a:t>
            </a:r>
            <a:r>
              <a:rPr lang="nl-BE" sz="1100" dirty="0" err="1"/>
              <a:t>activated</a:t>
            </a:r>
            <a:r>
              <a:rPr lang="nl-BE" sz="1100" dirty="0"/>
              <a:t>, </a:t>
            </a:r>
            <a:r>
              <a:rPr lang="nl-BE" sz="1100" dirty="0" err="1"/>
              <a:t>then</a:t>
            </a:r>
            <a:r>
              <a:rPr lang="nl-BE" sz="1100" dirty="0"/>
              <a:t> the </a:t>
            </a:r>
            <a:r>
              <a:rPr lang="nl-BE" sz="1100" dirty="0" err="1"/>
              <a:t>domestic</a:t>
            </a:r>
            <a:r>
              <a:rPr lang="nl-BE" sz="1100" dirty="0"/>
              <a:t> hot water </a:t>
            </a:r>
            <a:r>
              <a:rPr lang="nl-BE" sz="1100" dirty="0" err="1" smtClean="0"/>
              <a:t>will</a:t>
            </a:r>
            <a:r>
              <a:rPr lang="nl-BE" sz="1100" dirty="0" smtClean="0"/>
              <a:t> </a:t>
            </a:r>
            <a:r>
              <a:rPr lang="nl-BE" sz="1100" dirty="0">
                <a:solidFill>
                  <a:srgbClr val="FF6600"/>
                </a:solidFill>
              </a:rPr>
              <a:t>NOT</a:t>
            </a:r>
            <a:r>
              <a:rPr lang="nl-BE" sz="1100" dirty="0"/>
              <a:t> </a:t>
            </a:r>
            <a:r>
              <a:rPr lang="nl-BE" sz="1100" dirty="0" smtClean="0"/>
              <a:t>	</a:t>
            </a:r>
            <a:r>
              <a:rPr lang="nl-BE" sz="1100" dirty="0" err="1" smtClean="0"/>
              <a:t>be</a:t>
            </a:r>
            <a:r>
              <a:rPr lang="nl-BE" sz="1100" dirty="0" smtClean="0"/>
              <a:t> </a:t>
            </a:r>
            <a:r>
              <a:rPr lang="nl-BE" sz="1100" dirty="0" err="1"/>
              <a:t>heated</a:t>
            </a:r>
            <a:r>
              <a:rPr lang="nl-BE" sz="1100" dirty="0"/>
              <a:t>.</a:t>
            </a:r>
          </a:p>
          <a:p>
            <a:pPr marL="164565" indent="-164565">
              <a:buFontTx/>
              <a:buChar char="-"/>
            </a:pPr>
            <a:r>
              <a:rPr lang="nl-BE" sz="1100" b="1" dirty="0"/>
              <a:t>[4-03]=2</a:t>
            </a:r>
            <a:r>
              <a:rPr lang="nl-BE" sz="1100" dirty="0"/>
              <a:t>, is the setting </a:t>
            </a:r>
            <a:r>
              <a:rPr lang="nl-BE" sz="1100" dirty="0" err="1"/>
              <a:t>that</a:t>
            </a:r>
            <a:r>
              <a:rPr lang="nl-BE" sz="1100" dirty="0"/>
              <a:t> </a:t>
            </a:r>
            <a:r>
              <a:rPr lang="nl-BE" sz="1100" dirty="0" err="1"/>
              <a:t>results</a:t>
            </a:r>
            <a:r>
              <a:rPr lang="nl-BE" sz="1100" dirty="0"/>
              <a:t> in the most optimum </a:t>
            </a:r>
            <a:r>
              <a:rPr lang="nl-BE" sz="1100" dirty="0" err="1"/>
              <a:t>coverage</a:t>
            </a:r>
            <a:r>
              <a:rPr lang="nl-BE" sz="1100" dirty="0"/>
              <a:t> of </a:t>
            </a:r>
            <a:r>
              <a:rPr lang="nl-BE" sz="1100" dirty="0" err="1"/>
              <a:t>domestic</a:t>
            </a:r>
            <a:r>
              <a:rPr lang="nl-BE" sz="1100" dirty="0"/>
              <a:t> </a:t>
            </a:r>
            <a:r>
              <a:rPr lang="nl-BE" sz="1100" dirty="0" err="1"/>
              <a:t>hwater</a:t>
            </a:r>
            <a:r>
              <a:rPr lang="nl-BE" sz="1100" dirty="0"/>
              <a:t> </a:t>
            </a:r>
            <a:r>
              <a:rPr lang="nl-BE" sz="1100" dirty="0" err="1"/>
              <a:t>heated</a:t>
            </a:r>
            <a:r>
              <a:rPr lang="nl-BE" sz="1100" dirty="0"/>
              <a:t> </a:t>
            </a:r>
            <a:r>
              <a:rPr lang="nl-BE" sz="1100" dirty="0" err="1"/>
              <a:t>by</a:t>
            </a:r>
            <a:r>
              <a:rPr lang="nl-BE" sz="1100" dirty="0"/>
              <a:t> the pump. </a:t>
            </a:r>
            <a:r>
              <a:rPr lang="nl-BE" sz="1100" dirty="0" err="1"/>
              <a:t>Then</a:t>
            </a:r>
            <a:r>
              <a:rPr lang="nl-BE" sz="1100" dirty="0"/>
              <a:t> the Booster </a:t>
            </a:r>
            <a:r>
              <a:rPr lang="nl-BE" sz="1100" dirty="0" err="1"/>
              <a:t>heater</a:t>
            </a:r>
            <a:r>
              <a:rPr lang="nl-BE" sz="1100" dirty="0"/>
              <a:t> is </a:t>
            </a:r>
            <a:r>
              <a:rPr lang="nl-BE" sz="1100" dirty="0" err="1"/>
              <a:t>only</a:t>
            </a:r>
            <a:r>
              <a:rPr lang="nl-BE" sz="1100" dirty="0"/>
              <a:t> </a:t>
            </a:r>
            <a:r>
              <a:rPr lang="nl-BE" sz="1100" dirty="0" err="1"/>
              <a:t>allowed</a:t>
            </a:r>
            <a:r>
              <a:rPr lang="nl-BE" sz="1100" dirty="0"/>
              <a:t> </a:t>
            </a:r>
            <a:r>
              <a:rPr lang="nl-BE" sz="1100" dirty="0" err="1"/>
              <a:t>if</a:t>
            </a:r>
            <a:r>
              <a:rPr lang="nl-BE" sz="1100" dirty="0"/>
              <a:t> the 	heat pump is </a:t>
            </a:r>
            <a:r>
              <a:rPr lang="nl-BE" sz="1100" dirty="0">
                <a:solidFill>
                  <a:srgbClr val="FF6600"/>
                </a:solidFill>
              </a:rPr>
              <a:t>“out of range”</a:t>
            </a:r>
            <a:r>
              <a:rPr lang="nl-BE" sz="1100" dirty="0"/>
              <a:t>.</a:t>
            </a:r>
          </a:p>
          <a:p>
            <a:r>
              <a:rPr lang="nl-BE" sz="1100" dirty="0"/>
              <a:t>	- Has the </a:t>
            </a:r>
            <a:r>
              <a:rPr lang="nl-BE" sz="1100" dirty="0" err="1"/>
              <a:t>same</a:t>
            </a:r>
            <a:r>
              <a:rPr lang="nl-BE" sz="1100" dirty="0"/>
              <a:t> </a:t>
            </a:r>
            <a:r>
              <a:rPr lang="nl-BE" sz="1100" dirty="0" err="1"/>
              <a:t>functionallity</a:t>
            </a:r>
            <a:r>
              <a:rPr lang="nl-BE" sz="1100" dirty="0"/>
              <a:t> as setting [4-03]=0 </a:t>
            </a:r>
            <a:r>
              <a:rPr lang="nl-BE" sz="1100" dirty="0" err="1"/>
              <a:t>added</a:t>
            </a:r>
            <a:r>
              <a:rPr lang="nl-BE" sz="1100" dirty="0"/>
              <a:t> </a:t>
            </a:r>
            <a:r>
              <a:rPr lang="nl-BE" sz="1100" dirty="0" err="1"/>
              <a:t>with</a:t>
            </a:r>
            <a:r>
              <a:rPr lang="nl-BE" sz="1100" dirty="0"/>
              <a:t> </a:t>
            </a:r>
            <a:r>
              <a:rPr lang="nl-BE" sz="1100" dirty="0" err="1"/>
              <a:t>following</a:t>
            </a:r>
            <a:r>
              <a:rPr lang="nl-BE" sz="1100" dirty="0"/>
              <a:t> </a:t>
            </a:r>
            <a:r>
              <a:rPr lang="nl-BE" sz="1100" dirty="0" err="1" smtClean="0"/>
              <a:t>conditions</a:t>
            </a:r>
            <a:r>
              <a:rPr lang="nl-BE" sz="1100" dirty="0" smtClean="0"/>
              <a:t> </a:t>
            </a:r>
            <a:r>
              <a:rPr lang="nl-BE" sz="1100" dirty="0"/>
              <a:t>(3 </a:t>
            </a:r>
            <a:r>
              <a:rPr lang="nl-BE" sz="1100" dirty="0" err="1"/>
              <a:t>times</a:t>
            </a:r>
            <a:r>
              <a:rPr lang="nl-BE" sz="1100" dirty="0"/>
              <a:t> OR):</a:t>
            </a:r>
          </a:p>
          <a:p>
            <a:pPr lvl="1"/>
            <a:r>
              <a:rPr lang="nl-BE" sz="1100" dirty="0"/>
              <a:t>	Ta &lt; [5-03]</a:t>
            </a:r>
          </a:p>
          <a:p>
            <a:pPr lvl="1"/>
            <a:r>
              <a:rPr lang="nl-BE" sz="1100" dirty="0"/>
              <a:t>	Ta &gt; 35°C</a:t>
            </a:r>
          </a:p>
          <a:p>
            <a:pPr lvl="1"/>
            <a:r>
              <a:rPr lang="nl-BE" sz="1100" dirty="0"/>
              <a:t>	T</a:t>
            </a:r>
            <a:r>
              <a:rPr lang="nl-BE" sz="1100" baseline="-25000" dirty="0"/>
              <a:t>DHW </a:t>
            </a:r>
            <a:r>
              <a:rPr lang="nl-BE" sz="1100" dirty="0"/>
              <a:t> &gt; T</a:t>
            </a:r>
            <a:r>
              <a:rPr lang="nl-BE" sz="1100" baseline="-25000" dirty="0"/>
              <a:t>HP OFF</a:t>
            </a:r>
            <a:r>
              <a:rPr lang="nl-BE" sz="1100" dirty="0"/>
              <a:t> – 2°C</a:t>
            </a:r>
          </a:p>
          <a:p>
            <a:pPr marL="164565" indent="-164565">
              <a:buFontTx/>
              <a:buChar char="-"/>
            </a:pPr>
            <a:r>
              <a:rPr lang="nl-BE" sz="1100" b="1" dirty="0"/>
              <a:t>[4-03]=3</a:t>
            </a:r>
            <a:r>
              <a:rPr lang="nl-BE" sz="1100" dirty="0"/>
              <a:t>, is the setting </a:t>
            </a:r>
            <a:r>
              <a:rPr lang="nl-BE" sz="1100" dirty="0" err="1"/>
              <a:t>that</a:t>
            </a:r>
            <a:r>
              <a:rPr lang="nl-BE" sz="1100" dirty="0"/>
              <a:t> </a:t>
            </a:r>
            <a:r>
              <a:rPr lang="nl-BE" sz="1100" dirty="0" err="1"/>
              <a:t>results</a:t>
            </a:r>
            <a:r>
              <a:rPr lang="nl-BE" sz="1100" dirty="0"/>
              <a:t> in optimum </a:t>
            </a:r>
            <a:r>
              <a:rPr lang="nl-BE" sz="1100" dirty="0" err="1"/>
              <a:t>coverage</a:t>
            </a:r>
            <a:r>
              <a:rPr lang="nl-BE" sz="1100" dirty="0"/>
              <a:t> of </a:t>
            </a:r>
            <a:r>
              <a:rPr lang="nl-BE" sz="1100" dirty="0" err="1"/>
              <a:t>domestic</a:t>
            </a:r>
            <a:r>
              <a:rPr lang="nl-BE" sz="1100" dirty="0"/>
              <a:t> hot water </a:t>
            </a:r>
            <a:r>
              <a:rPr lang="nl-BE" sz="1100" dirty="0" err="1"/>
              <a:t>heated</a:t>
            </a:r>
            <a:r>
              <a:rPr lang="nl-BE" sz="1100" dirty="0"/>
              <a:t> </a:t>
            </a:r>
            <a:r>
              <a:rPr lang="nl-BE" sz="1100" dirty="0" err="1"/>
              <a:t>by</a:t>
            </a:r>
            <a:r>
              <a:rPr lang="nl-BE" sz="1100" dirty="0"/>
              <a:t> heat pump in </a:t>
            </a:r>
            <a:r>
              <a:rPr lang="nl-BE" sz="1100" dirty="0" err="1"/>
              <a:t>relation</a:t>
            </a:r>
            <a:r>
              <a:rPr lang="nl-BE" sz="1100" dirty="0"/>
              <a:t> </a:t>
            </a:r>
            <a:r>
              <a:rPr lang="nl-BE" sz="1100" dirty="0" err="1"/>
              <a:t>with</a:t>
            </a:r>
            <a:r>
              <a:rPr lang="nl-BE" sz="1100" dirty="0"/>
              <a:t> [8-04]. Has the </a:t>
            </a:r>
            <a:r>
              <a:rPr lang="nl-BE" sz="1100" dirty="0" err="1"/>
              <a:t>same</a:t>
            </a:r>
            <a:r>
              <a:rPr lang="nl-BE" sz="1100" dirty="0"/>
              <a:t> </a:t>
            </a:r>
            <a:r>
              <a:rPr lang="nl-BE" sz="1100" dirty="0" err="1"/>
              <a:t>functionallity</a:t>
            </a:r>
            <a:r>
              <a:rPr lang="nl-BE" sz="1100" dirty="0"/>
              <a:t> as setting [4-03]=1 </a:t>
            </a:r>
            <a:r>
              <a:rPr lang="nl-BE" sz="1100" dirty="0" err="1"/>
              <a:t>added</a:t>
            </a:r>
            <a:r>
              <a:rPr lang="nl-BE" sz="1100" dirty="0"/>
              <a:t> </a:t>
            </a:r>
            <a:r>
              <a:rPr lang="nl-BE" sz="1100" dirty="0" err="1"/>
              <a:t>with</a:t>
            </a:r>
            <a:r>
              <a:rPr lang="nl-BE" sz="1100" dirty="0"/>
              <a:t> </a:t>
            </a:r>
            <a:r>
              <a:rPr lang="nl-BE" sz="1100" dirty="0" err="1"/>
              <a:t>following</a:t>
            </a:r>
            <a:r>
              <a:rPr lang="nl-BE" sz="1100" dirty="0"/>
              <a:t> </a:t>
            </a:r>
            <a:r>
              <a:rPr lang="nl-BE" sz="1100" dirty="0" err="1"/>
              <a:t>restrictions</a:t>
            </a:r>
            <a:r>
              <a:rPr lang="nl-BE" sz="1100" dirty="0"/>
              <a:t>:</a:t>
            </a:r>
          </a:p>
          <a:p>
            <a:r>
              <a:rPr lang="nl-BE" sz="1100" dirty="0"/>
              <a:t>	- The booster </a:t>
            </a:r>
            <a:r>
              <a:rPr lang="nl-BE" sz="1100" dirty="0" err="1"/>
              <a:t>heater</a:t>
            </a:r>
            <a:r>
              <a:rPr lang="nl-BE" sz="1100" dirty="0"/>
              <a:t> is </a:t>
            </a:r>
            <a:r>
              <a:rPr lang="nl-BE" sz="1100" dirty="0">
                <a:solidFill>
                  <a:srgbClr val="FF6600"/>
                </a:solidFill>
              </a:rPr>
              <a:t>OFF</a:t>
            </a:r>
            <a:r>
              <a:rPr lang="nl-BE" sz="1100" dirty="0"/>
              <a:t> </a:t>
            </a:r>
            <a:r>
              <a:rPr lang="nl-BE" sz="1100" dirty="0" err="1"/>
              <a:t>when</a:t>
            </a:r>
            <a:r>
              <a:rPr lang="nl-BE" sz="1100" dirty="0"/>
              <a:t> the heat pump is </a:t>
            </a:r>
            <a:r>
              <a:rPr lang="nl-BE" sz="1100" dirty="0" err="1"/>
              <a:t>active</a:t>
            </a:r>
            <a:r>
              <a:rPr lang="nl-BE" sz="1100" dirty="0"/>
              <a:t> in </a:t>
            </a:r>
            <a:r>
              <a:rPr lang="nl-BE" sz="1100" dirty="0" err="1"/>
              <a:t>domestic</a:t>
            </a:r>
            <a:r>
              <a:rPr lang="nl-BE" sz="1100" dirty="0"/>
              <a:t> hot water 	mode. </a:t>
            </a:r>
          </a:p>
          <a:p>
            <a:r>
              <a:rPr lang="nl-BE" sz="1100" dirty="0"/>
              <a:t>	- </a:t>
            </a:r>
            <a:r>
              <a:rPr lang="nl-BE" sz="1100" dirty="0" err="1"/>
              <a:t>This</a:t>
            </a:r>
            <a:r>
              <a:rPr lang="nl-BE" sz="1100" dirty="0"/>
              <a:t> </a:t>
            </a:r>
            <a:r>
              <a:rPr lang="nl-BE" sz="1100" dirty="0" err="1"/>
              <a:t>results</a:t>
            </a:r>
            <a:r>
              <a:rPr lang="nl-BE" sz="1100" dirty="0"/>
              <a:t> </a:t>
            </a:r>
            <a:r>
              <a:rPr lang="nl-BE" sz="1100" dirty="0" err="1"/>
              <a:t>that</a:t>
            </a:r>
            <a:r>
              <a:rPr lang="nl-BE" sz="1100" dirty="0"/>
              <a:t> the Booster </a:t>
            </a:r>
            <a:r>
              <a:rPr lang="nl-BE" sz="1100" dirty="0" err="1"/>
              <a:t>heater</a:t>
            </a:r>
            <a:r>
              <a:rPr lang="nl-BE" sz="1100" dirty="0"/>
              <a:t> </a:t>
            </a:r>
            <a:r>
              <a:rPr lang="nl-BE" sz="1100" dirty="0" err="1"/>
              <a:t>will</a:t>
            </a:r>
            <a:r>
              <a:rPr lang="nl-BE" sz="1100" dirty="0"/>
              <a:t> </a:t>
            </a:r>
            <a:r>
              <a:rPr lang="nl-BE" sz="1100" dirty="0" err="1"/>
              <a:t>not</a:t>
            </a:r>
            <a:r>
              <a:rPr lang="nl-BE" sz="1100" dirty="0"/>
              <a:t> </a:t>
            </a:r>
            <a:r>
              <a:rPr lang="nl-BE" sz="1100" dirty="0" err="1"/>
              <a:t>work</a:t>
            </a:r>
            <a:r>
              <a:rPr lang="nl-BE" sz="1100" dirty="0"/>
              <a:t> </a:t>
            </a:r>
            <a:r>
              <a:rPr lang="nl-BE" sz="1100" dirty="0" err="1"/>
              <a:t>simultaneous</a:t>
            </a:r>
            <a:r>
              <a:rPr lang="nl-BE" sz="1100" dirty="0"/>
              <a:t> </a:t>
            </a:r>
            <a:r>
              <a:rPr lang="nl-BE" sz="1100" dirty="0" err="1"/>
              <a:t>with</a:t>
            </a:r>
            <a:r>
              <a:rPr lang="nl-BE" sz="1100" dirty="0"/>
              <a:t> the heat </a:t>
            </a:r>
            <a:r>
              <a:rPr lang="nl-BE" sz="1100" dirty="0" smtClean="0"/>
              <a:t>pump </a:t>
            </a:r>
            <a:r>
              <a:rPr lang="nl-BE" sz="1100" dirty="0" err="1"/>
              <a:t>for</a:t>
            </a:r>
            <a:r>
              <a:rPr lang="nl-BE" sz="1100" dirty="0"/>
              <a:t> hot water </a:t>
            </a:r>
            <a:r>
              <a:rPr lang="nl-BE" sz="1100" dirty="0" err="1"/>
              <a:t>production</a:t>
            </a:r>
            <a:r>
              <a:rPr lang="nl-BE" sz="1100" dirty="0"/>
              <a:t> </a:t>
            </a:r>
            <a:r>
              <a:rPr lang="nl-BE" sz="1100" dirty="0" err="1"/>
              <a:t>and</a:t>
            </a:r>
            <a:r>
              <a:rPr lang="nl-BE" sz="1100" dirty="0"/>
              <a:t> </a:t>
            </a:r>
            <a:r>
              <a:rPr lang="nl-BE" sz="1100" dirty="0" err="1"/>
              <a:t>that</a:t>
            </a:r>
            <a:r>
              <a:rPr lang="nl-BE" sz="1100" dirty="0"/>
              <a:t> the setting [8-03] is </a:t>
            </a:r>
            <a:r>
              <a:rPr lang="nl-BE" sz="1100" dirty="0" err="1"/>
              <a:t>not</a:t>
            </a:r>
            <a:r>
              <a:rPr lang="nl-BE" sz="1100" dirty="0"/>
              <a:t> relevant. </a:t>
            </a:r>
          </a:p>
          <a:p>
            <a:endParaRPr lang="nl-BE" sz="1100" dirty="0"/>
          </a:p>
          <a:p>
            <a:endParaRPr lang="en-GB" dirty="0"/>
          </a:p>
        </p:txBody>
      </p:sp>
    </p:spTree>
    <p:extLst>
      <p:ext uri="{BB962C8B-B14F-4D97-AF65-F5344CB8AC3E}">
        <p14:creationId xmlns:p14="http://schemas.microsoft.com/office/powerpoint/2010/main" val="332414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071375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335020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689124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In</a:t>
            </a:r>
            <a:r>
              <a:rPr lang="en-US" b="0" baseline="0" dirty="0" smtClean="0"/>
              <a:t> case the outdoor temperature is too low, there is a high possibility that the Heat Pump Capacity is not enough to cover both the demand for Space Heating and DHW.</a:t>
            </a:r>
          </a:p>
          <a:p>
            <a:r>
              <a:rPr lang="en-US" b="0" baseline="0" dirty="0" smtClean="0"/>
              <a:t>By activating [5-02] you can give priority to Space Heating, meaning that the heater (BUH or BSH) will heat up the DHW tank.</a:t>
            </a:r>
          </a:p>
          <a:p>
            <a:endParaRPr lang="en-US" b="0" baseline="0" dirty="0" smtClean="0"/>
          </a:p>
          <a:p>
            <a:r>
              <a:rPr lang="en-US" b="0" baseline="0" dirty="0" smtClean="0"/>
              <a:t>Below the Space Heating Priority temperature [5-03], the tank will be heated ONLY by the BSH of the tank</a:t>
            </a:r>
          </a:p>
          <a:p>
            <a:r>
              <a:rPr lang="en-US" b="0" baseline="0" dirty="0" smtClean="0"/>
              <a:t>Due to the fact that the heat exchanger coil is not operational below this ambient temperature (that is set in [5-03]), the bottom water layer of the tank is colder.</a:t>
            </a:r>
          </a:p>
          <a:p>
            <a:r>
              <a:rPr lang="en-US" b="0" baseline="0" dirty="0" smtClean="0"/>
              <a:t>In order to compensate that, you can set the “Set point correction for DHW temp” [5-04].</a:t>
            </a:r>
          </a:p>
          <a:p>
            <a:r>
              <a:rPr lang="en-US" b="0" baseline="0" dirty="0" smtClean="0"/>
              <a:t>The corrected (higher) set point will make sure that the total heat capacity of the water in the tank remains approximately the unchanged.</a:t>
            </a:r>
          </a:p>
          <a:p>
            <a:r>
              <a:rPr lang="en-US" b="0" baseline="0" dirty="0" smtClean="0"/>
              <a:t>(So the </a:t>
            </a:r>
            <a:r>
              <a:rPr lang="en-US" b="0" baseline="0" dirty="0" err="1" smtClean="0"/>
              <a:t>setpoint</a:t>
            </a:r>
            <a:r>
              <a:rPr lang="en-US" b="0" baseline="0" dirty="0" smtClean="0"/>
              <a:t> is higher to have the same COMPLETE tank temperature) </a:t>
            </a:r>
          </a:p>
          <a:p>
            <a:endParaRPr lang="en-US" b="0" baseline="0" dirty="0" smtClean="0"/>
          </a:p>
          <a:p>
            <a:r>
              <a:rPr lang="en-US" b="0" baseline="0" dirty="0" err="1" smtClean="0"/>
              <a:t>Onder</a:t>
            </a:r>
            <a:r>
              <a:rPr lang="en-US" b="0" baseline="0" dirty="0" smtClean="0"/>
              <a:t> 5-03 mag u </a:t>
            </a:r>
            <a:r>
              <a:rPr lang="en-US" b="0" baseline="0" dirty="0" err="1" smtClean="0"/>
              <a:t>Electical</a:t>
            </a:r>
            <a:r>
              <a:rPr lang="en-US" b="0" baseline="0" dirty="0" smtClean="0"/>
              <a:t> heater </a:t>
            </a:r>
            <a:r>
              <a:rPr lang="en-US" b="0" baseline="0" dirty="0" err="1" smtClean="0"/>
              <a:t>werken</a:t>
            </a:r>
            <a:r>
              <a:rPr lang="en-US" b="0" baseline="0" dirty="0" smtClean="0"/>
              <a:t>, </a:t>
            </a:r>
            <a:r>
              <a:rPr lang="en-US" b="0" baseline="0" dirty="0" err="1" smtClean="0"/>
              <a:t>dus</a:t>
            </a:r>
            <a:r>
              <a:rPr lang="en-US" b="0" baseline="0" dirty="0" smtClean="0"/>
              <a:t> 5-01 </a:t>
            </a:r>
            <a:r>
              <a:rPr lang="en-US" b="0" baseline="0" dirty="0" err="1" smtClean="0"/>
              <a:t>moet</a:t>
            </a:r>
            <a:r>
              <a:rPr lang="en-US" b="0" baseline="0" dirty="0" smtClean="0"/>
              <a:t> lager </a:t>
            </a:r>
            <a:r>
              <a:rPr lang="en-US" b="0" baseline="0" dirty="0" err="1" smtClean="0"/>
              <a:t>zijn</a:t>
            </a:r>
            <a:r>
              <a:rPr lang="en-US" b="0" baseline="0" dirty="0" smtClean="0"/>
              <a:t> </a:t>
            </a:r>
            <a:r>
              <a:rPr lang="en-US" b="0" baseline="0" dirty="0" err="1" smtClean="0"/>
              <a:t>dan</a:t>
            </a:r>
            <a:r>
              <a:rPr lang="en-US" b="0" baseline="0" dirty="0" smtClean="0"/>
              <a:t> 5-03.</a:t>
            </a:r>
          </a:p>
          <a:p>
            <a:endParaRPr lang="en-GB" dirty="0"/>
          </a:p>
        </p:txBody>
      </p:sp>
    </p:spTree>
    <p:extLst>
      <p:ext uri="{BB962C8B-B14F-4D97-AF65-F5344CB8AC3E}">
        <p14:creationId xmlns:p14="http://schemas.microsoft.com/office/powerpoint/2010/main" val="38903729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r>
              <a:rPr lang="en-US" dirty="0" smtClean="0"/>
              <a:t>If an external kWh meter is installed, the correct pulses/kWh should be selected to have a correct</a:t>
            </a:r>
            <a:r>
              <a:rPr lang="en-US" baseline="0" dirty="0" smtClean="0"/>
              <a:t> measurement</a:t>
            </a:r>
            <a:endParaRPr lang="en-US" dirty="0" smtClean="0"/>
          </a:p>
          <a:p>
            <a:endParaRPr lang="en-GB" dirty="0"/>
          </a:p>
        </p:txBody>
      </p:sp>
    </p:spTree>
    <p:extLst>
      <p:ext uri="{BB962C8B-B14F-4D97-AF65-F5344CB8AC3E}">
        <p14:creationId xmlns:p14="http://schemas.microsoft.com/office/powerpoint/2010/main" val="27756061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307"/>
            <a:r>
              <a:rPr lang="en-US" sz="1400" dirty="0" smtClean="0"/>
              <a:t>[A.2.1.A]: </a:t>
            </a:r>
            <a:r>
              <a:rPr lang="nl-BE" sz="1400" dirty="0" smtClean="0"/>
              <a:t>Power </a:t>
            </a:r>
            <a:r>
              <a:rPr lang="nl-BE" sz="1400" dirty="0" err="1" smtClean="0"/>
              <a:t>saving</a:t>
            </a:r>
            <a:r>
              <a:rPr lang="nl-BE" sz="1400" dirty="0" smtClean="0"/>
              <a:t> </a:t>
            </a:r>
            <a:r>
              <a:rPr lang="nl-BE" sz="1400" dirty="0" err="1" smtClean="0"/>
              <a:t>possible</a:t>
            </a:r>
            <a:r>
              <a:rPr lang="nl-BE" sz="1400" dirty="0" smtClean="0"/>
              <a:t> (</a:t>
            </a:r>
            <a:r>
              <a:rPr lang="nl-BE" sz="1400" dirty="0" err="1" smtClean="0"/>
              <a:t>read</a:t>
            </a:r>
            <a:r>
              <a:rPr lang="nl-BE" sz="1400" dirty="0" smtClean="0"/>
              <a:t> </a:t>
            </a:r>
            <a:r>
              <a:rPr lang="nl-BE" sz="1400" dirty="0" err="1" smtClean="0"/>
              <a:t>only</a:t>
            </a:r>
            <a:r>
              <a:rPr lang="nl-BE" sz="1400" dirty="0" smtClean="0"/>
              <a:t>)</a:t>
            </a:r>
          </a:p>
          <a:p>
            <a:pPr lvl="1">
              <a:buFont typeface="Arial" pitchFamily="34" charset="0"/>
              <a:buChar char="•"/>
            </a:pPr>
            <a:r>
              <a:rPr lang="nl-BE" sz="1400" dirty="0" err="1" smtClean="0"/>
              <a:t>Only</a:t>
            </a:r>
            <a:r>
              <a:rPr lang="nl-BE" sz="1400" dirty="0" smtClean="0"/>
              <a:t> </a:t>
            </a:r>
            <a:r>
              <a:rPr lang="nl-BE" sz="1400" dirty="0" err="1" smtClean="0"/>
              <a:t>possible</a:t>
            </a:r>
            <a:r>
              <a:rPr lang="nl-BE" sz="1400" dirty="0" smtClean="0"/>
              <a:t> </a:t>
            </a:r>
            <a:r>
              <a:rPr lang="nl-BE" sz="1400" dirty="0" err="1" smtClean="0"/>
              <a:t>if</a:t>
            </a:r>
            <a:r>
              <a:rPr lang="nl-BE" sz="1400" dirty="0" smtClean="0"/>
              <a:t> small OU</a:t>
            </a:r>
          </a:p>
          <a:p>
            <a:pPr lvl="1">
              <a:buFont typeface="Arial" pitchFamily="34" charset="0"/>
              <a:buChar char="•"/>
            </a:pPr>
            <a:endParaRPr lang="nl-BE" sz="1400" dirty="0" smtClean="0"/>
          </a:p>
          <a:p>
            <a:r>
              <a:rPr lang="nl-BE" sz="1400" dirty="0" smtClean="0"/>
              <a:t>Extra setting in </a:t>
            </a:r>
            <a:r>
              <a:rPr lang="nl-BE" sz="1400" dirty="0" err="1" smtClean="0"/>
              <a:t>overview</a:t>
            </a:r>
            <a:r>
              <a:rPr lang="nl-BE" sz="1400" dirty="0" smtClean="0"/>
              <a:t> </a:t>
            </a:r>
            <a:r>
              <a:rPr lang="nl-BE" sz="1400" dirty="0" err="1" smtClean="0"/>
              <a:t>settings</a:t>
            </a:r>
            <a:r>
              <a:rPr lang="nl-BE" sz="1400" dirty="0" smtClean="0"/>
              <a:t>:</a:t>
            </a:r>
          </a:p>
          <a:p>
            <a:r>
              <a:rPr lang="nl-BE" sz="1400" dirty="0" smtClean="0"/>
              <a:t>[E-08] Power </a:t>
            </a:r>
            <a:r>
              <a:rPr lang="nl-BE" sz="1400" dirty="0" err="1" smtClean="0"/>
              <a:t>saving</a:t>
            </a:r>
            <a:r>
              <a:rPr lang="nl-BE" sz="1400" dirty="0" smtClean="0"/>
              <a:t> </a:t>
            </a:r>
            <a:r>
              <a:rPr lang="nl-BE" sz="1400" dirty="0" err="1" smtClean="0"/>
              <a:t>enabled</a:t>
            </a:r>
            <a:r>
              <a:rPr lang="nl-BE" sz="1400" dirty="0" smtClean="0"/>
              <a:t>/</a:t>
            </a:r>
            <a:r>
              <a:rPr lang="nl-BE" sz="1400" dirty="0" err="1" smtClean="0"/>
              <a:t>disabled</a:t>
            </a:r>
            <a:r>
              <a:rPr lang="nl-BE" sz="1400" dirty="0" smtClean="0"/>
              <a:t>:</a:t>
            </a:r>
          </a:p>
          <a:p>
            <a:pPr lvl="1">
              <a:buFont typeface="Arial" pitchFamily="34" charset="0"/>
              <a:buChar char="•"/>
            </a:pPr>
            <a:r>
              <a:rPr lang="nl-BE" sz="1400" dirty="0" smtClean="0"/>
              <a:t>(0): </a:t>
            </a:r>
            <a:r>
              <a:rPr lang="nl-BE" sz="1400" dirty="0" err="1" smtClean="0"/>
              <a:t>Disabled</a:t>
            </a:r>
            <a:r>
              <a:rPr lang="nl-BE" sz="1400" dirty="0" smtClean="0"/>
              <a:t> (default </a:t>
            </a:r>
            <a:r>
              <a:rPr lang="nl-BE" sz="1400" dirty="0" err="1" smtClean="0"/>
              <a:t>for</a:t>
            </a:r>
            <a:r>
              <a:rPr lang="nl-BE" sz="1400" dirty="0" smtClean="0"/>
              <a:t> big OU)</a:t>
            </a:r>
          </a:p>
          <a:p>
            <a:pPr lvl="1">
              <a:buFont typeface="Arial" pitchFamily="34" charset="0"/>
              <a:buChar char="•"/>
            </a:pPr>
            <a:r>
              <a:rPr lang="nl-BE" sz="1400" dirty="0" smtClean="0"/>
              <a:t>(1): </a:t>
            </a:r>
            <a:r>
              <a:rPr lang="nl-BE" sz="1400" dirty="0" err="1" smtClean="0"/>
              <a:t>Enabled</a:t>
            </a:r>
            <a:r>
              <a:rPr lang="nl-BE" sz="1400" dirty="0" smtClean="0"/>
              <a:t>  (default </a:t>
            </a:r>
            <a:r>
              <a:rPr lang="nl-BE" sz="1400" dirty="0" err="1" smtClean="0"/>
              <a:t>for</a:t>
            </a:r>
            <a:r>
              <a:rPr lang="nl-BE" sz="1400" dirty="0" smtClean="0"/>
              <a:t> small OU)</a:t>
            </a:r>
          </a:p>
          <a:p>
            <a:endParaRPr lang="nl-BE" dirty="0" smtClean="0"/>
          </a:p>
          <a:p>
            <a:pPr defTabSz="915680">
              <a:defRPr/>
            </a:pPr>
            <a:r>
              <a:rPr lang="en-GB" dirty="0" smtClean="0"/>
              <a:t>This function allows the equipment to power down the standby function (crankcase heater) of the outdoor unit, this will depend on the outdoor temperature, compressor conditions and minimum internal timers – Field setting E08 must also be altered to enable this feature</a:t>
            </a:r>
          </a:p>
          <a:p>
            <a:endParaRPr lang="en-GB" dirty="0"/>
          </a:p>
        </p:txBody>
      </p:sp>
    </p:spTree>
    <p:extLst>
      <p:ext uri="{BB962C8B-B14F-4D97-AF65-F5344CB8AC3E}">
        <p14:creationId xmlns:p14="http://schemas.microsoft.com/office/powerpoint/2010/main" val="29535655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7965">
              <a:defRPr/>
            </a:pPr>
            <a:r>
              <a:rPr lang="en-US" b="1" dirty="0" smtClean="0"/>
              <a:t>EKRSCB1 : </a:t>
            </a:r>
            <a:r>
              <a:rPr lang="en-US" b="0" dirty="0" smtClean="0"/>
              <a:t>T</a:t>
            </a:r>
            <a:r>
              <a:rPr lang="en-US" dirty="0" smtClean="0"/>
              <a:t>emperatures are used for indoor unit</a:t>
            </a:r>
            <a:r>
              <a:rPr lang="en-US" baseline="0" dirty="0" smtClean="0"/>
              <a:t> control logic (OU still uses own temperature sensor to decide unit operation)</a:t>
            </a:r>
          </a:p>
          <a:p>
            <a:pPr defTabSz="967965">
              <a:defRPr/>
            </a:pPr>
            <a:r>
              <a:rPr lang="en-US" baseline="0" dirty="0" smtClean="0"/>
              <a:t>Improved weather depending operation and automatic changeover</a:t>
            </a:r>
          </a:p>
          <a:p>
            <a:pPr defTabSz="967965">
              <a:defRPr/>
            </a:pPr>
            <a:r>
              <a:rPr lang="en-US" b="1" baseline="0" dirty="0" smtClean="0"/>
              <a:t>Attention</a:t>
            </a:r>
            <a:r>
              <a:rPr lang="en-US" b="0" baseline="0" dirty="0" smtClean="0"/>
              <a:t>: this sensor is only used for weather depending operation and automatic changeover. The ambient sensor of the real outdoor unit is used for other operational controls. So the ambient sensor of the outdoor unit must not be removed!!!</a:t>
            </a:r>
          </a:p>
          <a:p>
            <a:pPr defTabSz="967965">
              <a:defRPr/>
            </a:pPr>
            <a:endParaRPr lang="en-US" b="0" baseline="0" dirty="0" smtClean="0"/>
          </a:p>
          <a:p>
            <a:pPr defTabSz="967965">
              <a:defRPr/>
            </a:pPr>
            <a:r>
              <a:rPr lang="en-US" b="0" baseline="0" dirty="0" smtClean="0"/>
              <a:t>It’s either the outdoor remote ambient sensor or indoor remote ambient sensor that can be used.</a:t>
            </a:r>
          </a:p>
          <a:p>
            <a:pPr defTabSz="967965">
              <a:defRPr/>
            </a:pPr>
            <a:endParaRPr lang="en-US" b="0" baseline="0" dirty="0" smtClean="0"/>
          </a:p>
          <a:p>
            <a:pPr defTabSz="967965">
              <a:defRPr/>
            </a:pPr>
            <a:r>
              <a:rPr lang="en-US" b="0" baseline="0" dirty="0" smtClean="0"/>
              <a:t>Settings for using KRCS01-1 external indoor ambient sensor: </a:t>
            </a:r>
          </a:p>
          <a:p>
            <a:pPr defTabSz="967965">
              <a:defRPr/>
            </a:pPr>
            <a:r>
              <a:rPr lang="en-US" b="0" baseline="0" dirty="0" smtClean="0"/>
              <a:t>A.2.2.B. External sensor: set to (2) room sensor</a:t>
            </a:r>
          </a:p>
          <a:p>
            <a:pPr defTabSz="967965">
              <a:defRPr/>
            </a:pPr>
            <a:r>
              <a:rPr lang="en-US" b="0" baseline="0" dirty="0" smtClean="0"/>
              <a:t>A.3.2.3. set offset for external sensor for room temperature</a:t>
            </a:r>
          </a:p>
          <a:p>
            <a:pPr defTabSz="967965">
              <a:defRPr/>
            </a:pPr>
            <a:r>
              <a:rPr lang="en-US" b="0" baseline="0" dirty="0" smtClean="0"/>
              <a:t>A.6.5 set offset for ext. ambient sensor</a:t>
            </a:r>
            <a:endParaRPr lang="pl-PL" b="0" baseline="0" dirty="0" smtClean="0"/>
          </a:p>
          <a:p>
            <a:endParaRPr lang="en-GB" dirty="0"/>
          </a:p>
        </p:txBody>
      </p:sp>
    </p:spTree>
    <p:extLst>
      <p:ext uri="{BB962C8B-B14F-4D97-AF65-F5344CB8AC3E}">
        <p14:creationId xmlns:p14="http://schemas.microsoft.com/office/powerpoint/2010/main" val="196379292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805776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Power limitation:</a:t>
            </a:r>
          </a:p>
          <a:p>
            <a:r>
              <a:rPr lang="en-US" dirty="0" smtClean="0"/>
              <a:t>You</a:t>
            </a:r>
            <a:r>
              <a:rPr lang="en-US" baseline="0" dirty="0" smtClean="0"/>
              <a:t> can select permanent power limitation =&gt; to assure a max; power or current input of the system.</a:t>
            </a:r>
          </a:p>
          <a:p>
            <a:r>
              <a:rPr lang="en-US" baseline="0" dirty="0" smtClean="0"/>
              <a:t>You can also select by digital inputs =&gt; in combination with energy management system. </a:t>
            </a:r>
          </a:p>
          <a:p>
            <a:r>
              <a:rPr lang="en-US" baseline="0" dirty="0" smtClean="0"/>
              <a:t>=&gt; This can be done in 4 step </a:t>
            </a:r>
            <a:br>
              <a:rPr lang="en-US" baseline="0" dirty="0" smtClean="0"/>
            </a:br>
            <a:r>
              <a:rPr lang="en-US" baseline="0" dirty="0" smtClean="0"/>
              <a:t>OR In current [A] or power [kW]</a:t>
            </a:r>
            <a:endParaRPr lang="en-US" dirty="0" smtClean="0"/>
          </a:p>
          <a:p>
            <a:endParaRPr lang="en-GB" dirty="0"/>
          </a:p>
        </p:txBody>
      </p:sp>
    </p:spTree>
    <p:extLst>
      <p:ext uri="{BB962C8B-B14F-4D97-AF65-F5344CB8AC3E}">
        <p14:creationId xmlns:p14="http://schemas.microsoft.com/office/powerpoint/2010/main" val="25115869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4466119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397828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1822008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default value depends on the selected Control </a:t>
            </a:r>
            <a:r>
              <a:rPr lang="en-US" dirty="0" smtClean="0"/>
              <a:t>Method</a:t>
            </a:r>
            <a:endParaRPr lang="en-US" dirty="0"/>
          </a:p>
          <a:p>
            <a:r>
              <a:rPr lang="en-US" dirty="0"/>
              <a:t>As explained, the pump is inverter driven, and it regulates according to a specific DT</a:t>
            </a:r>
          </a:p>
          <a:p>
            <a:pPr marL="164565" indent="-164565">
              <a:buFontTx/>
              <a:buChar char="-"/>
            </a:pPr>
            <a:r>
              <a:rPr lang="en-US" b="1" dirty="0"/>
              <a:t>[A.3.1.3.1] = 9-09</a:t>
            </a:r>
            <a:r>
              <a:rPr lang="en-US" dirty="0"/>
              <a:t>: Delta T emitter – Heating = 5⁰C (default) / range: 3-10⁰C / step: 1⁰C</a:t>
            </a:r>
          </a:p>
          <a:p>
            <a:pPr marL="164565" indent="-164565" defTabSz="877679">
              <a:buFontTx/>
              <a:buChar char="-"/>
              <a:defRPr/>
            </a:pPr>
            <a:r>
              <a:rPr lang="en-US" b="1" dirty="0"/>
              <a:t>[A.3.1.3.2] = 9-0A</a:t>
            </a:r>
            <a:r>
              <a:rPr lang="en-US" dirty="0"/>
              <a:t>: Delta T emitter – Cooling = 5⁰C (default) / range: 3-10⁰C / step: 1⁰C</a:t>
            </a:r>
          </a:p>
          <a:p>
            <a:endParaRPr lang="en-US" dirty="0" smtClean="0"/>
          </a:p>
        </p:txBody>
      </p:sp>
    </p:spTree>
    <p:extLst>
      <p:ext uri="{BB962C8B-B14F-4D97-AF65-F5344CB8AC3E}">
        <p14:creationId xmlns:p14="http://schemas.microsoft.com/office/powerpoint/2010/main" val="31698475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977189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2062294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45236632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RT control, the</a:t>
            </a:r>
            <a:r>
              <a:rPr lang="en-US" baseline="0" dirty="0" smtClean="0"/>
              <a:t> unit uses the Daikin user interface to check the temperature.</a:t>
            </a:r>
          </a:p>
          <a:p>
            <a:r>
              <a:rPr lang="en-US" baseline="0" dirty="0" smtClean="0"/>
              <a:t>For </a:t>
            </a:r>
            <a:r>
              <a:rPr lang="en-US" baseline="0" dirty="0" err="1" smtClean="0"/>
              <a:t>ext</a:t>
            </a:r>
            <a:r>
              <a:rPr lang="en-US" baseline="0" dirty="0" smtClean="0"/>
              <a:t> RT control, the unit uses the Leaving Water Temperature and the </a:t>
            </a:r>
            <a:r>
              <a:rPr lang="en-US" baseline="0" dirty="0" err="1" smtClean="0"/>
              <a:t>Tambient</a:t>
            </a:r>
            <a:r>
              <a:rPr lang="en-US" baseline="0" dirty="0" smtClean="0"/>
              <a:t> to activate the RFP</a:t>
            </a:r>
            <a:endParaRPr lang="en-GB" dirty="0"/>
          </a:p>
        </p:txBody>
      </p:sp>
    </p:spTree>
    <p:extLst>
      <p:ext uri="{BB962C8B-B14F-4D97-AF65-F5344CB8AC3E}">
        <p14:creationId xmlns:p14="http://schemas.microsoft.com/office/powerpoint/2010/main" val="328559456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307"/>
            <a:r>
              <a:rPr lang="nl-BE" dirty="0" err="1" smtClean="0"/>
              <a:t>Reduces</a:t>
            </a:r>
            <a:r>
              <a:rPr lang="nl-BE" dirty="0" smtClean="0"/>
              <a:t> </a:t>
            </a:r>
            <a:r>
              <a:rPr lang="nl-BE" dirty="0" err="1" smtClean="0"/>
              <a:t>influence</a:t>
            </a:r>
            <a:r>
              <a:rPr lang="nl-BE" dirty="0" smtClean="0"/>
              <a:t> of </a:t>
            </a:r>
            <a:r>
              <a:rPr lang="nl-BE" b="1" dirty="0" err="1" smtClean="0"/>
              <a:t>quick</a:t>
            </a:r>
            <a:r>
              <a:rPr lang="nl-BE" b="1" dirty="0" smtClean="0"/>
              <a:t> </a:t>
            </a:r>
            <a:r>
              <a:rPr lang="nl-BE" b="1" dirty="0" err="1" smtClean="0"/>
              <a:t>temperature</a:t>
            </a:r>
            <a:r>
              <a:rPr lang="nl-BE" b="1" dirty="0" smtClean="0"/>
              <a:t> changes</a:t>
            </a:r>
          </a:p>
          <a:p>
            <a:pPr marL="76307"/>
            <a:r>
              <a:rPr lang="nl-BE" dirty="0" smtClean="0"/>
              <a:t>Is </a:t>
            </a:r>
            <a:r>
              <a:rPr lang="nl-BE" dirty="0" err="1" smtClean="0"/>
              <a:t>used</a:t>
            </a:r>
            <a:r>
              <a:rPr lang="nl-BE" dirty="0" smtClean="0"/>
              <a:t> </a:t>
            </a:r>
            <a:r>
              <a:rPr lang="nl-BE" dirty="0" err="1" smtClean="0"/>
              <a:t>for</a:t>
            </a:r>
            <a:r>
              <a:rPr lang="nl-BE" dirty="0" smtClean="0"/>
              <a:t>:</a:t>
            </a:r>
          </a:p>
          <a:p>
            <a:pPr lvl="1">
              <a:buFont typeface="Arial" pitchFamily="34" charset="0"/>
              <a:buChar char="•"/>
            </a:pPr>
            <a:r>
              <a:rPr lang="nl-BE" dirty="0" err="1" smtClean="0"/>
              <a:t>Weather</a:t>
            </a:r>
            <a:r>
              <a:rPr lang="nl-BE" dirty="0" smtClean="0"/>
              <a:t> </a:t>
            </a:r>
            <a:r>
              <a:rPr lang="nl-BE" dirty="0" err="1" smtClean="0"/>
              <a:t>depending</a:t>
            </a:r>
            <a:r>
              <a:rPr lang="nl-BE" dirty="0" smtClean="0"/>
              <a:t> </a:t>
            </a:r>
            <a:r>
              <a:rPr lang="nl-BE" dirty="0" err="1" smtClean="0"/>
              <a:t>operation</a:t>
            </a:r>
            <a:endParaRPr lang="nl-BE" dirty="0" smtClean="0"/>
          </a:p>
          <a:p>
            <a:pPr lvl="1">
              <a:buFont typeface="Arial" pitchFamily="34" charset="0"/>
              <a:buChar char="•"/>
            </a:pPr>
            <a:r>
              <a:rPr lang="nl-BE" dirty="0" smtClean="0"/>
              <a:t>Automatic C/H </a:t>
            </a:r>
            <a:r>
              <a:rPr lang="nl-BE" dirty="0" err="1" smtClean="0"/>
              <a:t>changeover</a:t>
            </a:r>
            <a:endParaRPr lang="nl-BE" dirty="0" smtClean="0"/>
          </a:p>
          <a:p>
            <a:pPr lvl="1">
              <a:buFont typeface="Arial" pitchFamily="34" charset="0"/>
              <a:buChar char="•"/>
            </a:pPr>
            <a:r>
              <a:rPr lang="nl-BE" dirty="0" smtClean="0"/>
              <a:t>Evaluation of [A.3.3.1] &amp; [A.3.3.2]  (</a:t>
            </a:r>
            <a:r>
              <a:rPr lang="nl-BE" dirty="0" err="1" smtClean="0"/>
              <a:t>space</a:t>
            </a:r>
            <a:r>
              <a:rPr lang="nl-BE" dirty="0" smtClean="0"/>
              <a:t> </a:t>
            </a:r>
            <a:r>
              <a:rPr lang="nl-BE" dirty="0" err="1" smtClean="0"/>
              <a:t>heating</a:t>
            </a:r>
            <a:r>
              <a:rPr lang="nl-BE" dirty="0" smtClean="0"/>
              <a:t>/</a:t>
            </a:r>
            <a:r>
              <a:rPr lang="nl-BE" dirty="0" err="1" smtClean="0"/>
              <a:t>cooling</a:t>
            </a:r>
            <a:r>
              <a:rPr lang="nl-BE" dirty="0" smtClean="0"/>
              <a:t> OFF </a:t>
            </a:r>
            <a:r>
              <a:rPr lang="nl-BE" dirty="0" err="1" smtClean="0"/>
              <a:t>temperature</a:t>
            </a:r>
            <a:r>
              <a:rPr lang="nl-BE" dirty="0" smtClean="0"/>
              <a:t>)</a:t>
            </a:r>
          </a:p>
          <a:p>
            <a:r>
              <a:rPr lang="nl-BE" dirty="0" err="1" smtClean="0"/>
              <a:t>During</a:t>
            </a:r>
            <a:r>
              <a:rPr lang="nl-BE" dirty="0" smtClean="0"/>
              <a:t> </a:t>
            </a:r>
            <a:r>
              <a:rPr lang="nl-BE" b="1" dirty="0" err="1" smtClean="0"/>
              <a:t>defrost</a:t>
            </a:r>
            <a:r>
              <a:rPr lang="nl-BE" dirty="0" smtClean="0"/>
              <a:t>: </a:t>
            </a:r>
            <a:r>
              <a:rPr lang="nl-BE" dirty="0" err="1" smtClean="0"/>
              <a:t>Ambient</a:t>
            </a:r>
            <a:r>
              <a:rPr lang="nl-BE" dirty="0" smtClean="0"/>
              <a:t> temp is </a:t>
            </a:r>
            <a:r>
              <a:rPr lang="nl-BE" dirty="0" err="1" smtClean="0"/>
              <a:t>frozen</a:t>
            </a:r>
            <a:r>
              <a:rPr lang="nl-BE" dirty="0" smtClean="0"/>
              <a:t> (</a:t>
            </a:r>
            <a:r>
              <a:rPr lang="nl-BE" dirty="0" err="1" smtClean="0"/>
              <a:t>to</a:t>
            </a:r>
            <a:r>
              <a:rPr lang="nl-BE" dirty="0" smtClean="0"/>
              <a:t> </a:t>
            </a:r>
            <a:r>
              <a:rPr lang="nl-BE" dirty="0" err="1" smtClean="0"/>
              <a:t>avoid</a:t>
            </a:r>
            <a:r>
              <a:rPr lang="nl-BE" dirty="0" smtClean="0"/>
              <a:t> </a:t>
            </a:r>
            <a:r>
              <a:rPr lang="nl-BE" dirty="0" err="1" smtClean="0"/>
              <a:t>influence</a:t>
            </a:r>
            <a:r>
              <a:rPr lang="nl-BE" dirty="0" smtClean="0"/>
              <a:t>)</a:t>
            </a:r>
          </a:p>
          <a:p>
            <a:endParaRPr lang="en-GB" dirty="0"/>
          </a:p>
        </p:txBody>
      </p:sp>
    </p:spTree>
    <p:extLst>
      <p:ext uri="{BB962C8B-B14F-4D97-AF65-F5344CB8AC3E}">
        <p14:creationId xmlns:p14="http://schemas.microsoft.com/office/powerpoint/2010/main" val="66600263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7552653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831142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508636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tx2"/>
                </a:solidFill>
              </a:rPr>
              <a:t>Allows unit to run without BUH at 9</a:t>
            </a:r>
            <a:r>
              <a:rPr lang="en-GB" baseline="30000" dirty="0" smtClean="0">
                <a:solidFill>
                  <a:schemeClr val="tx2"/>
                </a:solidFill>
              </a:rPr>
              <a:t>o</a:t>
            </a:r>
            <a:r>
              <a:rPr lang="en-GB" dirty="0" smtClean="0">
                <a:solidFill>
                  <a:schemeClr val="tx2"/>
                </a:solidFill>
              </a:rPr>
              <a:t>c rather than 18  (20ltrs volume now required)</a:t>
            </a:r>
          </a:p>
          <a:p>
            <a:r>
              <a:rPr lang="en-GB" dirty="0" smtClean="0">
                <a:solidFill>
                  <a:schemeClr val="tx2"/>
                </a:solidFill>
              </a:rPr>
              <a:t>Unit has flow switch and sensor…. Switch only used with glycol at colder temps </a:t>
            </a:r>
          </a:p>
          <a:p>
            <a:r>
              <a:rPr lang="en-GB" dirty="0" smtClean="0">
                <a:solidFill>
                  <a:schemeClr val="tx2"/>
                </a:solidFill>
              </a:rPr>
              <a:t>Enables running with BUH </a:t>
            </a:r>
          </a:p>
          <a:p>
            <a:endParaRPr lang="en-GB" dirty="0"/>
          </a:p>
        </p:txBody>
      </p:sp>
    </p:spTree>
    <p:extLst>
      <p:ext uri="{BB962C8B-B14F-4D97-AF65-F5344CB8AC3E}">
        <p14:creationId xmlns:p14="http://schemas.microsoft.com/office/powerpoint/2010/main" val="2263168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2869379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7398260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0894618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1000035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5162414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9965426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02">
              <a:defRPr/>
            </a:pPr>
            <a:r>
              <a:rPr lang="en-GB" dirty="0" smtClean="0"/>
              <a:t>Set Quiet mode </a:t>
            </a:r>
            <a:r>
              <a:rPr lang="en-GB" b="1" dirty="0" smtClean="0"/>
              <a:t>OFF / </a:t>
            </a:r>
            <a:r>
              <a:rPr lang="en-GB" b="1" dirty="0" smtClean="0">
                <a:solidFill>
                  <a:schemeClr val="accent2"/>
                </a:solidFill>
              </a:rPr>
              <a:t>Auto</a:t>
            </a:r>
            <a:r>
              <a:rPr lang="en-GB" b="1" dirty="0" smtClean="0"/>
              <a:t> / </a:t>
            </a:r>
            <a:r>
              <a:rPr lang="en-GB" b="1" dirty="0" smtClean="0">
                <a:solidFill>
                  <a:srgbClr val="0070C0"/>
                </a:solidFill>
              </a:rPr>
              <a:t>Manual</a:t>
            </a:r>
          </a:p>
          <a:p>
            <a:pPr marL="178257" indent="-178257">
              <a:buFontTx/>
              <a:buChar char="-"/>
            </a:pPr>
            <a:r>
              <a:rPr lang="en-GB" b="1" dirty="0" smtClean="0">
                <a:solidFill>
                  <a:schemeClr val="accent2"/>
                </a:solidFill>
              </a:rPr>
              <a:t>Auto:</a:t>
            </a:r>
            <a:r>
              <a:rPr lang="en-US" baseline="0" dirty="0" smtClean="0"/>
              <a:t> </a:t>
            </a:r>
            <a:r>
              <a:rPr lang="en-US" dirty="0" smtClean="0">
                <a:solidFill>
                  <a:schemeClr val="accent2"/>
                </a:solidFill>
              </a:rPr>
              <a:t>Quiet mode according to scheduled action: [7.3.6] User settings&gt;Set schedule&gt;Quiet mode</a:t>
            </a:r>
          </a:p>
          <a:p>
            <a:pPr marL="178257" indent="-178257">
              <a:buFontTx/>
              <a:buChar char="-"/>
            </a:pPr>
            <a:r>
              <a:rPr lang="en-GB" b="1" dirty="0" smtClean="0">
                <a:solidFill>
                  <a:srgbClr val="0070C0"/>
                </a:solidFill>
              </a:rPr>
              <a:t>Manual: </a:t>
            </a:r>
            <a:r>
              <a:rPr lang="en-GB" dirty="0" smtClean="0">
                <a:solidFill>
                  <a:srgbClr val="0070C0"/>
                </a:solidFill>
              </a:rPr>
              <a:t>Quiet mode active until next scheduled action</a:t>
            </a:r>
            <a:r>
              <a:rPr lang="en-GB" b="0" baseline="0" dirty="0" smtClean="0">
                <a:solidFill>
                  <a:schemeClr val="accent2"/>
                </a:solidFill>
              </a:rPr>
              <a:t> </a:t>
            </a:r>
            <a:endParaRPr lang="en-US" b="1" dirty="0" smtClean="0">
              <a:solidFill>
                <a:schemeClr val="accent2"/>
              </a:solidFill>
            </a:endParaRPr>
          </a:p>
          <a:p>
            <a:endParaRPr lang="en-GB" baseline="0" dirty="0" smtClean="0"/>
          </a:p>
          <a:p>
            <a:pPr marL="178257" indent="-178257">
              <a:buFont typeface="Arial" pitchFamily="34" charset="0"/>
              <a:buChar char="•"/>
            </a:pPr>
            <a:endParaRPr lang="en-GB" baseline="0" dirty="0" smtClean="0"/>
          </a:p>
          <a:p>
            <a:pPr marL="178257" indent="-178257">
              <a:buFont typeface="Arial" pitchFamily="34" charset="0"/>
              <a:buChar char="•"/>
            </a:pPr>
            <a:r>
              <a:rPr lang="en-GB" baseline="0" dirty="0" smtClean="0"/>
              <a:t>If Manual quiet mode is activated and no schedule timer =&gt; always active</a:t>
            </a:r>
          </a:p>
          <a:p>
            <a:pPr marL="178257" indent="-178257">
              <a:buFont typeface="Arial" pitchFamily="34" charset="0"/>
              <a:buChar char="•"/>
            </a:pPr>
            <a:r>
              <a:rPr lang="en-GB" baseline="0" dirty="0" smtClean="0"/>
              <a:t>Quiet mode: auto =&gt; Schedule timer for quiet mode: 7 days x 2 actions/day: 4 possible actions (level 1/2/3/OFF)</a:t>
            </a:r>
          </a:p>
          <a:p>
            <a:pPr marL="178257" indent="-178257">
              <a:buFont typeface="Arial" pitchFamily="34" charset="0"/>
              <a:buChar char="•"/>
            </a:pPr>
            <a:r>
              <a:rPr lang="en-GB" baseline="0" dirty="0" smtClean="0"/>
              <a:t>Quiet mode: Manual =&gt; </a:t>
            </a:r>
            <a:r>
              <a:rPr lang="en-GB" baseline="0" dirty="0" err="1" smtClean="0"/>
              <a:t>Preset</a:t>
            </a:r>
            <a:r>
              <a:rPr lang="en-GB" baseline="0" dirty="0" smtClean="0"/>
              <a:t> value is used</a:t>
            </a:r>
          </a:p>
          <a:p>
            <a:pPr marL="178257" indent="-178257">
              <a:buFont typeface="Arial" pitchFamily="34" charset="0"/>
              <a:buChar char="•"/>
            </a:pPr>
            <a:endParaRPr lang="en-US" baseline="0" dirty="0" smtClean="0"/>
          </a:p>
          <a:p>
            <a:r>
              <a:rPr lang="en-US" baseline="0" dirty="0" smtClean="0"/>
              <a:t>If active the following icon is visible on the home screen</a:t>
            </a:r>
          </a:p>
          <a:p>
            <a:endParaRPr lang="en-US" dirty="0" smtClean="0"/>
          </a:p>
          <a:p>
            <a:r>
              <a:rPr lang="en-US" dirty="0" smtClean="0"/>
              <a:t>Note: </a:t>
            </a:r>
            <a:r>
              <a:rPr lang="en-GB" dirty="0" smtClean="0"/>
              <a:t>only for small OU, on big</a:t>
            </a:r>
            <a:r>
              <a:rPr lang="en-GB" baseline="0" dirty="0" smtClean="0"/>
              <a:t> OU</a:t>
            </a:r>
            <a:r>
              <a:rPr lang="en-GB" dirty="0" smtClean="0"/>
              <a:t> only 1 level. For small OU: the colder, the higher the max </a:t>
            </a:r>
            <a:r>
              <a:rPr lang="en-GB" dirty="0" err="1" smtClean="0"/>
              <a:t>freq.level</a:t>
            </a:r>
            <a:r>
              <a:rPr lang="en-GB" dirty="0" smtClean="0"/>
              <a:t> 1 = nothing happens when it gets colder, no higher </a:t>
            </a:r>
            <a:r>
              <a:rPr lang="en-GB" dirty="0" err="1" smtClean="0"/>
              <a:t>compr</a:t>
            </a:r>
            <a:r>
              <a:rPr lang="en-GB" dirty="0" smtClean="0"/>
              <a:t> of </a:t>
            </a:r>
            <a:r>
              <a:rPr lang="en-GB" dirty="0" err="1" smtClean="0"/>
              <a:t>fanspeed</a:t>
            </a:r>
            <a:r>
              <a:rPr lang="en-GB" dirty="0" smtClean="0"/>
              <a:t>, level 2 = 'old' normal quiet mode, </a:t>
            </a:r>
            <a:r>
              <a:rPr lang="en-GB" dirty="0" err="1" smtClean="0"/>
              <a:t>compr</a:t>
            </a:r>
            <a:r>
              <a:rPr lang="en-GB" dirty="0" smtClean="0"/>
              <a:t> and </a:t>
            </a:r>
            <a:r>
              <a:rPr lang="en-GB" dirty="0" err="1" smtClean="0"/>
              <a:t>fanspeed</a:t>
            </a:r>
            <a:r>
              <a:rPr lang="en-GB" dirty="0" smtClean="0"/>
              <a:t> is reduced, level 3 is max 39dB (low cap!!), Sound data TW available for small OU.</a:t>
            </a:r>
            <a:endParaRPr lang="en-US" baseline="0" dirty="0" smtClean="0"/>
          </a:p>
          <a:p>
            <a:endParaRPr lang="en-GB" dirty="0"/>
          </a:p>
        </p:txBody>
      </p:sp>
    </p:spTree>
    <p:extLst>
      <p:ext uri="{BB962C8B-B14F-4D97-AF65-F5344CB8AC3E}">
        <p14:creationId xmlns:p14="http://schemas.microsoft.com/office/powerpoint/2010/main" val="79804240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8887260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373">
              <a:defRPr/>
            </a:pPr>
            <a:r>
              <a:rPr lang="en-US" b="1" u="sng" dirty="0" smtClean="0"/>
              <a:t>Automatic Changeover</a:t>
            </a:r>
            <a:r>
              <a:rPr lang="en-US" b="1" u="sng" baseline="0" dirty="0" smtClean="0"/>
              <a:t> Based on outdoor temperature</a:t>
            </a:r>
            <a:endParaRPr lang="en-US" baseline="0" dirty="0" smtClean="0"/>
          </a:p>
          <a:p>
            <a:endParaRPr lang="en-GB" dirty="0" smtClean="0"/>
          </a:p>
          <a:p>
            <a:r>
              <a:rPr lang="nl-BE" dirty="0" err="1" smtClean="0"/>
              <a:t>Depending</a:t>
            </a:r>
            <a:r>
              <a:rPr lang="nl-BE" dirty="0" smtClean="0"/>
              <a:t> on the </a:t>
            </a:r>
            <a:r>
              <a:rPr lang="nl-BE" dirty="0" err="1" smtClean="0"/>
              <a:t>average</a:t>
            </a:r>
            <a:r>
              <a:rPr lang="nl-BE" baseline="0" dirty="0" smtClean="0"/>
              <a:t> outdoor </a:t>
            </a:r>
            <a:r>
              <a:rPr lang="nl-BE" baseline="0" dirty="0" err="1" smtClean="0"/>
              <a:t>temperature</a:t>
            </a:r>
            <a:r>
              <a:rPr lang="nl-BE" baseline="0" dirty="0" smtClean="0"/>
              <a:t>, the </a:t>
            </a:r>
            <a:r>
              <a:rPr lang="nl-BE" baseline="0" dirty="0" err="1" smtClean="0"/>
              <a:t>operation</a:t>
            </a:r>
            <a:r>
              <a:rPr lang="nl-BE" baseline="0" dirty="0" smtClean="0"/>
              <a:t> of the unit in </a:t>
            </a:r>
            <a:r>
              <a:rPr lang="nl-BE" baseline="0" dirty="0" err="1" smtClean="0"/>
              <a:t>space</a:t>
            </a:r>
            <a:r>
              <a:rPr lang="nl-BE" baseline="0" dirty="0" smtClean="0"/>
              <a:t> </a:t>
            </a:r>
            <a:r>
              <a:rPr lang="nl-BE" baseline="0" dirty="0" err="1" smtClean="0"/>
              <a:t>heating</a:t>
            </a:r>
            <a:r>
              <a:rPr lang="nl-BE" baseline="0" dirty="0" smtClean="0"/>
              <a:t> or </a:t>
            </a:r>
            <a:r>
              <a:rPr lang="nl-BE" baseline="0" dirty="0" err="1" smtClean="0"/>
              <a:t>space</a:t>
            </a:r>
            <a:r>
              <a:rPr lang="nl-BE" baseline="0" dirty="0" smtClean="0"/>
              <a:t> </a:t>
            </a:r>
            <a:r>
              <a:rPr lang="nl-BE" baseline="0" dirty="0" err="1" smtClean="0"/>
              <a:t>cooling</a:t>
            </a:r>
            <a:r>
              <a:rPr lang="nl-BE" baseline="0" dirty="0" smtClean="0"/>
              <a:t> is </a:t>
            </a:r>
            <a:r>
              <a:rPr lang="nl-BE" baseline="0" dirty="0" err="1" smtClean="0"/>
              <a:t>prohibited</a:t>
            </a:r>
            <a:r>
              <a:rPr lang="nl-BE" baseline="0" dirty="0" smtClean="0"/>
              <a:t>. </a:t>
            </a:r>
            <a:endParaRPr lang="nl-BE" dirty="0" smtClean="0"/>
          </a:p>
          <a:p>
            <a:pPr marL="164335" indent="-164335">
              <a:buFont typeface="Arial" panose="020B0604020202020204" pitchFamily="34" charset="0"/>
              <a:buChar char="•"/>
            </a:pPr>
            <a:r>
              <a:rPr lang="nl-BE" b="1" dirty="0" smtClean="0"/>
              <a:t>[A.3.3.1] </a:t>
            </a:r>
            <a:r>
              <a:rPr lang="nl-BE" dirty="0" smtClean="0"/>
              <a:t>= [4-02] &gt; Space </a:t>
            </a:r>
            <a:r>
              <a:rPr lang="nl-BE" dirty="0" err="1" smtClean="0"/>
              <a:t>operation</a:t>
            </a:r>
            <a:r>
              <a:rPr lang="nl-BE" dirty="0" smtClean="0"/>
              <a:t> &gt; System: </a:t>
            </a:r>
            <a:r>
              <a:rPr lang="nl-BE" b="1" dirty="0" smtClean="0">
                <a:solidFill>
                  <a:srgbClr val="FF0000"/>
                </a:solidFill>
              </a:rPr>
              <a:t>Space </a:t>
            </a:r>
            <a:r>
              <a:rPr lang="nl-BE" b="1" dirty="0" err="1" smtClean="0">
                <a:solidFill>
                  <a:srgbClr val="FF0000"/>
                </a:solidFill>
              </a:rPr>
              <a:t>heating</a:t>
            </a:r>
            <a:r>
              <a:rPr lang="nl-BE" b="1" dirty="0" smtClean="0">
                <a:solidFill>
                  <a:srgbClr val="FF0000"/>
                </a:solidFill>
              </a:rPr>
              <a:t> OFF temp</a:t>
            </a:r>
          </a:p>
          <a:p>
            <a:pPr marL="457200" lvl="1" indent="0">
              <a:buFont typeface="Arial" panose="020B0604020202020204" pitchFamily="34" charset="0"/>
              <a:buNone/>
            </a:pPr>
            <a:r>
              <a:rPr lang="nl-BE" b="0" dirty="0" err="1" smtClean="0">
                <a:solidFill>
                  <a:srgbClr val="FF0000"/>
                </a:solidFill>
              </a:rPr>
              <a:t>When</a:t>
            </a:r>
            <a:r>
              <a:rPr lang="nl-BE" b="0" baseline="0" dirty="0" smtClean="0">
                <a:solidFill>
                  <a:srgbClr val="FF0000"/>
                </a:solidFill>
              </a:rPr>
              <a:t> the </a:t>
            </a:r>
            <a:r>
              <a:rPr lang="nl-BE" b="0" baseline="0" dirty="0" err="1" smtClean="0">
                <a:solidFill>
                  <a:srgbClr val="FF0000"/>
                </a:solidFill>
              </a:rPr>
              <a:t>average</a:t>
            </a:r>
            <a:r>
              <a:rPr lang="nl-BE" b="0" baseline="0" dirty="0" smtClean="0">
                <a:solidFill>
                  <a:srgbClr val="FF0000"/>
                </a:solidFill>
              </a:rPr>
              <a:t> outdoor </a:t>
            </a:r>
            <a:r>
              <a:rPr lang="nl-BE" b="0" baseline="0" dirty="0" err="1" smtClean="0">
                <a:solidFill>
                  <a:srgbClr val="FF0000"/>
                </a:solidFill>
              </a:rPr>
              <a:t>temperature</a:t>
            </a:r>
            <a:r>
              <a:rPr lang="nl-BE" b="0" baseline="0" dirty="0" smtClean="0">
                <a:solidFill>
                  <a:srgbClr val="FF0000"/>
                </a:solidFill>
              </a:rPr>
              <a:t> </a:t>
            </a:r>
            <a:r>
              <a:rPr lang="nl-BE" b="0" baseline="0" dirty="0" err="1" smtClean="0">
                <a:solidFill>
                  <a:srgbClr val="FF0000"/>
                </a:solidFill>
              </a:rPr>
              <a:t>raises</a:t>
            </a:r>
            <a:r>
              <a:rPr lang="nl-BE" b="0" baseline="0" dirty="0" smtClean="0">
                <a:solidFill>
                  <a:srgbClr val="FF0000"/>
                </a:solidFill>
              </a:rPr>
              <a:t> </a:t>
            </a:r>
            <a:r>
              <a:rPr lang="nl-BE" b="0" baseline="0" dirty="0" err="1" smtClean="0">
                <a:solidFill>
                  <a:srgbClr val="FF0000"/>
                </a:solidFill>
              </a:rPr>
              <a:t>above</a:t>
            </a:r>
            <a:r>
              <a:rPr lang="nl-BE" b="0" baseline="0" dirty="0" smtClean="0">
                <a:solidFill>
                  <a:srgbClr val="FF0000"/>
                </a:solidFill>
              </a:rPr>
              <a:t> </a:t>
            </a:r>
            <a:r>
              <a:rPr lang="nl-BE" b="0" baseline="0" dirty="0" err="1" smtClean="0">
                <a:solidFill>
                  <a:srgbClr val="FF0000"/>
                </a:solidFill>
              </a:rPr>
              <a:t>this</a:t>
            </a:r>
            <a:r>
              <a:rPr lang="nl-BE" b="0" baseline="0" dirty="0" smtClean="0">
                <a:solidFill>
                  <a:srgbClr val="FF0000"/>
                </a:solidFill>
              </a:rPr>
              <a:t> </a:t>
            </a:r>
            <a:r>
              <a:rPr lang="nl-BE" b="0" baseline="0" dirty="0" err="1" smtClean="0">
                <a:solidFill>
                  <a:srgbClr val="FF0000"/>
                </a:solidFill>
              </a:rPr>
              <a:t>value</a:t>
            </a:r>
            <a:r>
              <a:rPr lang="nl-BE" b="0" baseline="0" dirty="0" smtClean="0">
                <a:solidFill>
                  <a:srgbClr val="FF0000"/>
                </a:solidFill>
              </a:rPr>
              <a:t>, </a:t>
            </a:r>
            <a:r>
              <a:rPr lang="nl-BE" b="0" baseline="0" dirty="0" err="1" smtClean="0">
                <a:solidFill>
                  <a:srgbClr val="FF0000"/>
                </a:solidFill>
              </a:rPr>
              <a:t>space</a:t>
            </a:r>
            <a:r>
              <a:rPr lang="nl-BE" b="0" baseline="0" dirty="0" smtClean="0">
                <a:solidFill>
                  <a:srgbClr val="FF0000"/>
                </a:solidFill>
              </a:rPr>
              <a:t> </a:t>
            </a:r>
            <a:r>
              <a:rPr lang="nl-BE" b="0" baseline="0" dirty="0" err="1" smtClean="0">
                <a:solidFill>
                  <a:srgbClr val="FF0000"/>
                </a:solidFill>
              </a:rPr>
              <a:t>heating</a:t>
            </a:r>
            <a:r>
              <a:rPr lang="nl-BE" b="0" baseline="0" dirty="0" smtClean="0">
                <a:solidFill>
                  <a:srgbClr val="FF0000"/>
                </a:solidFill>
              </a:rPr>
              <a:t> is </a:t>
            </a:r>
            <a:r>
              <a:rPr lang="nl-BE" b="0" baseline="0" dirty="0" err="1" smtClean="0">
                <a:solidFill>
                  <a:srgbClr val="FF0000"/>
                </a:solidFill>
              </a:rPr>
              <a:t>turned</a:t>
            </a:r>
            <a:r>
              <a:rPr lang="nl-BE" b="0" baseline="0" dirty="0" smtClean="0">
                <a:solidFill>
                  <a:srgbClr val="FF0000"/>
                </a:solidFill>
              </a:rPr>
              <a:t> OFF </a:t>
            </a:r>
            <a:r>
              <a:rPr lang="nl-BE" b="0" baseline="0" dirty="0" err="1" smtClean="0">
                <a:solidFill>
                  <a:srgbClr val="FF0000"/>
                </a:solidFill>
              </a:rPr>
              <a:t>to</a:t>
            </a:r>
            <a:r>
              <a:rPr lang="nl-BE" b="0" baseline="0" dirty="0" smtClean="0">
                <a:solidFill>
                  <a:srgbClr val="FF0000"/>
                </a:solidFill>
              </a:rPr>
              <a:t> </a:t>
            </a:r>
            <a:r>
              <a:rPr lang="nl-BE" b="0" baseline="0" dirty="0" err="1" smtClean="0">
                <a:solidFill>
                  <a:srgbClr val="FF0000"/>
                </a:solidFill>
              </a:rPr>
              <a:t>avoid</a:t>
            </a:r>
            <a:r>
              <a:rPr lang="nl-BE" b="0" baseline="0" dirty="0" smtClean="0">
                <a:solidFill>
                  <a:srgbClr val="FF0000"/>
                </a:solidFill>
              </a:rPr>
              <a:t> </a:t>
            </a:r>
            <a:r>
              <a:rPr lang="nl-BE" b="0" baseline="0" dirty="0" err="1" smtClean="0">
                <a:solidFill>
                  <a:srgbClr val="FF0000"/>
                </a:solidFill>
              </a:rPr>
              <a:t>overheating</a:t>
            </a:r>
            <a:r>
              <a:rPr lang="nl-BE" b="0" baseline="0" dirty="0" smtClean="0">
                <a:solidFill>
                  <a:srgbClr val="FF0000"/>
                </a:solidFill>
              </a:rPr>
              <a:t>.</a:t>
            </a:r>
            <a:endParaRPr lang="nl-BE" b="0" dirty="0" smtClean="0">
              <a:solidFill>
                <a:srgbClr val="FF0000"/>
              </a:solidFill>
            </a:endParaRPr>
          </a:p>
          <a:p>
            <a:r>
              <a:rPr lang="nl-BE" b="1" dirty="0" smtClean="0"/>
              <a:t>	</a:t>
            </a:r>
            <a:r>
              <a:rPr lang="en-US" b="1" dirty="0" smtClean="0"/>
              <a:t>Note</a:t>
            </a:r>
            <a:r>
              <a:rPr lang="en-US" dirty="0" smtClean="0"/>
              <a:t>: This setting is also used as trigger temperature for automatic 	changeover from</a:t>
            </a:r>
            <a:r>
              <a:rPr lang="en-US" baseline="0" dirty="0" smtClean="0"/>
              <a:t> 	heating to cooling</a:t>
            </a:r>
            <a:r>
              <a:rPr lang="en-US" dirty="0" smtClean="0"/>
              <a:t>.</a:t>
            </a:r>
            <a:endParaRPr lang="nl-BE" b="1" dirty="0" smtClean="0"/>
          </a:p>
          <a:p>
            <a:pPr marL="164335" indent="-164335">
              <a:buFont typeface="Arial" panose="020B0604020202020204" pitchFamily="34" charset="0"/>
              <a:buChar char="•"/>
            </a:pPr>
            <a:endParaRPr lang="nl-BE" b="1" dirty="0" smtClean="0"/>
          </a:p>
          <a:p>
            <a:pPr marL="164335" indent="-164335">
              <a:buFont typeface="Arial" panose="020B0604020202020204" pitchFamily="34" charset="0"/>
              <a:buChar char="•"/>
            </a:pPr>
            <a:r>
              <a:rPr lang="nl-BE" b="1" dirty="0" smtClean="0"/>
              <a:t>[A.3.3.2] </a:t>
            </a:r>
            <a:r>
              <a:rPr lang="nl-BE" dirty="0" smtClean="0"/>
              <a:t>= [F-01]</a:t>
            </a:r>
            <a:r>
              <a:rPr lang="nl-BE" baseline="0" dirty="0" smtClean="0"/>
              <a:t> </a:t>
            </a:r>
            <a:r>
              <a:rPr lang="nl-BE" dirty="0" smtClean="0"/>
              <a:t>&gt; Space </a:t>
            </a:r>
            <a:r>
              <a:rPr lang="nl-BE" dirty="0" err="1" smtClean="0"/>
              <a:t>operation</a:t>
            </a:r>
            <a:r>
              <a:rPr lang="nl-BE" dirty="0" smtClean="0"/>
              <a:t> &gt; </a:t>
            </a:r>
            <a:r>
              <a:rPr lang="nl-BE" b="1" dirty="0" smtClean="0">
                <a:solidFill>
                  <a:srgbClr val="0070C0"/>
                </a:solidFill>
              </a:rPr>
              <a:t>Space </a:t>
            </a:r>
            <a:r>
              <a:rPr lang="nl-BE" b="1" dirty="0" err="1" smtClean="0">
                <a:solidFill>
                  <a:srgbClr val="0070C0"/>
                </a:solidFill>
              </a:rPr>
              <a:t>cooling</a:t>
            </a:r>
            <a:r>
              <a:rPr lang="nl-BE" b="1" dirty="0" smtClean="0">
                <a:solidFill>
                  <a:srgbClr val="0070C0"/>
                </a:solidFill>
              </a:rPr>
              <a:t> ON temp</a:t>
            </a:r>
          </a:p>
          <a:p>
            <a:pPr lvl="1">
              <a:buFont typeface="Wingdings" pitchFamily="2" charset="2"/>
              <a:buNone/>
            </a:pPr>
            <a:r>
              <a:rPr lang="nl-BE" b="1" dirty="0" smtClean="0"/>
              <a:t>	</a:t>
            </a:r>
            <a:r>
              <a:rPr lang="en-US" dirty="0" smtClean="0"/>
              <a:t>If the outdoor temperature is below this preset value, the unit</a:t>
            </a:r>
            <a:r>
              <a:rPr lang="en-US" baseline="0" dirty="0" smtClean="0"/>
              <a:t> </a:t>
            </a:r>
            <a:r>
              <a:rPr lang="en-US" dirty="0" smtClean="0"/>
              <a:t>cannot cool anymore. 	This 	prevents undercooling of the system. </a:t>
            </a:r>
          </a:p>
          <a:p>
            <a:pPr lvl="1">
              <a:buFont typeface="Wingdings" pitchFamily="2" charset="2"/>
              <a:buNone/>
            </a:pPr>
            <a:r>
              <a:rPr lang="en-US" dirty="0" smtClean="0"/>
              <a:t>	</a:t>
            </a:r>
            <a:r>
              <a:rPr lang="en-US" b="1" dirty="0" smtClean="0"/>
              <a:t>Note</a:t>
            </a:r>
            <a:r>
              <a:rPr lang="en-US" dirty="0" smtClean="0"/>
              <a:t>: This setting is also used as trigger temperature for automatic 	changeover from cooling</a:t>
            </a:r>
            <a:r>
              <a:rPr lang="en-US" baseline="0" dirty="0" smtClean="0"/>
              <a:t> to heating</a:t>
            </a:r>
            <a:endParaRPr lang="en-US" dirty="0" smtClean="0"/>
          </a:p>
          <a:p>
            <a:pPr lvl="1">
              <a:buFont typeface="Wingdings" pitchFamily="2" charset="2"/>
              <a:buNone/>
            </a:pPr>
            <a:endParaRPr lang="en-US" dirty="0" smtClean="0"/>
          </a:p>
          <a:p>
            <a:pPr marL="178008" indent="-178008">
              <a:buFont typeface="Arial" panose="020B0604020202020204" pitchFamily="34" charset="0"/>
              <a:buChar char="•"/>
            </a:pPr>
            <a:r>
              <a:rPr lang="en-US" dirty="0" smtClean="0"/>
              <a:t>Only possible if outdoor temp is allowing </a:t>
            </a:r>
            <a:r>
              <a:rPr lang="en-US" b="1" dirty="0" smtClean="0"/>
              <a:t>both heating and cooling</a:t>
            </a:r>
            <a:endParaRPr lang="en-GB" dirty="0" smtClean="0"/>
          </a:p>
          <a:p>
            <a:pPr defTabSz="949373">
              <a:defRPr/>
            </a:pPr>
            <a:endParaRPr lang="en-US" dirty="0" smtClean="0"/>
          </a:p>
          <a:p>
            <a:pPr defTabSz="949373">
              <a:defRPr/>
            </a:pPr>
            <a:r>
              <a:rPr lang="en-US" b="1" u="sng" dirty="0" smtClean="0"/>
              <a:t>Automatic Changeover</a:t>
            </a:r>
            <a:r>
              <a:rPr lang="en-US" b="1" u="sng" baseline="0" dirty="0" smtClean="0"/>
              <a:t> Based on indoor temperature</a:t>
            </a:r>
          </a:p>
          <a:p>
            <a:endParaRPr lang="en-US" b="1" dirty="0" smtClean="0"/>
          </a:p>
          <a:p>
            <a:pPr marL="164335" indent="-164335">
              <a:buFont typeface="Arial" panose="020B0604020202020204" pitchFamily="34" charset="0"/>
              <a:buChar char="•"/>
            </a:pPr>
            <a:r>
              <a:rPr lang="nl-BE" b="1" dirty="0" smtClean="0"/>
              <a:t>[4-0B]</a:t>
            </a:r>
            <a:r>
              <a:rPr lang="nl-BE" dirty="0" smtClean="0"/>
              <a:t>: </a:t>
            </a:r>
            <a:r>
              <a:rPr lang="nl-BE" b="1" dirty="0" smtClean="0"/>
              <a:t>Minimum </a:t>
            </a:r>
            <a:r>
              <a:rPr lang="nl-BE" b="1" dirty="0" err="1" smtClean="0"/>
              <a:t>hysteresis</a:t>
            </a:r>
            <a:r>
              <a:rPr lang="nl-BE" b="1" dirty="0" smtClean="0"/>
              <a:t> </a:t>
            </a:r>
            <a:r>
              <a:rPr lang="nl-BE" dirty="0" smtClean="0"/>
              <a:t>(default: 1°C)</a:t>
            </a:r>
          </a:p>
          <a:p>
            <a:pPr lvl="1">
              <a:buFont typeface="Wingdings" pitchFamily="2" charset="2"/>
              <a:buNone/>
            </a:pPr>
            <a:r>
              <a:rPr lang="nl-BE" b="1" dirty="0" smtClean="0"/>
              <a:t>	</a:t>
            </a:r>
            <a:r>
              <a:rPr lang="en-US" dirty="0" smtClean="0"/>
              <a:t>Ensures that changeover is only done when it is necessary. </a:t>
            </a:r>
          </a:p>
          <a:p>
            <a:pPr lvl="1">
              <a:buFont typeface="Wingdings" pitchFamily="2" charset="2"/>
              <a:buNone/>
            </a:pPr>
            <a:r>
              <a:rPr lang="en-US" dirty="0" smtClean="0"/>
              <a:t>	Example: The space operation mode only changes from cooling to heating 	mode when the room temperature drops below the [heating </a:t>
            </a:r>
            <a:r>
              <a:rPr lang="en-US" dirty="0" err="1" smtClean="0"/>
              <a:t>setpoint</a:t>
            </a:r>
            <a:r>
              <a:rPr lang="en-US" dirty="0" smtClean="0"/>
              <a:t> – hysteresis</a:t>
            </a:r>
            <a:r>
              <a:rPr lang="en-US" baseline="0" dirty="0" smtClean="0"/>
              <a:t> 	</a:t>
            </a:r>
            <a:r>
              <a:rPr lang="en-US" dirty="0" smtClean="0"/>
              <a:t>value].</a:t>
            </a:r>
          </a:p>
          <a:p>
            <a:pPr lvl="1">
              <a:buFont typeface="Wingdings" pitchFamily="2" charset="2"/>
              <a:buNone/>
            </a:pPr>
            <a:endParaRPr lang="nl-BE" b="1" dirty="0" smtClean="0"/>
          </a:p>
          <a:p>
            <a:pPr marL="164335" indent="-164335">
              <a:buFont typeface="Arial" panose="020B0604020202020204" pitchFamily="34" charset="0"/>
              <a:buChar char="•"/>
            </a:pPr>
            <a:r>
              <a:rPr lang="nl-BE" b="1" dirty="0" smtClean="0"/>
              <a:t>[4-0D]</a:t>
            </a:r>
            <a:r>
              <a:rPr lang="nl-BE" dirty="0" smtClean="0"/>
              <a:t>: </a:t>
            </a:r>
            <a:r>
              <a:rPr lang="nl-BE" b="1" dirty="0" smtClean="0"/>
              <a:t>Minimum offset </a:t>
            </a:r>
            <a:r>
              <a:rPr lang="nl-BE" dirty="0" smtClean="0"/>
              <a:t>(default: 3°C)</a:t>
            </a:r>
          </a:p>
          <a:p>
            <a:pPr lvl="2">
              <a:buFont typeface="Wingdings" pitchFamily="2" charset="2"/>
              <a:buNone/>
            </a:pPr>
            <a:r>
              <a:rPr lang="en-US" dirty="0" smtClean="0"/>
              <a:t>Ensures that the active set point can be reached. </a:t>
            </a:r>
          </a:p>
          <a:p>
            <a:pPr lvl="2">
              <a:buFont typeface="Wingdings" pitchFamily="2" charset="2"/>
              <a:buNone/>
            </a:pPr>
            <a:r>
              <a:rPr lang="en-US" dirty="0" smtClean="0"/>
              <a:t>Example: If heating to cooling changeover would occur below the desired room temperature</a:t>
            </a:r>
            <a:r>
              <a:rPr lang="en-US" baseline="0" dirty="0" smtClean="0"/>
              <a:t> in heating, this desired room temperature could never be reached</a:t>
            </a:r>
            <a:r>
              <a:rPr lang="en-US" dirty="0" smtClean="0"/>
              <a:t>.</a:t>
            </a:r>
          </a:p>
          <a:p>
            <a:pPr lvl="2">
              <a:buFont typeface="Wingdings" pitchFamily="2" charset="2"/>
              <a:buNone/>
            </a:pPr>
            <a:endParaRPr lang="nl-BE" dirty="0" smtClean="0"/>
          </a:p>
          <a:p>
            <a:pPr marL="178008" indent="-178008">
              <a:buFont typeface="Arial" panose="020B0604020202020204" pitchFamily="34" charset="0"/>
              <a:buChar char="•"/>
            </a:pPr>
            <a:r>
              <a:rPr lang="en-US" dirty="0" smtClean="0"/>
              <a:t>Only meaningful if </a:t>
            </a:r>
            <a:r>
              <a:rPr lang="en-US" b="1" dirty="0" smtClean="0"/>
              <a:t>RT control &amp; 1water zone &amp; quick heat emitters</a:t>
            </a:r>
          </a:p>
          <a:p>
            <a:pPr marL="178008" indent="-178008">
              <a:buFont typeface="Arial" panose="020B0604020202020204" pitchFamily="34" charset="0"/>
              <a:buChar char="•"/>
            </a:pPr>
            <a:r>
              <a:rPr lang="en-US" dirty="0" smtClean="0"/>
              <a:t>Only possible if outdoor temp is allowing </a:t>
            </a:r>
            <a:r>
              <a:rPr lang="en-US" b="1" dirty="0" smtClean="0"/>
              <a:t>both heating and cooling</a:t>
            </a:r>
          </a:p>
          <a:p>
            <a:endParaRPr lang="en-GB" dirty="0"/>
          </a:p>
        </p:txBody>
      </p:sp>
    </p:spTree>
    <p:extLst>
      <p:ext uri="{BB962C8B-B14F-4D97-AF65-F5344CB8AC3E}">
        <p14:creationId xmlns:p14="http://schemas.microsoft.com/office/powerpoint/2010/main" val="215806547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2563232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64706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5624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re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smtClean="0"/>
              <a:t>Title - Internal use only</a:t>
            </a:r>
            <a:endParaRPr lang="en-US"/>
          </a:p>
        </p:txBody>
      </p:sp>
      <p:sp>
        <p:nvSpPr>
          <p:cNvPr id="9" name="Slide Number Placeholder 8"/>
          <p:cNvSpPr>
            <a:spLocks noGrp="1"/>
          </p:cNvSpPr>
          <p:nvPr>
            <p:ph type="sldNum" sz="quarter" idx="12"/>
          </p:nvPr>
        </p:nvSpPr>
        <p:spPr/>
        <p:txBody>
          <a:bodyPr/>
          <a:lstStyle/>
          <a:p>
            <a:fld id="{76563B4B-4410-459F-97AD-D0AEEE9266CA}" type="slidenum">
              <a:rPr lang="en-US" smtClean="0"/>
              <a:t>‹#›</a:t>
            </a:fld>
            <a:endParaRPr lang="en-US"/>
          </a:p>
        </p:txBody>
      </p:sp>
    </p:spTree>
    <p:extLst>
      <p:ext uri="{BB962C8B-B14F-4D97-AF65-F5344CB8AC3E}">
        <p14:creationId xmlns:p14="http://schemas.microsoft.com/office/powerpoint/2010/main" val="20611585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clusion on picture background">
    <p:spTree>
      <p:nvGrpSpPr>
        <p:cNvPr id="1" name=""/>
        <p:cNvGrpSpPr/>
        <p:nvPr/>
      </p:nvGrpSpPr>
      <p:grpSpPr>
        <a:xfrm>
          <a:off x="0" y="0"/>
          <a:ext cx="0" cy="0"/>
          <a:chOff x="0" y="0"/>
          <a:chExt cx="0" cy="0"/>
        </a:xfrm>
      </p:grpSpPr>
      <p:sp>
        <p:nvSpPr>
          <p:cNvPr id="8" name="Tijdelijke aanduiding voor afbeelding 9"/>
          <p:cNvSpPr>
            <a:spLocks noGrp="1"/>
          </p:cNvSpPr>
          <p:nvPr>
            <p:ph type="pic" sz="quarter" idx="13" hasCustomPrompt="1"/>
          </p:nvPr>
        </p:nvSpPr>
        <p:spPr>
          <a:xfrm>
            <a:off x="0" y="-430"/>
            <a:ext cx="9144000" cy="6309751"/>
          </a:xfrm>
          <a:prstGeom prst="rect">
            <a:avLst/>
          </a:prstGeom>
        </p:spPr>
        <p:txBody>
          <a:bodyPr vert="horz"/>
          <a:lstStyle>
            <a:lvl1pPr>
              <a:buNone/>
              <a:defRPr sz="1600">
                <a:solidFill>
                  <a:schemeClr val="bg1">
                    <a:lumMod val="50000"/>
                  </a:schemeClr>
                </a:solidFill>
                <a:latin typeface="Myriad Pro"/>
                <a:cs typeface="Myriad Pro"/>
              </a:defRPr>
            </a:lvl1pPr>
          </a:lstStyle>
          <a:p>
            <a:r>
              <a:rPr lang="nl-NL" dirty="0" err="1" smtClean="0"/>
              <a:t>Insert</a:t>
            </a:r>
            <a:r>
              <a:rPr lang="nl-NL" dirty="0" smtClean="0"/>
              <a:t> </a:t>
            </a:r>
            <a:r>
              <a:rPr lang="nl-NL" dirty="0" err="1" smtClean="0"/>
              <a:t>theme</a:t>
            </a:r>
            <a:r>
              <a:rPr lang="nl-NL" dirty="0" smtClean="0"/>
              <a:t> picture</a:t>
            </a:r>
            <a:endParaRPr lang="nl-NL" dirty="0"/>
          </a:p>
        </p:txBody>
      </p:sp>
      <p:sp>
        <p:nvSpPr>
          <p:cNvPr id="3" name="Footer Placeholder 2"/>
          <p:cNvSpPr>
            <a:spLocks noGrp="1"/>
          </p:cNvSpPr>
          <p:nvPr>
            <p:ph type="ftr" sz="quarter" idx="10"/>
          </p:nvPr>
        </p:nvSpPr>
        <p:spPr/>
        <p:txBody>
          <a:bodyPr/>
          <a:lstStyle/>
          <a:p>
            <a:r>
              <a:rPr lang="en-US" smtClean="0"/>
              <a:t>Title - Internal use only</a:t>
            </a:r>
            <a:endParaRPr lang="en-US" dirty="0"/>
          </a:p>
        </p:txBody>
      </p:sp>
      <p:sp>
        <p:nvSpPr>
          <p:cNvPr id="4" name="Slide Number Placeholder 3"/>
          <p:cNvSpPr>
            <a:spLocks noGrp="1"/>
          </p:cNvSpPr>
          <p:nvPr>
            <p:ph type="sldNum" sz="quarter" idx="11"/>
          </p:nvPr>
        </p:nvSpPr>
        <p:spPr/>
        <p:txBody>
          <a:bodyPr/>
          <a:lstStyle/>
          <a:p>
            <a:fld id="{76563B4B-4410-459F-97AD-D0AEEE9266CA}" type="slidenum">
              <a:rPr lang="en-US" smtClean="0"/>
              <a:pPr/>
              <a:t>‹#›</a:t>
            </a:fld>
            <a:endParaRPr lang="en-US" dirty="0"/>
          </a:p>
        </p:txBody>
      </p:sp>
      <p:sp>
        <p:nvSpPr>
          <p:cNvPr id="7" name="Text Placeholder 6"/>
          <p:cNvSpPr>
            <a:spLocks noGrp="1"/>
          </p:cNvSpPr>
          <p:nvPr>
            <p:ph type="body" sz="quarter" idx="12"/>
          </p:nvPr>
        </p:nvSpPr>
        <p:spPr>
          <a:xfrm>
            <a:off x="381000" y="402003"/>
            <a:ext cx="4068192" cy="664797"/>
          </a:xfrm>
          <a:prstGeom prst="rect">
            <a:avLst/>
          </a:prstGeom>
          <a:solidFill>
            <a:schemeClr val="tx1">
              <a:alpha val="80000"/>
            </a:schemeClr>
          </a:solidFill>
        </p:spPr>
        <p:txBody>
          <a:bodyPr wrap="square">
            <a:spAutoFit/>
          </a:bodyPr>
          <a:lstStyle>
            <a:lvl1pPr>
              <a:defRPr cap="none" baseline="0">
                <a:solidFill>
                  <a:schemeClr val="bg1"/>
                </a:solidFill>
                <a:latin typeface="Calibri Light" panose="020F0302020204030204" pitchFamily="34" charset="0"/>
              </a:defRPr>
            </a:lvl1pPr>
            <a:lvl2pPr marL="742950" indent="-285750">
              <a:buFont typeface="Arial" panose="020B0604020202020204" pitchFamily="34" charset="0"/>
              <a:buChar char="•"/>
              <a:defRPr cap="none" baseline="0">
                <a:solidFill>
                  <a:schemeClr val="bg1"/>
                </a:solidFill>
                <a:latin typeface="Calibri Light" panose="020F0302020204030204" pitchFamily="34" charset="0"/>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21158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249"/>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249"/>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tmplLst>
          <p:tmpl>
            <p:tnLst>
              <p:par>
                <p:cTn presetID="1" presetClass="entr" presetSubtype="0" fill="hold" nodeType="clickEffect">
                  <p:stCondLst>
                    <p:cond delay="0"/>
                  </p:stCondLst>
                  <p:childTnLst>
                    <p:set>
                      <p:cBhvr>
                        <p:cTn dur="1" fill="hold">
                          <p:stCondLst>
                            <p:cond delay="249"/>
                          </p:stCondLst>
                        </p:cTn>
                        <p:tgtEl>
                          <p:spTgt spid="7"/>
                        </p:tgtEl>
                        <p:attrNameLst>
                          <p:attrName>style.visibility</p:attrName>
                        </p:attrNameLst>
                      </p:cBhvr>
                      <p:to>
                        <p:strVal val="visible"/>
                      </p:to>
                    </p:set>
                  </p:childTnLst>
                </p:cTn>
              </p:par>
            </p:tnLst>
          </p:tmpl>
          <p:tmpl lvl="1">
            <p:tnLst>
              <p:par>
                <p:cTn presetID="1" presetClass="entr" presetSubtype="0" fill="hold" nodeType="clickEffect">
                  <p:stCondLst>
                    <p:cond delay="0"/>
                  </p:stCondLst>
                  <p:childTnLst>
                    <p:set>
                      <p:cBhvr>
                        <p:cTn dur="1" fill="hold">
                          <p:stCondLst>
                            <p:cond delay="249"/>
                          </p:stCondLst>
                        </p:cTn>
                        <p:tgtEl>
                          <p:spTgt spid="7"/>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249"/>
                          </p:stCondLst>
                        </p:cTn>
                        <p:tgtEl>
                          <p:spTgt spid="7"/>
                        </p:tgtEl>
                        <p:attrNameLst>
                          <p:attrName>style.visibility</p:attrName>
                        </p:attrNameLst>
                      </p:cBhvr>
                      <p:to>
                        <p:strVal val="visible"/>
                      </p:to>
                    </p:se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smtClean="0"/>
              <a:t>Title - Internal use only</a:t>
            </a:r>
            <a:endParaRPr lang="en-US"/>
          </a:p>
        </p:txBody>
      </p:sp>
      <p:sp>
        <p:nvSpPr>
          <p:cNvPr id="9" name="Slide Number Placeholder 8"/>
          <p:cNvSpPr>
            <a:spLocks noGrp="1"/>
          </p:cNvSpPr>
          <p:nvPr>
            <p:ph type="sldNum" sz="quarter" idx="12"/>
          </p:nvPr>
        </p:nvSpPr>
        <p:spPr/>
        <p:txBody>
          <a:bodyPr/>
          <a:lstStyle/>
          <a:p>
            <a:fld id="{76563B4B-4410-459F-97AD-D0AEEE9266CA}" type="slidenum">
              <a:rPr lang="en-US" smtClean="0"/>
              <a:t>‹#›</a:t>
            </a:fld>
            <a:endParaRPr lang="en-US"/>
          </a:p>
        </p:txBody>
      </p:sp>
      <p:sp>
        <p:nvSpPr>
          <p:cNvPr id="5" name="Tijdelijke aanduiding voor afbeelding 9"/>
          <p:cNvSpPr>
            <a:spLocks noGrp="1"/>
          </p:cNvSpPr>
          <p:nvPr>
            <p:ph type="pic" sz="quarter" idx="10" hasCustomPrompt="1"/>
          </p:nvPr>
        </p:nvSpPr>
        <p:spPr>
          <a:xfrm>
            <a:off x="0" y="-430"/>
            <a:ext cx="9144000" cy="6309751"/>
          </a:xfrm>
          <a:prstGeom prst="rect">
            <a:avLst/>
          </a:prstGeom>
        </p:spPr>
        <p:txBody>
          <a:bodyPr vert="horz"/>
          <a:lstStyle>
            <a:lvl1pPr>
              <a:buNone/>
              <a:defRPr sz="1600">
                <a:solidFill>
                  <a:schemeClr val="bg1">
                    <a:lumMod val="50000"/>
                  </a:schemeClr>
                </a:solidFill>
                <a:latin typeface="Myriad Pro"/>
                <a:cs typeface="Myriad Pro"/>
              </a:defRPr>
            </a:lvl1pPr>
          </a:lstStyle>
          <a:p>
            <a:r>
              <a:rPr lang="nl-NL" dirty="0" err="1" smtClean="0"/>
              <a:t>Insert</a:t>
            </a:r>
            <a:r>
              <a:rPr lang="nl-NL" dirty="0" smtClean="0"/>
              <a:t> </a:t>
            </a:r>
            <a:r>
              <a:rPr lang="nl-NL" dirty="0" err="1" smtClean="0"/>
              <a:t>theme</a:t>
            </a:r>
            <a:r>
              <a:rPr lang="nl-NL" dirty="0" smtClean="0"/>
              <a:t> picture</a:t>
            </a:r>
            <a:endParaRPr lang="nl-NL" dirty="0"/>
          </a:p>
        </p:txBody>
      </p:sp>
    </p:spTree>
    <p:extLst>
      <p:ext uri="{BB962C8B-B14F-4D97-AF65-F5344CB8AC3E}">
        <p14:creationId xmlns:p14="http://schemas.microsoft.com/office/powerpoint/2010/main" val="12890504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point on blue backgroun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Title - Internal use only</a:t>
            </a:r>
            <a:endParaRPr lang="en-US"/>
          </a:p>
        </p:txBody>
      </p:sp>
      <p:sp>
        <p:nvSpPr>
          <p:cNvPr id="4" name="Slide Number Placeholder 3"/>
          <p:cNvSpPr>
            <a:spLocks noGrp="1"/>
          </p:cNvSpPr>
          <p:nvPr>
            <p:ph type="sldNum" sz="quarter" idx="12"/>
          </p:nvPr>
        </p:nvSpPr>
        <p:spPr/>
        <p:txBody>
          <a:bodyPr/>
          <a:lstStyle/>
          <a:p>
            <a:fld id="{76563B4B-4410-459F-97AD-D0AEEE9266CA}" type="slidenum">
              <a:rPr lang="en-US" smtClean="0"/>
              <a:t>‹#›</a:t>
            </a:fld>
            <a:endParaRPr lang="en-US"/>
          </a:p>
        </p:txBody>
      </p:sp>
      <p:sp>
        <p:nvSpPr>
          <p:cNvPr id="8" name="Tijdelijke aanduiding voor tekst 3"/>
          <p:cNvSpPr>
            <a:spLocks noGrp="1"/>
          </p:cNvSpPr>
          <p:nvPr>
            <p:ph type="body" sz="quarter" idx="13"/>
          </p:nvPr>
        </p:nvSpPr>
        <p:spPr>
          <a:xfrm>
            <a:off x="0" y="0"/>
            <a:ext cx="9144000" cy="6375399"/>
          </a:xfrm>
          <a:prstGeom prst="rect">
            <a:avLst/>
          </a:prstGeom>
          <a:solidFill>
            <a:schemeClr val="tx1">
              <a:alpha val="80000"/>
            </a:schemeClr>
          </a:solidFill>
        </p:spPr>
        <p:txBody>
          <a:bodyPr vert="horz" anchor="ctr"/>
          <a:lstStyle>
            <a:lvl1pPr algn="ctr">
              <a:buNone/>
              <a:defRPr sz="5400" cap="none" baseline="0">
                <a:solidFill>
                  <a:schemeClr val="bg1"/>
                </a:solidFill>
                <a:latin typeface="Calibri Light" panose="020F0302020204030204" pitchFamily="34" charset="0"/>
              </a:defRPr>
            </a:lvl1pPr>
            <a:lvl2pPr>
              <a:buNone/>
              <a:defRPr/>
            </a:lvl2pPr>
            <a:lvl3pPr>
              <a:buNone/>
              <a:defRPr/>
            </a:lvl3pPr>
            <a:lvl4pPr>
              <a:buNone/>
              <a:defRPr/>
            </a:lvl4pPr>
            <a:lvl5pPr>
              <a:buNone/>
              <a:defRPr/>
            </a:lvl5pPr>
          </a:lstStyle>
          <a:p>
            <a:pPr lvl="0"/>
            <a:endParaRPr lang="nl-NL" dirty="0"/>
          </a:p>
        </p:txBody>
      </p:sp>
    </p:spTree>
    <p:extLst>
      <p:ext uri="{BB962C8B-B14F-4D97-AF65-F5344CB8AC3E}">
        <p14:creationId xmlns:p14="http://schemas.microsoft.com/office/powerpoint/2010/main" val="42367832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keypoint ">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Title - Internal use only</a:t>
            </a:r>
            <a:endParaRPr lang="en-US"/>
          </a:p>
        </p:txBody>
      </p:sp>
      <p:sp>
        <p:nvSpPr>
          <p:cNvPr id="4" name="Slide Number Placeholder 3"/>
          <p:cNvSpPr>
            <a:spLocks noGrp="1"/>
          </p:cNvSpPr>
          <p:nvPr>
            <p:ph type="sldNum" sz="quarter" idx="12"/>
          </p:nvPr>
        </p:nvSpPr>
        <p:spPr/>
        <p:txBody>
          <a:bodyPr/>
          <a:lstStyle/>
          <a:p>
            <a:fld id="{76563B4B-4410-459F-97AD-D0AEEE9266CA}" type="slidenum">
              <a:rPr lang="en-US" smtClean="0"/>
              <a:t>‹#›</a:t>
            </a:fld>
            <a:endParaRPr lang="en-US"/>
          </a:p>
        </p:txBody>
      </p:sp>
      <p:sp>
        <p:nvSpPr>
          <p:cNvPr id="8" name="Tijdelijke aanduiding voor tekst 3"/>
          <p:cNvSpPr>
            <a:spLocks noGrp="1"/>
          </p:cNvSpPr>
          <p:nvPr>
            <p:ph type="body" sz="quarter" idx="13"/>
          </p:nvPr>
        </p:nvSpPr>
        <p:spPr>
          <a:xfrm>
            <a:off x="0" y="0"/>
            <a:ext cx="9144000" cy="6375399"/>
          </a:xfrm>
          <a:prstGeom prst="rect">
            <a:avLst/>
          </a:prstGeom>
          <a:noFill/>
        </p:spPr>
        <p:txBody>
          <a:bodyPr vert="horz" anchor="ctr"/>
          <a:lstStyle>
            <a:lvl1pPr algn="ctr">
              <a:buNone/>
              <a:defRPr sz="5400" cap="none" baseline="0">
                <a:solidFill>
                  <a:schemeClr val="tx1"/>
                </a:solidFill>
                <a:latin typeface="Calibri Light" panose="020F0302020204030204" pitchFamily="34" charset="0"/>
              </a:defRPr>
            </a:lvl1pPr>
            <a:lvl2pPr>
              <a:buNone/>
              <a:defRPr/>
            </a:lvl2pPr>
            <a:lvl3pPr>
              <a:buNone/>
              <a:defRPr/>
            </a:lvl3pPr>
            <a:lvl4pPr>
              <a:buNone/>
              <a:defRPr/>
            </a:lvl4pPr>
            <a:lvl5pPr>
              <a:buNone/>
              <a:defRPr/>
            </a:lvl5pPr>
          </a:lstStyle>
          <a:p>
            <a:pPr lvl="0"/>
            <a:endParaRPr lang="nl-NL" dirty="0"/>
          </a:p>
        </p:txBody>
      </p:sp>
    </p:spTree>
    <p:extLst>
      <p:ext uri="{BB962C8B-B14F-4D97-AF65-F5344CB8AC3E}">
        <p14:creationId xmlns:p14="http://schemas.microsoft.com/office/powerpoint/2010/main" val="348753371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Title - Internal use only</a:t>
            </a:r>
            <a:endParaRPr lang="en-US"/>
          </a:p>
        </p:txBody>
      </p:sp>
      <p:sp>
        <p:nvSpPr>
          <p:cNvPr id="4" name="Slide Number Placeholder 3"/>
          <p:cNvSpPr>
            <a:spLocks noGrp="1"/>
          </p:cNvSpPr>
          <p:nvPr>
            <p:ph type="sldNum" sz="quarter" idx="12"/>
          </p:nvPr>
        </p:nvSpPr>
        <p:spPr/>
        <p:txBody>
          <a:bodyPr/>
          <a:lstStyle/>
          <a:p>
            <a:fld id="{76563B4B-4410-459F-97AD-D0AEEE9266CA}" type="slidenum">
              <a:rPr lang="en-US" smtClean="0"/>
              <a:t>‹#›</a:t>
            </a:fld>
            <a:endParaRPr lang="en-US"/>
          </a:p>
        </p:txBody>
      </p:sp>
      <p:sp>
        <p:nvSpPr>
          <p:cNvPr id="8" name="Tijdelijke aanduiding voor tekst 3"/>
          <p:cNvSpPr>
            <a:spLocks noGrp="1"/>
          </p:cNvSpPr>
          <p:nvPr>
            <p:ph type="body" sz="quarter" idx="13" hasCustomPrompt="1"/>
          </p:nvPr>
        </p:nvSpPr>
        <p:spPr>
          <a:xfrm>
            <a:off x="0" y="0"/>
            <a:ext cx="9144000" cy="6858000"/>
          </a:xfrm>
          <a:prstGeom prst="rect">
            <a:avLst/>
          </a:prstGeom>
        </p:spPr>
        <p:txBody>
          <a:bodyPr vert="horz" anchor="ctr"/>
          <a:lstStyle>
            <a:lvl1pPr algn="ctr">
              <a:buNone/>
              <a:defRPr sz="5400" cap="all">
                <a:solidFill>
                  <a:schemeClr val="bg1"/>
                </a:solidFill>
                <a:latin typeface="+mj-lt"/>
              </a:defRPr>
            </a:lvl1pPr>
            <a:lvl2pPr>
              <a:buNone/>
              <a:defRPr/>
            </a:lvl2pPr>
            <a:lvl3pPr>
              <a:buNone/>
              <a:defRPr/>
            </a:lvl3pPr>
            <a:lvl4pPr>
              <a:buNone/>
              <a:defRPr/>
            </a:lvl4pPr>
            <a:lvl5pPr>
              <a:buNone/>
              <a:defRPr/>
            </a:lvl5pPr>
          </a:lstStyle>
          <a:p>
            <a:pPr lvl="0"/>
            <a:r>
              <a:rPr lang="nl-BE" dirty="0" smtClean="0"/>
              <a:t>Thank you</a:t>
            </a:r>
            <a:endParaRPr lang="nl-NL" dirty="0"/>
          </a:p>
        </p:txBody>
      </p:sp>
    </p:spTree>
    <p:extLst>
      <p:ext uri="{BB962C8B-B14F-4D97-AF65-F5344CB8AC3E}">
        <p14:creationId xmlns:p14="http://schemas.microsoft.com/office/powerpoint/2010/main" val="6184296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7315200" y="111666"/>
            <a:ext cx="1676400" cy="646331"/>
          </a:xfrm>
          <a:prstGeom prst="rect">
            <a:avLst/>
          </a:prstGeom>
          <a:noFill/>
        </p:spPr>
        <p:txBody>
          <a:bodyPr wrap="square" rtlCol="0">
            <a:spAutoFit/>
          </a:bodyPr>
          <a:lstStyle/>
          <a:p>
            <a:pPr algn="r"/>
            <a:r>
              <a:rPr lang="nl-BE" sz="900" dirty="0" smtClean="0">
                <a:solidFill>
                  <a:schemeClr val="tx2"/>
                </a:solidFill>
              </a:rPr>
              <a:t>Top secret</a:t>
            </a:r>
          </a:p>
          <a:p>
            <a:pPr algn="r"/>
            <a:r>
              <a:rPr lang="nl-BE" sz="900" dirty="0" smtClean="0">
                <a:solidFill>
                  <a:schemeClr val="tx2"/>
                </a:solidFill>
              </a:rPr>
              <a:t>Secret</a:t>
            </a:r>
          </a:p>
          <a:p>
            <a:pPr algn="r"/>
            <a:r>
              <a:rPr lang="nl-BE" sz="900" dirty="0" smtClean="0"/>
              <a:t>Internal use only</a:t>
            </a:r>
          </a:p>
          <a:p>
            <a:pPr algn="r"/>
            <a:r>
              <a:rPr lang="nl-BE" sz="900" dirty="0" smtClean="0">
                <a:solidFill>
                  <a:schemeClr val="tx2"/>
                </a:solidFill>
              </a:rPr>
              <a:t>Public</a:t>
            </a:r>
            <a:endParaRPr lang="en-US" sz="900" dirty="0">
              <a:solidFill>
                <a:schemeClr val="tx2"/>
              </a:solidFill>
            </a:endParaRPr>
          </a:p>
        </p:txBody>
      </p:sp>
      <p:sp>
        <p:nvSpPr>
          <p:cNvPr id="20" name="Text Placeholder 19"/>
          <p:cNvSpPr>
            <a:spLocks noGrp="1"/>
          </p:cNvSpPr>
          <p:nvPr>
            <p:ph type="body" sz="quarter" idx="10" hasCustomPrompt="1"/>
          </p:nvPr>
        </p:nvSpPr>
        <p:spPr>
          <a:xfrm>
            <a:off x="304800" y="1447800"/>
            <a:ext cx="8686800" cy="2235200"/>
          </a:xfrm>
          <a:prstGeom prst="rect">
            <a:avLst/>
          </a:prstGeom>
        </p:spPr>
        <p:txBody>
          <a:bodyPr anchor="b"/>
          <a:lstStyle>
            <a:lvl1pPr marL="0" indent="0" algn="r">
              <a:buNone/>
              <a:defRPr sz="5400" baseline="0">
                <a:solidFill>
                  <a:schemeClr val="tx2"/>
                </a:solidFill>
                <a:latin typeface="Calibri Light" panose="020F0302020204030204" pitchFamily="34" charset="0"/>
              </a:defRPr>
            </a:lvl1pPr>
            <a:lvl2pPr marL="457200" indent="0" algn="r">
              <a:buNone/>
              <a:defRPr sz="5400">
                <a:solidFill>
                  <a:schemeClr val="tx2"/>
                </a:solidFill>
                <a:latin typeface="Calibri Light" panose="020F0302020204030204" pitchFamily="34" charset="0"/>
              </a:defRPr>
            </a:lvl2pPr>
            <a:lvl3pPr marL="914400" indent="0" algn="r">
              <a:buNone/>
              <a:defRPr sz="5400">
                <a:solidFill>
                  <a:schemeClr val="tx2"/>
                </a:solidFill>
                <a:latin typeface="Calibri Light" panose="020F0302020204030204" pitchFamily="34" charset="0"/>
              </a:defRPr>
            </a:lvl3pPr>
            <a:lvl4pPr marL="1371600" indent="0" algn="r">
              <a:buNone/>
              <a:defRPr sz="5400">
                <a:solidFill>
                  <a:schemeClr val="tx2"/>
                </a:solidFill>
                <a:latin typeface="Calibri Light" panose="020F0302020204030204" pitchFamily="34" charset="0"/>
              </a:defRPr>
            </a:lvl4pPr>
            <a:lvl5pPr marL="1828800" indent="0" algn="r">
              <a:buNone/>
              <a:defRPr sz="5400">
                <a:solidFill>
                  <a:schemeClr val="tx2"/>
                </a:solidFill>
                <a:latin typeface="Calibri Light" panose="020F0302020204030204" pitchFamily="34" charset="0"/>
              </a:defRPr>
            </a:lvl5pPr>
          </a:lstStyle>
          <a:p>
            <a:pPr lvl="0"/>
            <a:r>
              <a:rPr lang="en-US" dirty="0" smtClean="0"/>
              <a:t>Presentation title</a:t>
            </a:r>
            <a:endParaRPr lang="en-US" dirty="0"/>
          </a:p>
        </p:txBody>
      </p:sp>
      <p:sp>
        <p:nvSpPr>
          <p:cNvPr id="21" name="Text Placeholder 19"/>
          <p:cNvSpPr>
            <a:spLocks noGrp="1"/>
          </p:cNvSpPr>
          <p:nvPr>
            <p:ph type="body" sz="quarter" idx="11" hasCustomPrompt="1"/>
          </p:nvPr>
        </p:nvSpPr>
        <p:spPr>
          <a:xfrm>
            <a:off x="304800" y="3683000"/>
            <a:ext cx="8686800" cy="1016000"/>
          </a:xfrm>
          <a:prstGeom prst="rect">
            <a:avLst/>
          </a:prstGeom>
        </p:spPr>
        <p:txBody>
          <a:bodyPr anchor="t"/>
          <a:lstStyle>
            <a:lvl1pPr marL="0" indent="0" algn="r">
              <a:buNone/>
              <a:defRPr sz="2800" baseline="0">
                <a:solidFill>
                  <a:schemeClr val="tx2"/>
                </a:solidFill>
                <a:latin typeface="Calibri Light" panose="020F0302020204030204" pitchFamily="34" charset="0"/>
              </a:defRPr>
            </a:lvl1pPr>
            <a:lvl2pPr marL="457200" indent="0" algn="r">
              <a:buNone/>
              <a:defRPr sz="5400">
                <a:solidFill>
                  <a:schemeClr val="tx2"/>
                </a:solidFill>
                <a:latin typeface="Calibri Light" panose="020F0302020204030204" pitchFamily="34" charset="0"/>
              </a:defRPr>
            </a:lvl2pPr>
            <a:lvl3pPr marL="914400" indent="0" algn="r">
              <a:buNone/>
              <a:defRPr sz="5400">
                <a:solidFill>
                  <a:schemeClr val="tx2"/>
                </a:solidFill>
                <a:latin typeface="Calibri Light" panose="020F0302020204030204" pitchFamily="34" charset="0"/>
              </a:defRPr>
            </a:lvl3pPr>
            <a:lvl4pPr marL="1371600" indent="0" algn="r">
              <a:buNone/>
              <a:defRPr sz="5400">
                <a:solidFill>
                  <a:schemeClr val="tx2"/>
                </a:solidFill>
                <a:latin typeface="Calibri Light" panose="020F0302020204030204" pitchFamily="34" charset="0"/>
              </a:defRPr>
            </a:lvl4pPr>
            <a:lvl5pPr marL="1828800" indent="0" algn="r">
              <a:buNone/>
              <a:defRPr sz="5400">
                <a:solidFill>
                  <a:schemeClr val="tx2"/>
                </a:solidFill>
                <a:latin typeface="Calibri Light" panose="020F0302020204030204" pitchFamily="34" charset="0"/>
              </a:defRPr>
            </a:lvl5pPr>
          </a:lstStyle>
          <a:p>
            <a:pPr lvl="0"/>
            <a:r>
              <a:rPr lang="en-US" dirty="0" smtClean="0"/>
              <a:t>Presentation subtitle</a:t>
            </a:r>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360" y="213123"/>
            <a:ext cx="1524000" cy="318013"/>
          </a:xfrm>
          <a:prstGeom prst="rect">
            <a:avLst/>
          </a:prstGeom>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941168"/>
            <a:ext cx="9150350"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6719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cap="all" dirty="0">
              <a:solidFill>
                <a:schemeClr val="bg1"/>
              </a:solidFill>
              <a:latin typeface="+mj-lt"/>
            </a:endParaRPr>
          </a:p>
        </p:txBody>
      </p:sp>
      <p:sp>
        <p:nvSpPr>
          <p:cNvPr id="4" name="Rectangle 3"/>
          <p:cNvSpPr/>
          <p:nvPr userDrawn="1"/>
        </p:nvSpPr>
        <p:spPr>
          <a:xfrm>
            <a:off x="0" y="2705725"/>
            <a:ext cx="9143999"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8800" b="0" i="0" u="none" strike="noStrike" kern="1200" cap="none" spc="0" normalizeH="0" baseline="0" noProof="0" dirty="0" smtClean="0">
                <a:ln>
                  <a:noFill/>
                </a:ln>
                <a:solidFill>
                  <a:srgbClr val="FFFFFF"/>
                </a:solidFill>
                <a:effectLst/>
                <a:uLnTx/>
                <a:uFillTx/>
                <a:latin typeface="Calibri Light" panose="020F0302020204030204" pitchFamily="34" charset="0"/>
                <a:ea typeface="+mn-ea"/>
                <a:cs typeface="+mn-cs"/>
              </a:rPr>
              <a:t>Thank you</a:t>
            </a:r>
            <a:endParaRPr kumimoji="0" lang="en-US" sz="88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mn-cs"/>
            </a:endParaRPr>
          </a:p>
        </p:txBody>
      </p:sp>
    </p:spTree>
    <p:extLst>
      <p:ext uri="{BB962C8B-B14F-4D97-AF65-F5344CB8AC3E}">
        <p14:creationId xmlns:p14="http://schemas.microsoft.com/office/powerpoint/2010/main" val="79910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Title - Internal use only</a:t>
            </a:r>
            <a:endParaRPr lang="en-US" dirty="0"/>
          </a:p>
        </p:txBody>
      </p:sp>
      <p:sp>
        <p:nvSpPr>
          <p:cNvPr id="4" name="Slide Number Placeholder 3"/>
          <p:cNvSpPr>
            <a:spLocks noGrp="1"/>
          </p:cNvSpPr>
          <p:nvPr>
            <p:ph type="sldNum" sz="quarter" idx="11"/>
          </p:nvPr>
        </p:nvSpPr>
        <p:spPr/>
        <p:txBody>
          <a:bodyPr/>
          <a:lstStyle/>
          <a:p>
            <a:fld id="{76563B4B-4410-459F-97AD-D0AEEE9266CA}" type="slidenum">
              <a:rPr lang="en-US" smtClean="0"/>
              <a:pPr/>
              <a:t>‹#›</a:t>
            </a:fld>
            <a:endParaRPr lang="en-US" dirty="0"/>
          </a:p>
        </p:txBody>
      </p:sp>
      <p:cxnSp>
        <p:nvCxnSpPr>
          <p:cNvPr id="5" name="Rechte verbindingslijn 2"/>
          <p:cNvCxnSpPr/>
          <p:nvPr userDrawn="1"/>
        </p:nvCxnSpPr>
        <p:spPr>
          <a:xfrm>
            <a:off x="922338" y="-228600"/>
            <a:ext cx="550171" cy="2117"/>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Rechte verbindingslijn 3"/>
          <p:cNvCxnSpPr/>
          <p:nvPr userDrawn="1"/>
        </p:nvCxnSpPr>
        <p:spPr>
          <a:xfrm>
            <a:off x="922338" y="469891"/>
            <a:ext cx="550171" cy="2117"/>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Rechte verbindingslijn 4"/>
          <p:cNvCxnSpPr/>
          <p:nvPr userDrawn="1"/>
        </p:nvCxnSpPr>
        <p:spPr>
          <a:xfrm>
            <a:off x="922338" y="1168380"/>
            <a:ext cx="550171" cy="2117"/>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Rechte verbindingslijn 5"/>
          <p:cNvCxnSpPr/>
          <p:nvPr userDrawn="1"/>
        </p:nvCxnSpPr>
        <p:spPr>
          <a:xfrm>
            <a:off x="922338" y="1866871"/>
            <a:ext cx="550171" cy="2117"/>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Rechte verbindingslijn 6"/>
          <p:cNvCxnSpPr/>
          <p:nvPr userDrawn="1"/>
        </p:nvCxnSpPr>
        <p:spPr>
          <a:xfrm>
            <a:off x="922338" y="2565362"/>
            <a:ext cx="550171" cy="2117"/>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Rechte verbindingslijn 7"/>
          <p:cNvCxnSpPr/>
          <p:nvPr userDrawn="1"/>
        </p:nvCxnSpPr>
        <p:spPr>
          <a:xfrm>
            <a:off x="922338" y="3962343"/>
            <a:ext cx="550171" cy="2117"/>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Rechte verbindingslijn 8"/>
          <p:cNvCxnSpPr/>
          <p:nvPr userDrawn="1"/>
        </p:nvCxnSpPr>
        <p:spPr>
          <a:xfrm>
            <a:off x="922338" y="3263852"/>
            <a:ext cx="550171" cy="2117"/>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Rechte verbindingslijn 9"/>
          <p:cNvCxnSpPr/>
          <p:nvPr userDrawn="1"/>
        </p:nvCxnSpPr>
        <p:spPr>
          <a:xfrm>
            <a:off x="922338" y="6057826"/>
            <a:ext cx="550171" cy="2117"/>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Rechte verbindingslijn 10"/>
          <p:cNvCxnSpPr/>
          <p:nvPr userDrawn="1"/>
        </p:nvCxnSpPr>
        <p:spPr>
          <a:xfrm>
            <a:off x="922338" y="5359324"/>
            <a:ext cx="550171" cy="2117"/>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Rechte verbindingslijn 11"/>
          <p:cNvCxnSpPr/>
          <p:nvPr userDrawn="1"/>
        </p:nvCxnSpPr>
        <p:spPr>
          <a:xfrm>
            <a:off x="922338" y="4660834"/>
            <a:ext cx="550171" cy="2117"/>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Rechte verbindingslijn 12"/>
          <p:cNvCxnSpPr/>
          <p:nvPr userDrawn="1"/>
        </p:nvCxnSpPr>
        <p:spPr>
          <a:xfrm>
            <a:off x="1143433" y="118275"/>
            <a:ext cx="329074" cy="6856"/>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Rechte verbindingslijn 13"/>
          <p:cNvCxnSpPr/>
          <p:nvPr userDrawn="1"/>
        </p:nvCxnSpPr>
        <p:spPr>
          <a:xfrm>
            <a:off x="1143433" y="816765"/>
            <a:ext cx="329074" cy="6856"/>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Rechte verbindingslijn 14"/>
          <p:cNvCxnSpPr/>
          <p:nvPr userDrawn="1"/>
        </p:nvCxnSpPr>
        <p:spPr>
          <a:xfrm>
            <a:off x="1143433" y="1515256"/>
            <a:ext cx="329074" cy="6856"/>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Rechte verbindingslijn 15"/>
          <p:cNvCxnSpPr/>
          <p:nvPr userDrawn="1"/>
        </p:nvCxnSpPr>
        <p:spPr>
          <a:xfrm>
            <a:off x="1143433" y="2213747"/>
            <a:ext cx="329074" cy="6856"/>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Rechte verbindingslijn 16"/>
          <p:cNvCxnSpPr/>
          <p:nvPr userDrawn="1"/>
        </p:nvCxnSpPr>
        <p:spPr>
          <a:xfrm>
            <a:off x="1143433" y="2912239"/>
            <a:ext cx="329074" cy="6856"/>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Rechte verbindingslijn 17"/>
          <p:cNvCxnSpPr/>
          <p:nvPr userDrawn="1"/>
        </p:nvCxnSpPr>
        <p:spPr>
          <a:xfrm>
            <a:off x="1143433" y="3610729"/>
            <a:ext cx="329074" cy="6856"/>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Rechte verbindingslijn 18"/>
          <p:cNvCxnSpPr/>
          <p:nvPr userDrawn="1"/>
        </p:nvCxnSpPr>
        <p:spPr>
          <a:xfrm>
            <a:off x="1143433" y="4309219"/>
            <a:ext cx="329074" cy="6856"/>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Rechte verbindingslijn 19"/>
          <p:cNvCxnSpPr/>
          <p:nvPr userDrawn="1"/>
        </p:nvCxnSpPr>
        <p:spPr>
          <a:xfrm>
            <a:off x="1143433" y="5007709"/>
            <a:ext cx="329074" cy="6856"/>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Rechte verbindingslijn 20"/>
          <p:cNvCxnSpPr/>
          <p:nvPr userDrawn="1"/>
        </p:nvCxnSpPr>
        <p:spPr>
          <a:xfrm>
            <a:off x="1143433" y="5706200"/>
            <a:ext cx="329074" cy="6856"/>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Rechte verbindingslijn 8"/>
          <p:cNvCxnSpPr/>
          <p:nvPr userDrawn="1"/>
        </p:nvCxnSpPr>
        <p:spPr>
          <a:xfrm>
            <a:off x="922338" y="3960225"/>
            <a:ext cx="550171" cy="2117"/>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Rechte verbindingslijn 20"/>
          <p:cNvCxnSpPr/>
          <p:nvPr userDrawn="1"/>
        </p:nvCxnSpPr>
        <p:spPr>
          <a:xfrm>
            <a:off x="1143434" y="6437129"/>
            <a:ext cx="329074" cy="6856"/>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7" name="Text Placeholder 2"/>
          <p:cNvSpPr>
            <a:spLocks noGrp="1"/>
          </p:cNvSpPr>
          <p:nvPr>
            <p:ph type="body" sz="quarter" idx="16"/>
          </p:nvPr>
        </p:nvSpPr>
        <p:spPr>
          <a:xfrm>
            <a:off x="1608137" y="1"/>
            <a:ext cx="6400800" cy="6134026"/>
          </a:xfrm>
          <a:prstGeom prst="rect">
            <a:avLst/>
          </a:prstGeom>
        </p:spPr>
        <p:txBody>
          <a:bodyPr anchor="ctr">
            <a:normAutofit/>
          </a:bodyPr>
          <a:lstStyle>
            <a:lvl1pPr marL="457200" indent="-457200">
              <a:lnSpc>
                <a:spcPct val="150000"/>
              </a:lnSpc>
              <a:buFont typeface="+mj-lt"/>
              <a:buAutoNum type="arabicPeriod"/>
              <a:defRPr sz="2400"/>
            </a:lvl1pPr>
            <a:lvl2pPr marL="800100" indent="-342900">
              <a:buFont typeface="+mj-lt"/>
              <a:buAutoNum type="alphaUcPeriod"/>
              <a:defRPr sz="1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089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fade">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fade">
                                      <p:cBhvr>
                                        <p:cTn id="17" dur="5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fade">
                                      <p:cBhvr>
                                        <p:cTn id="22" dur="500"/>
                                        <p:tgtEl>
                                          <p:spTgt spid="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xEl>
                                              <p:pRg st="4" end="4"/>
                                            </p:txEl>
                                          </p:spTgt>
                                        </p:tgtEl>
                                        <p:attrNameLst>
                                          <p:attrName>style.visibility</p:attrName>
                                        </p:attrNameLst>
                                      </p:cBhvr>
                                      <p:to>
                                        <p:strVal val="visible"/>
                                      </p:to>
                                    </p:set>
                                    <p:animEffect transition="in" filter="fade">
                                      <p:cBhvr>
                                        <p:cTn id="27"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0"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Title - Internal use only</a:t>
            </a:r>
            <a:endParaRPr lang="en-US"/>
          </a:p>
        </p:txBody>
      </p:sp>
      <p:sp>
        <p:nvSpPr>
          <p:cNvPr id="6" name="Slide Number Placeholder 5"/>
          <p:cNvSpPr>
            <a:spLocks noGrp="1"/>
          </p:cNvSpPr>
          <p:nvPr>
            <p:ph type="sldNum" sz="quarter" idx="12"/>
          </p:nvPr>
        </p:nvSpPr>
        <p:spPr/>
        <p:txBody>
          <a:bodyPr/>
          <a:lstStyle/>
          <a:p>
            <a:fld id="{76563B4B-4410-459F-97AD-D0AEEE9266CA}" type="slidenum">
              <a:rPr lang="en-US" smtClean="0"/>
              <a:t>‹#›</a:t>
            </a:fld>
            <a:endParaRPr lang="en-US"/>
          </a:p>
        </p:txBody>
      </p:sp>
      <p:sp>
        <p:nvSpPr>
          <p:cNvPr id="32" name="Text Placeholder 31"/>
          <p:cNvSpPr>
            <a:spLocks noGrp="1"/>
          </p:cNvSpPr>
          <p:nvPr>
            <p:ph type="body" sz="quarter" idx="13"/>
          </p:nvPr>
        </p:nvSpPr>
        <p:spPr>
          <a:xfrm>
            <a:off x="1371600" y="762000"/>
            <a:ext cx="7543800" cy="2844800"/>
          </a:xfrm>
          <a:prstGeom prst="rect">
            <a:avLst/>
          </a:prstGeom>
        </p:spPr>
        <p:txBody>
          <a:bodyPr anchor="b">
            <a:normAutofit/>
          </a:bodyPr>
          <a:lstStyle>
            <a:lvl1pPr>
              <a:defRPr sz="5400" cap="none" baseline="0">
                <a:solidFill>
                  <a:schemeClr val="tx2"/>
                </a:solidFill>
                <a:latin typeface="Calibri Light" panose="020F0302020204030204" pitchFamily="34" charset="0"/>
              </a:defRPr>
            </a:lvl1pPr>
          </a:lstStyle>
          <a:p>
            <a:pPr lvl="0"/>
            <a:endParaRPr lang="en-US" dirty="0"/>
          </a:p>
        </p:txBody>
      </p:sp>
      <p:sp>
        <p:nvSpPr>
          <p:cNvPr id="34" name="Text Placeholder 33"/>
          <p:cNvSpPr>
            <a:spLocks noGrp="1"/>
          </p:cNvSpPr>
          <p:nvPr>
            <p:ph type="body" sz="quarter" idx="14"/>
          </p:nvPr>
        </p:nvSpPr>
        <p:spPr>
          <a:xfrm>
            <a:off x="1371600" y="3606800"/>
            <a:ext cx="7543800" cy="2133600"/>
          </a:xfrm>
          <a:prstGeom prst="rect">
            <a:avLst/>
          </a:prstGeom>
        </p:spPr>
        <p:txBody>
          <a:bodyPr>
            <a:normAutofit/>
          </a:bodyPr>
          <a:lstStyle>
            <a:lvl1pPr>
              <a:defRPr sz="3200">
                <a:solidFill>
                  <a:schemeClr val="tx2"/>
                </a:solidFill>
                <a:latin typeface="Calibri Light" panose="020F0302020204030204" pitchFamily="34" charset="0"/>
              </a:defRPr>
            </a:lvl1pPr>
          </a:lstStyle>
          <a:p>
            <a:pPr lvl="0"/>
            <a:r>
              <a:rPr lang="en-US" dirty="0" smtClean="0"/>
              <a:t>Click to edit Master text style</a:t>
            </a:r>
          </a:p>
        </p:txBody>
      </p:sp>
      <p:sp>
        <p:nvSpPr>
          <p:cNvPr id="7" name="Text Placeholder 31"/>
          <p:cNvSpPr>
            <a:spLocks noGrp="1"/>
          </p:cNvSpPr>
          <p:nvPr>
            <p:ph type="body" sz="quarter" idx="15" hasCustomPrompt="1"/>
          </p:nvPr>
        </p:nvSpPr>
        <p:spPr>
          <a:xfrm>
            <a:off x="228600" y="762000"/>
            <a:ext cx="1143000" cy="2844800"/>
          </a:xfrm>
          <a:prstGeom prst="rect">
            <a:avLst/>
          </a:prstGeom>
        </p:spPr>
        <p:txBody>
          <a:bodyPr anchor="b">
            <a:normAutofit/>
          </a:bodyPr>
          <a:lstStyle>
            <a:lvl1pPr algn="l">
              <a:defRPr sz="5400" cap="none" baseline="0">
                <a:solidFill>
                  <a:schemeClr val="tx1"/>
                </a:solidFill>
                <a:latin typeface="Calibri Light" panose="020F0302020204030204" pitchFamily="34" charset="0"/>
              </a:defRPr>
            </a:lvl1pPr>
          </a:lstStyle>
          <a:p>
            <a:pPr lvl="0"/>
            <a:r>
              <a:rPr lang="en-US" dirty="0" smtClean="0"/>
              <a:t>01</a:t>
            </a:r>
            <a:r>
              <a:rPr lang="nl-BE" dirty="0" smtClean="0"/>
              <a:t>.</a:t>
            </a:r>
            <a:endParaRPr lang="en-US" dirty="0"/>
          </a:p>
        </p:txBody>
      </p:sp>
    </p:spTree>
    <p:extLst>
      <p:ext uri="{BB962C8B-B14F-4D97-AF65-F5344CB8AC3E}">
        <p14:creationId xmlns:p14="http://schemas.microsoft.com/office/powerpoint/2010/main" val="1261724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Title - Internal use only</a:t>
            </a:r>
            <a:endParaRPr lang="en-US"/>
          </a:p>
        </p:txBody>
      </p:sp>
      <p:sp>
        <p:nvSpPr>
          <p:cNvPr id="6" name="Slide Number Placeholder 5"/>
          <p:cNvSpPr>
            <a:spLocks noGrp="1"/>
          </p:cNvSpPr>
          <p:nvPr>
            <p:ph type="sldNum" sz="quarter" idx="12"/>
          </p:nvPr>
        </p:nvSpPr>
        <p:spPr/>
        <p:txBody>
          <a:bodyPr/>
          <a:lstStyle/>
          <a:p>
            <a:fld id="{76563B4B-4410-459F-97AD-D0AEEE9266CA}" type="slidenum">
              <a:rPr lang="en-US" smtClean="0"/>
              <a:t>‹#›</a:t>
            </a:fld>
            <a:endParaRPr lang="en-US"/>
          </a:p>
        </p:txBody>
      </p:sp>
      <p:sp>
        <p:nvSpPr>
          <p:cNvPr id="9" name="Text Placeholder 22"/>
          <p:cNvSpPr>
            <a:spLocks noGrp="1"/>
          </p:cNvSpPr>
          <p:nvPr>
            <p:ph type="body" sz="quarter" idx="15"/>
          </p:nvPr>
        </p:nvSpPr>
        <p:spPr>
          <a:xfrm>
            <a:off x="228601" y="193005"/>
            <a:ext cx="8664575" cy="594395"/>
          </a:xfrm>
          <a:prstGeom prst="rect">
            <a:avLst/>
          </a:prstGeom>
        </p:spPr>
        <p:txBody>
          <a:bodyPr/>
          <a:lstStyle>
            <a:lvl1pPr>
              <a:defRPr cap="none" baseline="0">
                <a:solidFill>
                  <a:schemeClr val="tx2"/>
                </a:solidFill>
              </a:defRPr>
            </a:lvl1pPr>
          </a:lstStyle>
          <a:p>
            <a:pPr lvl="0"/>
            <a:r>
              <a:rPr lang="en-US" dirty="0" smtClean="0"/>
              <a:t>Click to edit Master text styles</a:t>
            </a:r>
            <a:endParaRPr lang="en-US" dirty="0"/>
          </a:p>
        </p:txBody>
      </p:sp>
      <p:sp>
        <p:nvSpPr>
          <p:cNvPr id="3" name="Text Placeholder 2"/>
          <p:cNvSpPr>
            <a:spLocks noGrp="1"/>
          </p:cNvSpPr>
          <p:nvPr>
            <p:ph type="body" sz="quarter" idx="16"/>
          </p:nvPr>
        </p:nvSpPr>
        <p:spPr>
          <a:xfrm>
            <a:off x="1371600" y="1066800"/>
            <a:ext cx="6400800" cy="4876800"/>
          </a:xfrm>
          <a:prstGeom prst="rect">
            <a:avLst/>
          </a:prstGeo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356149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_2column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Title - Internal use only</a:t>
            </a:r>
            <a:endParaRPr lang="en-US"/>
          </a:p>
        </p:txBody>
      </p:sp>
      <p:sp>
        <p:nvSpPr>
          <p:cNvPr id="6" name="Slide Number Placeholder 5"/>
          <p:cNvSpPr>
            <a:spLocks noGrp="1"/>
          </p:cNvSpPr>
          <p:nvPr>
            <p:ph type="sldNum" sz="quarter" idx="12"/>
          </p:nvPr>
        </p:nvSpPr>
        <p:spPr/>
        <p:txBody>
          <a:bodyPr/>
          <a:lstStyle/>
          <a:p>
            <a:fld id="{76563B4B-4410-459F-97AD-D0AEEE9266CA}" type="slidenum">
              <a:rPr lang="en-US" smtClean="0"/>
              <a:t>‹#›</a:t>
            </a:fld>
            <a:endParaRPr lang="en-US"/>
          </a:p>
        </p:txBody>
      </p:sp>
      <p:sp>
        <p:nvSpPr>
          <p:cNvPr id="10" name="Text Placeholder 9"/>
          <p:cNvSpPr>
            <a:spLocks noGrp="1"/>
          </p:cNvSpPr>
          <p:nvPr>
            <p:ph type="body" sz="quarter" idx="13"/>
          </p:nvPr>
        </p:nvSpPr>
        <p:spPr>
          <a:xfrm>
            <a:off x="228600" y="1066800"/>
            <a:ext cx="4191000" cy="4978400"/>
          </a:xfrm>
          <a:prstGeom prst="rect">
            <a:avLst/>
          </a:prstGeo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9"/>
          <p:cNvSpPr>
            <a:spLocks noGrp="1"/>
          </p:cNvSpPr>
          <p:nvPr>
            <p:ph type="body" sz="quarter" idx="14"/>
          </p:nvPr>
        </p:nvSpPr>
        <p:spPr>
          <a:xfrm>
            <a:off x="4724400" y="1066800"/>
            <a:ext cx="4191000" cy="4978400"/>
          </a:xfrm>
          <a:prstGeom prst="rect">
            <a:avLst/>
          </a:prstGeo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2"/>
          <p:cNvSpPr>
            <a:spLocks noGrp="1"/>
          </p:cNvSpPr>
          <p:nvPr>
            <p:ph type="body" sz="quarter" idx="15"/>
          </p:nvPr>
        </p:nvSpPr>
        <p:spPr>
          <a:xfrm>
            <a:off x="228601" y="193005"/>
            <a:ext cx="8664575" cy="594395"/>
          </a:xfrm>
          <a:prstGeom prst="rect">
            <a:avLst/>
          </a:prstGeom>
        </p:spPr>
        <p:txBody>
          <a:bodyPr/>
          <a:lstStyle>
            <a:lvl1pPr>
              <a:defRPr cap="none" baseline="0">
                <a:solidFill>
                  <a:schemeClr val="tx2"/>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6841655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 feature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Title - Internal use only</a:t>
            </a:r>
            <a:endParaRPr lang="en-US"/>
          </a:p>
        </p:txBody>
      </p:sp>
      <p:sp>
        <p:nvSpPr>
          <p:cNvPr id="7" name="Slide Number Placeholder 6"/>
          <p:cNvSpPr>
            <a:spLocks noGrp="1"/>
          </p:cNvSpPr>
          <p:nvPr>
            <p:ph type="sldNum" sz="quarter" idx="12"/>
          </p:nvPr>
        </p:nvSpPr>
        <p:spPr/>
        <p:txBody>
          <a:bodyPr/>
          <a:lstStyle/>
          <a:p>
            <a:fld id="{76563B4B-4410-459F-97AD-D0AEEE9266CA}" type="slidenum">
              <a:rPr lang="en-US" smtClean="0"/>
              <a:t>‹#›</a:t>
            </a:fld>
            <a:endParaRPr lang="en-US"/>
          </a:p>
        </p:txBody>
      </p:sp>
      <p:sp>
        <p:nvSpPr>
          <p:cNvPr id="8" name="Rectangle 51"/>
          <p:cNvSpPr>
            <a:spLocks noGrp="1" noChangeArrowheads="1"/>
          </p:cNvSpPr>
          <p:nvPr>
            <p:ph idx="1" hasCustomPrompt="1"/>
          </p:nvPr>
        </p:nvSpPr>
        <p:spPr bwMode="auto">
          <a:xfrm>
            <a:off x="3975101" y="1051099"/>
            <a:ext cx="4940299" cy="5121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a:buNone/>
              <a:defRPr sz="1800">
                <a:solidFill>
                  <a:schemeClr val="bg1">
                    <a:lumMod val="50000"/>
                  </a:schemeClr>
                </a:solidFill>
                <a:latin typeface="Myriad Pro"/>
                <a:cs typeface="Myriad Pro"/>
              </a:defRPr>
            </a:lvl1pPr>
            <a:lvl2pPr marL="252000" indent="-198000">
              <a:buFont typeface="Calibri" panose="020F0502020204030204" pitchFamily="34" charset="0"/>
              <a:buChar char="→"/>
              <a:defRPr sz="1600">
                <a:solidFill>
                  <a:schemeClr val="tx2"/>
                </a:solidFill>
                <a:latin typeface="+mn-lt"/>
                <a:cs typeface="Myriad Pro"/>
              </a:defRPr>
            </a:lvl2pPr>
            <a:lvl3pPr>
              <a:defRPr sz="1800">
                <a:solidFill>
                  <a:schemeClr val="bg1">
                    <a:lumMod val="50000"/>
                  </a:schemeClr>
                </a:solidFill>
                <a:latin typeface="Myriad Pro"/>
                <a:cs typeface="Myriad Pro"/>
              </a:defRPr>
            </a:lvl3pPr>
            <a:lvl4pPr>
              <a:defRPr sz="1800">
                <a:solidFill>
                  <a:schemeClr val="bg1">
                    <a:lumMod val="50000"/>
                  </a:schemeClr>
                </a:solidFill>
                <a:latin typeface="Myriad Pro"/>
                <a:cs typeface="Myriad Pro"/>
              </a:defRPr>
            </a:lvl4pPr>
            <a:lvl5pPr>
              <a:defRPr sz="1800">
                <a:solidFill>
                  <a:schemeClr val="bg1">
                    <a:lumMod val="50000"/>
                  </a:schemeClr>
                </a:solidFill>
                <a:latin typeface="Myriad Pro"/>
                <a:cs typeface="Myriad Pro"/>
              </a:defRPr>
            </a:lvl5pPr>
          </a:lstStyle>
          <a:p>
            <a:pPr lvl="1"/>
            <a:r>
              <a:rPr lang="en-GB" dirty="0" smtClean="0"/>
              <a:t>Features</a:t>
            </a:r>
          </a:p>
        </p:txBody>
      </p:sp>
      <p:sp>
        <p:nvSpPr>
          <p:cNvPr id="9" name="Tijdelijke aanduiding voor afbeelding 10"/>
          <p:cNvSpPr>
            <a:spLocks noGrp="1"/>
          </p:cNvSpPr>
          <p:nvPr>
            <p:ph type="pic" sz="quarter" idx="13" hasCustomPrompt="1"/>
          </p:nvPr>
        </p:nvSpPr>
        <p:spPr>
          <a:xfrm>
            <a:off x="228600" y="1059163"/>
            <a:ext cx="3581400" cy="5113036"/>
          </a:xfrm>
          <a:prstGeom prst="rect">
            <a:avLst/>
          </a:prstGeom>
        </p:spPr>
        <p:txBody>
          <a:bodyPr vert="horz" anchor="t"/>
          <a:lstStyle>
            <a:lvl1pPr>
              <a:buNone/>
              <a:defRPr sz="1800">
                <a:solidFill>
                  <a:schemeClr val="tx2"/>
                </a:solidFill>
              </a:defRPr>
            </a:lvl1pPr>
          </a:lstStyle>
          <a:p>
            <a:r>
              <a:rPr lang="nl-NL" dirty="0" smtClean="0"/>
              <a:t>Insert picture</a:t>
            </a:r>
            <a:endParaRPr lang="nl-NL" dirty="0"/>
          </a:p>
        </p:txBody>
      </p:sp>
      <p:sp>
        <p:nvSpPr>
          <p:cNvPr id="11" name="Text Placeholder 22"/>
          <p:cNvSpPr>
            <a:spLocks noGrp="1"/>
          </p:cNvSpPr>
          <p:nvPr>
            <p:ph type="body" sz="quarter" idx="15"/>
          </p:nvPr>
        </p:nvSpPr>
        <p:spPr>
          <a:xfrm>
            <a:off x="228601" y="193005"/>
            <a:ext cx="8664575" cy="594395"/>
          </a:xfrm>
          <a:prstGeom prst="rect">
            <a:avLst/>
          </a:prstGeom>
        </p:spPr>
        <p:txBody>
          <a:bodyPr/>
          <a:lstStyle>
            <a:lvl1pPr>
              <a:defRPr cap="none" baseline="0">
                <a:solidFill>
                  <a:schemeClr val="tx2"/>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4093421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Title - Internal use only</a:t>
            </a:r>
            <a:endParaRPr lang="en-US"/>
          </a:p>
        </p:txBody>
      </p:sp>
      <p:sp>
        <p:nvSpPr>
          <p:cNvPr id="5" name="Slide Number Placeholder 4"/>
          <p:cNvSpPr>
            <a:spLocks noGrp="1"/>
          </p:cNvSpPr>
          <p:nvPr>
            <p:ph type="sldNum" sz="quarter" idx="12"/>
          </p:nvPr>
        </p:nvSpPr>
        <p:spPr/>
        <p:txBody>
          <a:bodyPr/>
          <a:lstStyle/>
          <a:p>
            <a:fld id="{76563B4B-4410-459F-97AD-D0AEEE9266CA}" type="slidenum">
              <a:rPr lang="en-US" smtClean="0"/>
              <a:t>‹#›</a:t>
            </a:fld>
            <a:endParaRPr lang="en-US"/>
          </a:p>
        </p:txBody>
      </p:sp>
      <p:sp>
        <p:nvSpPr>
          <p:cNvPr id="8" name="Text Placeholder 22"/>
          <p:cNvSpPr>
            <a:spLocks noGrp="1"/>
          </p:cNvSpPr>
          <p:nvPr>
            <p:ph type="body" sz="quarter" idx="15"/>
          </p:nvPr>
        </p:nvSpPr>
        <p:spPr>
          <a:xfrm>
            <a:off x="228601" y="193005"/>
            <a:ext cx="8664575" cy="594395"/>
          </a:xfrm>
          <a:prstGeom prst="rect">
            <a:avLst/>
          </a:prstGeom>
        </p:spPr>
        <p:txBody>
          <a:bodyPr>
            <a:normAutofit/>
          </a:bodyPr>
          <a:lstStyle>
            <a:lvl1pPr>
              <a:defRPr cap="none" baseline="0">
                <a:solidFill>
                  <a:schemeClr val="tx2"/>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6976312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Afbeelding 3" descr="intro.jpg"/>
          <p:cNvPicPr>
            <a:picLocks noChangeAspect="1"/>
          </p:cNvPicPr>
          <p:nvPr/>
        </p:nvPicPr>
        <p:blipFill rotWithShape="1">
          <a:blip r:embed="rId3"/>
          <a:srcRect l="6753" t="-6752" r="6753" b="-6752"/>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432460642"/>
      </p:ext>
    </p:extLst>
  </p:cSld>
  <p:clrMap bg1="dk1" tx1="lt1" bg2="dk2" tx2="lt2" accent1="accent1" accent2="accent2" accent3="accent3" accent4="accent4" accent5="accent5" accent6="accent6" hlink="hlink" folHlink="folHlink"/>
  <p:sldLayoutIdLst>
    <p:sldLayoutId id="2147483673" r:id="rId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5415042"/>
      </p:ext>
    </p:extLst>
  </p:cSld>
  <p:clrMap bg1="dk1" tx1="lt1" bg2="dk2" tx2="lt2" accent1="accent1" accent2="accent2" accent3="accent3" accent4="accent4" accent5="accent5" accent6="accent6" hlink="hlink" folHlink="folHlink"/>
  <p:sldLayoutIdLst>
    <p:sldLayoutId id="2147483700" r:id="rId1"/>
    <p:sldLayoutId id="2147483701" r:id="rId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09600" y="6469062"/>
            <a:ext cx="2895600" cy="365125"/>
          </a:xfrm>
          <a:prstGeom prst="rect">
            <a:avLst/>
          </a:prstGeom>
        </p:spPr>
        <p:txBody>
          <a:bodyPr vert="horz" lIns="91440" tIns="45720" rIns="91440" bIns="45720" rtlCol="0" anchor="ctr"/>
          <a:lstStyle>
            <a:lvl1pPr algn="l">
              <a:defRPr sz="900">
                <a:solidFill>
                  <a:schemeClr val="tx2"/>
                </a:solidFill>
              </a:defRPr>
            </a:lvl1pPr>
          </a:lstStyle>
          <a:p>
            <a:r>
              <a:rPr lang="en-US" smtClean="0"/>
              <a:t>Title - Internal use only</a:t>
            </a:r>
            <a:endParaRPr lang="en-US" dirty="0"/>
          </a:p>
        </p:txBody>
      </p:sp>
      <p:sp>
        <p:nvSpPr>
          <p:cNvPr id="6" name="Slide Number Placeholder 5"/>
          <p:cNvSpPr>
            <a:spLocks noGrp="1"/>
          </p:cNvSpPr>
          <p:nvPr>
            <p:ph type="sldNum" sz="quarter" idx="4"/>
          </p:nvPr>
        </p:nvSpPr>
        <p:spPr>
          <a:xfrm>
            <a:off x="228600" y="6400800"/>
            <a:ext cx="381000" cy="501648"/>
          </a:xfrm>
          <a:prstGeom prst="rect">
            <a:avLst/>
          </a:prstGeom>
        </p:spPr>
        <p:txBody>
          <a:bodyPr vert="horz" lIns="91440" tIns="45720" rIns="91440" bIns="45720" rtlCol="0" anchor="ctr"/>
          <a:lstStyle>
            <a:lvl1pPr algn="l">
              <a:defRPr sz="1200">
                <a:solidFill>
                  <a:schemeClr val="tx1"/>
                </a:solidFill>
              </a:defRPr>
            </a:lvl1pPr>
          </a:lstStyle>
          <a:p>
            <a:fld id="{76563B4B-4410-459F-97AD-D0AEEE9266CA}" type="slidenum">
              <a:rPr lang="en-US" smtClean="0"/>
              <a:pPr/>
              <a:t>‹#›</a:t>
            </a:fld>
            <a:endParaRPr lang="en-US" dirty="0"/>
          </a:p>
        </p:txBody>
      </p:sp>
      <p:pic>
        <p:nvPicPr>
          <p:cNvPr id="34" name="Picture 3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28978" y="6551740"/>
            <a:ext cx="929640" cy="193988"/>
          </a:xfrm>
          <a:prstGeom prst="rect">
            <a:avLst/>
          </a:prstGeom>
        </p:spPr>
      </p:pic>
    </p:spTree>
    <p:extLst>
      <p:ext uri="{BB962C8B-B14F-4D97-AF65-F5344CB8AC3E}">
        <p14:creationId xmlns:p14="http://schemas.microsoft.com/office/powerpoint/2010/main" val="3965373381"/>
      </p:ext>
    </p:extLst>
  </p:cSld>
  <p:clrMap bg1="dk1" tx1="lt1" bg2="dk2" tx2="lt2" accent1="accent1" accent2="accent2" accent3="accent3" accent4="accent4" accent5="accent5" accent6="accent6" hlink="hlink" folHlink="folHlink"/>
  <p:sldLayoutIdLst>
    <p:sldLayoutId id="2147483683" r:id="rId1"/>
    <p:sldLayoutId id="2147483661" r:id="rId2"/>
    <p:sldLayoutId id="2147483674" r:id="rId3"/>
    <p:sldLayoutId id="2147483684" r:id="rId4"/>
    <p:sldLayoutId id="2147483668" r:id="rId5"/>
    <p:sldLayoutId id="2147483666" r:id="rId6"/>
    <p:sldLayoutId id="2147483665" r:id="rId7"/>
    <p:sldLayoutId id="2147483688" r:id="rId8"/>
    <p:sldLayoutId id="2147483675" r:id="rId9"/>
    <p:sldLayoutId id="2147483667" r:id="rId10"/>
    <p:sldLayoutId id="2147483693" r:id="rId11"/>
    <p:sldLayoutId id="2147483677" r:id="rId12"/>
  </p:sldLayoutIdLst>
  <p:timing>
    <p:tnLst>
      <p:par>
        <p:cTn id="1" dur="indefinite" restart="never" nodeType="tmRoot"/>
      </p:par>
    </p:tnLst>
  </p:timing>
  <p:hf hdr="0" dt="0"/>
  <p:txStyles>
    <p:titleStyle>
      <a:lvl1pPr algn="l" defTabSz="914400" rtl="0" eaLnBrk="1" latinLnBrk="0" hangingPunct="1">
        <a:spcBef>
          <a:spcPct val="0"/>
        </a:spcBef>
        <a:buNone/>
        <a:defRPr sz="1800" kern="1200">
          <a:solidFill>
            <a:schemeClr val="tx2"/>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spcBef>
          <a:spcPct val="20000"/>
        </a:spcBef>
        <a:buFont typeface="Arial" panose="020B0604020202020204" pitchFamily="34" charset="0"/>
        <a:buNone/>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9.xml"/><Relationship Id="rId1" Type="http://schemas.openxmlformats.org/officeDocument/2006/relationships/slideLayout" Target="../slideLayouts/slideLayout9.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8.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0.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22.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27.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4.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7.emf"/><Relationship Id="rId4" Type="http://schemas.openxmlformats.org/officeDocument/2006/relationships/package" Target="../embeddings/Microsoft_Excel_Worksheet1.xlsx"/></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1.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5. Configuration and </a:t>
            </a:r>
            <a:r>
              <a:rPr lang="en-US" dirty="0" err="1" smtClean="0"/>
              <a:t>commisioning</a:t>
            </a:r>
            <a:endParaRPr lang="en-US" dirty="0"/>
          </a:p>
        </p:txBody>
      </p:sp>
      <p:sp>
        <p:nvSpPr>
          <p:cNvPr id="4" name="Text Placeholder 3"/>
          <p:cNvSpPr>
            <a:spLocks noGrp="1"/>
          </p:cNvSpPr>
          <p:nvPr>
            <p:ph type="body" sz="quarter" idx="11"/>
          </p:nvPr>
        </p:nvSpPr>
        <p:spPr/>
        <p:txBody>
          <a:bodyPr/>
          <a:lstStyle/>
          <a:p>
            <a:r>
              <a:rPr lang="en-US" dirty="0" smtClean="0"/>
              <a:t>Daikin </a:t>
            </a:r>
            <a:r>
              <a:rPr lang="en-US" dirty="0" err="1" smtClean="0"/>
              <a:t>Altherma</a:t>
            </a:r>
            <a:r>
              <a:rPr lang="en-US" dirty="0" smtClean="0"/>
              <a:t> </a:t>
            </a:r>
            <a:r>
              <a:rPr lang="en-US" dirty="0" err="1" smtClean="0"/>
              <a:t>Monobloc</a:t>
            </a:r>
            <a:r>
              <a:rPr lang="en-US" dirty="0" smtClean="0"/>
              <a:t> CA</a:t>
            </a:r>
            <a:endParaRPr lang="en-US" dirty="0"/>
          </a:p>
        </p:txBody>
      </p:sp>
    </p:spTree>
    <p:extLst>
      <p:ext uri="{BB962C8B-B14F-4D97-AF65-F5344CB8AC3E}">
        <p14:creationId xmlns:p14="http://schemas.microsoft.com/office/powerpoint/2010/main" val="25079178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10</a:t>
            </a:fld>
            <a:endParaRPr lang="en-US"/>
          </a:p>
        </p:txBody>
      </p:sp>
      <p:sp>
        <p:nvSpPr>
          <p:cNvPr id="4" name="Text Placeholder 3"/>
          <p:cNvSpPr>
            <a:spLocks noGrp="1"/>
          </p:cNvSpPr>
          <p:nvPr>
            <p:ph type="body" sz="quarter" idx="15"/>
          </p:nvPr>
        </p:nvSpPr>
        <p:spPr/>
        <p:txBody>
          <a:bodyPr/>
          <a:lstStyle/>
          <a:p>
            <a:r>
              <a:rPr lang="nl-BE" dirty="0"/>
              <a:t>0.5 Pre-</a:t>
            </a:r>
            <a:r>
              <a:rPr lang="nl-BE" dirty="0" err="1"/>
              <a:t>commissioning</a:t>
            </a:r>
            <a:r>
              <a:rPr lang="nl-BE" dirty="0"/>
              <a:t> </a:t>
            </a:r>
            <a:r>
              <a:rPr lang="nl-BE" dirty="0" err="1"/>
              <a:t>check’s</a:t>
            </a:r>
            <a:r>
              <a:rPr lang="nl-BE" dirty="0"/>
              <a:t> </a:t>
            </a:r>
            <a:r>
              <a:rPr lang="en-GB" dirty="0"/>
              <a:t> -   Expansion vessel </a:t>
            </a:r>
          </a:p>
          <a:p>
            <a:endParaRPr lang="en-GB" dirty="0"/>
          </a:p>
        </p:txBody>
      </p:sp>
      <p:sp>
        <p:nvSpPr>
          <p:cNvPr id="5" name="Text Placeholder 4"/>
          <p:cNvSpPr>
            <a:spLocks noGrp="1"/>
          </p:cNvSpPr>
          <p:nvPr>
            <p:ph type="body" sz="quarter" idx="16"/>
          </p:nvPr>
        </p:nvSpPr>
        <p:spPr/>
        <p:txBody>
          <a:bodyPr/>
          <a:lstStyle/>
          <a:p>
            <a:pPr lvl="0">
              <a:spcBef>
                <a:spcPts val="0"/>
              </a:spcBef>
              <a:defRPr/>
            </a:pPr>
            <a:r>
              <a:rPr lang="en-GB" kern="0" dirty="0">
                <a:solidFill>
                  <a:sysClr val="windowText" lastClr="000000"/>
                </a:solidFill>
              </a:rPr>
              <a:t>The pre-pressure (</a:t>
            </a:r>
            <a:r>
              <a:rPr lang="en-GB" kern="0" dirty="0" err="1">
                <a:solidFill>
                  <a:sysClr val="windowText" lastClr="000000"/>
                </a:solidFill>
              </a:rPr>
              <a:t>Pg</a:t>
            </a:r>
            <a:r>
              <a:rPr lang="en-GB" kern="0" dirty="0">
                <a:solidFill>
                  <a:sysClr val="windowText" lastClr="000000"/>
                </a:solidFill>
              </a:rPr>
              <a:t>) to be set depends on the maximum installation height difference (H) and is calculated as below:</a:t>
            </a:r>
          </a:p>
          <a:p>
            <a:pPr lvl="0">
              <a:spcBef>
                <a:spcPts val="0"/>
              </a:spcBef>
              <a:defRPr/>
            </a:pPr>
            <a:r>
              <a:rPr lang="en-GB" b="1" kern="0" dirty="0" err="1">
                <a:solidFill>
                  <a:sysClr val="windowText" lastClr="000000"/>
                </a:solidFill>
              </a:rPr>
              <a:t>Pg</a:t>
            </a:r>
            <a:r>
              <a:rPr lang="en-GB" b="1" kern="0" dirty="0">
                <a:solidFill>
                  <a:sysClr val="windowText" lastClr="000000"/>
                </a:solidFill>
              </a:rPr>
              <a:t>=(H/10+0.3) bar</a:t>
            </a:r>
            <a:endParaRPr lang="en-US" b="1" u="sng" kern="0" dirty="0">
              <a:solidFill>
                <a:sysClr val="windowText" lastClr="000000"/>
              </a:solidFill>
            </a:endParaRPr>
          </a:p>
          <a:p>
            <a:endParaRPr lang="en-GB"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0728" y="2444080"/>
            <a:ext cx="43434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081058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100</a:t>
            </a:fld>
            <a:endParaRPr lang="en-US"/>
          </a:p>
        </p:txBody>
      </p:sp>
      <p:sp>
        <p:nvSpPr>
          <p:cNvPr id="4" name="Text Placeholder 3"/>
          <p:cNvSpPr>
            <a:spLocks noGrp="1"/>
          </p:cNvSpPr>
          <p:nvPr>
            <p:ph type="body" sz="quarter" idx="15"/>
          </p:nvPr>
        </p:nvSpPr>
        <p:spPr/>
        <p:txBody>
          <a:bodyPr/>
          <a:lstStyle/>
          <a:p>
            <a:r>
              <a:rPr lang="nl-BE" dirty="0">
                <a:solidFill>
                  <a:schemeClr val="bg2"/>
                </a:solidFill>
              </a:rPr>
              <a:t>3. </a:t>
            </a:r>
            <a:r>
              <a:rPr lang="nl-BE" dirty="0" err="1">
                <a:solidFill>
                  <a:schemeClr val="bg2"/>
                </a:solidFill>
              </a:rPr>
              <a:t>Enduser</a:t>
            </a:r>
            <a:r>
              <a:rPr lang="nl-BE" dirty="0">
                <a:solidFill>
                  <a:schemeClr val="bg2"/>
                </a:solidFill>
              </a:rPr>
              <a:t> </a:t>
            </a:r>
            <a:r>
              <a:rPr lang="nl-BE" dirty="0" err="1">
                <a:solidFill>
                  <a:schemeClr val="bg2"/>
                </a:solidFill>
              </a:rPr>
              <a:t>settings</a:t>
            </a:r>
            <a:r>
              <a:rPr lang="nl-BE" dirty="0">
                <a:solidFill>
                  <a:schemeClr val="bg2"/>
                </a:solidFill>
              </a:rPr>
              <a:t> – </a:t>
            </a:r>
            <a:r>
              <a:rPr lang="nl-BE" dirty="0" err="1">
                <a:solidFill>
                  <a:schemeClr val="bg2"/>
                </a:solidFill>
              </a:rPr>
              <a:t>Operation</a:t>
            </a:r>
            <a:r>
              <a:rPr lang="nl-BE" dirty="0">
                <a:solidFill>
                  <a:schemeClr val="bg2"/>
                </a:solidFill>
              </a:rPr>
              <a:t> mode – EXAMPLE </a:t>
            </a:r>
          </a:p>
          <a:p>
            <a:endParaRPr lang="en-GB" dirty="0"/>
          </a:p>
        </p:txBody>
      </p:sp>
      <p:grpSp>
        <p:nvGrpSpPr>
          <p:cNvPr id="6" name="Group 5"/>
          <p:cNvGrpSpPr/>
          <p:nvPr/>
        </p:nvGrpSpPr>
        <p:grpSpPr>
          <a:xfrm>
            <a:off x="1100252" y="1124744"/>
            <a:ext cx="7216165" cy="2643387"/>
            <a:chOff x="2843808" y="3257671"/>
            <a:chExt cx="7563352" cy="2979641"/>
          </a:xfrm>
        </p:grpSpPr>
        <p:cxnSp>
          <p:nvCxnSpPr>
            <p:cNvPr id="7" name="Straight Arrow Connector 6"/>
            <p:cNvCxnSpPr/>
            <p:nvPr/>
          </p:nvCxnSpPr>
          <p:spPr bwMode="auto">
            <a:xfrm flipV="1">
              <a:off x="2843808" y="3429000"/>
              <a:ext cx="0" cy="2808312"/>
            </a:xfrm>
            <a:prstGeom prst="straightConnector1">
              <a:avLst/>
            </a:prstGeom>
            <a:solidFill>
              <a:schemeClr val="accent1"/>
            </a:solidFill>
            <a:ln w="95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a:off x="2843808" y="6237312"/>
              <a:ext cx="4464496" cy="0"/>
            </a:xfrm>
            <a:prstGeom prst="straightConnector1">
              <a:avLst/>
            </a:prstGeom>
            <a:solidFill>
              <a:schemeClr val="accent1"/>
            </a:solidFill>
            <a:ln w="95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2843808" y="5608457"/>
              <a:ext cx="1008112" cy="0"/>
            </a:xfrm>
            <a:prstGeom prst="line">
              <a:avLst/>
            </a:prstGeom>
            <a:solidFill>
              <a:schemeClr val="accent1"/>
            </a:solidFill>
            <a:ln w="381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V="1">
              <a:off x="3851920" y="4204301"/>
              <a:ext cx="1152128" cy="1404156"/>
            </a:xfrm>
            <a:prstGeom prst="line">
              <a:avLst/>
            </a:prstGeom>
            <a:solidFill>
              <a:schemeClr val="accent1"/>
            </a:solidFill>
            <a:ln w="381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5004048" y="4204301"/>
              <a:ext cx="1728192" cy="0"/>
            </a:xfrm>
            <a:prstGeom prst="line">
              <a:avLst/>
            </a:prstGeom>
            <a:solidFill>
              <a:schemeClr val="accent1"/>
            </a:solidFill>
            <a:ln w="381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2843808" y="5320425"/>
              <a:ext cx="3888432" cy="0"/>
            </a:xfrm>
            <a:prstGeom prst="line">
              <a:avLst/>
            </a:prstGeom>
            <a:solidFill>
              <a:schemeClr val="accent1"/>
            </a:solidFill>
            <a:ln w="25400" cap="flat" cmpd="sng" algn="ctr">
              <a:solidFill>
                <a:srgbClr val="FF0000"/>
              </a:solidFill>
              <a:prstDash val="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2843809" y="4456329"/>
              <a:ext cx="3888432" cy="0"/>
            </a:xfrm>
            <a:prstGeom prst="line">
              <a:avLst/>
            </a:prstGeom>
            <a:solidFill>
              <a:schemeClr val="accent1"/>
            </a:solidFill>
            <a:ln w="25400" cap="flat" cmpd="sng" algn="ctr">
              <a:solidFill>
                <a:srgbClr val="0083C1"/>
              </a:solidFill>
              <a:prstDash val="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6756885" y="4301726"/>
              <a:ext cx="2063587" cy="312235"/>
            </a:xfrm>
            <a:prstGeom prst="rect">
              <a:avLst/>
            </a:prstGeom>
            <a:noFill/>
            <a:ln>
              <a:noFill/>
            </a:ln>
          </p:spPr>
          <p:txBody>
            <a:bodyPr wrap="square" rtlCol="0">
              <a:spAutoFit/>
            </a:bodyPr>
            <a:lstStyle/>
            <a:p>
              <a:r>
                <a:rPr lang="en-US" sz="1200" dirty="0" smtClean="0">
                  <a:solidFill>
                    <a:srgbClr val="0083C1"/>
                  </a:solidFill>
                </a:rPr>
                <a:t>= Cooling SP = 24°C </a:t>
              </a:r>
              <a:endParaRPr lang="en-US" sz="1200" dirty="0">
                <a:solidFill>
                  <a:srgbClr val="0083C1"/>
                </a:solidFill>
              </a:endParaRPr>
            </a:p>
          </p:txBody>
        </p:sp>
        <p:sp>
          <p:nvSpPr>
            <p:cNvPr id="15" name="TextBox 14"/>
            <p:cNvSpPr txBox="1"/>
            <p:nvPr/>
          </p:nvSpPr>
          <p:spPr>
            <a:xfrm>
              <a:off x="6781764" y="5125841"/>
              <a:ext cx="2266892" cy="520391"/>
            </a:xfrm>
            <a:prstGeom prst="rect">
              <a:avLst/>
            </a:prstGeom>
            <a:noFill/>
            <a:ln>
              <a:noFill/>
            </a:ln>
          </p:spPr>
          <p:txBody>
            <a:bodyPr wrap="square" rtlCol="0">
              <a:spAutoFit/>
            </a:bodyPr>
            <a:lstStyle/>
            <a:p>
              <a:r>
                <a:rPr lang="en-US" sz="1200" dirty="0" smtClean="0">
                  <a:solidFill>
                    <a:srgbClr val="FF0000"/>
                  </a:solidFill>
                </a:rPr>
                <a:t>= Heating SP = 22°C</a:t>
              </a:r>
            </a:p>
            <a:p>
              <a:endParaRPr lang="en-US" sz="1200" dirty="0">
                <a:solidFill>
                  <a:srgbClr val="FF0000"/>
                </a:solidFill>
              </a:endParaRPr>
            </a:p>
          </p:txBody>
        </p:sp>
        <p:sp>
          <p:nvSpPr>
            <p:cNvPr id="16" name="TextBox 15"/>
            <p:cNvSpPr txBox="1"/>
            <p:nvPr/>
          </p:nvSpPr>
          <p:spPr>
            <a:xfrm>
              <a:off x="6784480" y="5519242"/>
              <a:ext cx="3471733" cy="312235"/>
            </a:xfrm>
            <a:prstGeom prst="rect">
              <a:avLst/>
            </a:prstGeom>
            <a:noFill/>
            <a:ln>
              <a:noFill/>
            </a:ln>
          </p:spPr>
          <p:txBody>
            <a:bodyPr wrap="square" rtlCol="0">
              <a:spAutoFit/>
            </a:bodyPr>
            <a:lstStyle/>
            <a:p>
              <a:r>
                <a:rPr lang="nl-BE" sz="1200" dirty="0" smtClean="0">
                  <a:solidFill>
                    <a:schemeClr val="bg2"/>
                  </a:solidFill>
                </a:rPr>
                <a:t>= </a:t>
              </a:r>
              <a:r>
                <a:rPr lang="nl-BE" sz="1200" dirty="0" err="1" smtClean="0">
                  <a:solidFill>
                    <a:schemeClr val="bg2"/>
                  </a:solidFill>
                </a:rPr>
                <a:t>Changeover</a:t>
              </a:r>
              <a:r>
                <a:rPr lang="nl-BE" sz="1200" dirty="0" smtClean="0">
                  <a:solidFill>
                    <a:schemeClr val="bg2"/>
                  </a:solidFill>
                </a:rPr>
                <a:t> temp </a:t>
              </a:r>
              <a:r>
                <a:rPr lang="nl-BE" sz="1200" dirty="0" err="1" smtClean="0">
                  <a:solidFill>
                    <a:schemeClr val="bg2"/>
                  </a:solidFill>
                </a:rPr>
                <a:t>from</a:t>
              </a:r>
              <a:r>
                <a:rPr lang="nl-BE" sz="1200" dirty="0" smtClean="0">
                  <a:solidFill>
                    <a:schemeClr val="bg2"/>
                  </a:solidFill>
                </a:rPr>
                <a:t> </a:t>
              </a:r>
              <a:r>
                <a:rPr lang="nl-BE" sz="1200" dirty="0" err="1" smtClean="0">
                  <a:solidFill>
                    <a:schemeClr val="bg2"/>
                  </a:solidFill>
                </a:rPr>
                <a:t>cooling</a:t>
              </a:r>
              <a:r>
                <a:rPr lang="nl-BE" sz="1200" dirty="0" smtClean="0">
                  <a:solidFill>
                    <a:schemeClr val="bg2"/>
                  </a:solidFill>
                </a:rPr>
                <a:t> </a:t>
              </a:r>
              <a:r>
                <a:rPr lang="nl-BE" sz="1200" dirty="0" err="1" smtClean="0">
                  <a:solidFill>
                    <a:schemeClr val="bg2"/>
                  </a:solidFill>
                </a:rPr>
                <a:t>to</a:t>
              </a:r>
              <a:r>
                <a:rPr lang="nl-BE" sz="1200" dirty="0" smtClean="0">
                  <a:solidFill>
                    <a:schemeClr val="bg2"/>
                  </a:solidFill>
                </a:rPr>
                <a:t> </a:t>
              </a:r>
              <a:r>
                <a:rPr lang="nl-BE" sz="1200" dirty="0" err="1" smtClean="0">
                  <a:solidFill>
                    <a:schemeClr val="bg2"/>
                  </a:solidFill>
                </a:rPr>
                <a:t>heating</a:t>
              </a:r>
              <a:r>
                <a:rPr lang="nl-BE" sz="1200" dirty="0" smtClean="0">
                  <a:solidFill>
                    <a:schemeClr val="bg2"/>
                  </a:solidFill>
                </a:rPr>
                <a:t> = 20°C</a:t>
              </a:r>
              <a:endParaRPr lang="en-US" sz="1200" dirty="0">
                <a:solidFill>
                  <a:schemeClr val="bg2"/>
                </a:solidFill>
              </a:endParaRPr>
            </a:p>
          </p:txBody>
        </p:sp>
        <p:sp>
          <p:nvSpPr>
            <p:cNvPr id="17" name="TextBox 16"/>
            <p:cNvSpPr txBox="1"/>
            <p:nvPr/>
          </p:nvSpPr>
          <p:spPr>
            <a:xfrm>
              <a:off x="6762619" y="3989491"/>
              <a:ext cx="3644541" cy="312235"/>
            </a:xfrm>
            <a:prstGeom prst="rect">
              <a:avLst/>
            </a:prstGeom>
            <a:noFill/>
            <a:ln>
              <a:noFill/>
            </a:ln>
          </p:spPr>
          <p:txBody>
            <a:bodyPr wrap="square" rtlCol="0">
              <a:spAutoFit/>
            </a:bodyPr>
            <a:lstStyle/>
            <a:p>
              <a:r>
                <a:rPr lang="nl-BE" sz="1200" dirty="0" smtClean="0">
                  <a:solidFill>
                    <a:schemeClr val="bg2"/>
                  </a:solidFill>
                </a:rPr>
                <a:t>= </a:t>
              </a:r>
              <a:r>
                <a:rPr lang="nl-BE" sz="1200" dirty="0" err="1" smtClean="0">
                  <a:solidFill>
                    <a:schemeClr val="bg2"/>
                  </a:solidFill>
                </a:rPr>
                <a:t>Changeover</a:t>
              </a:r>
              <a:r>
                <a:rPr lang="nl-BE" sz="1200" dirty="0" smtClean="0">
                  <a:solidFill>
                    <a:schemeClr val="bg2"/>
                  </a:solidFill>
                </a:rPr>
                <a:t> temp </a:t>
              </a:r>
              <a:r>
                <a:rPr lang="nl-BE" sz="1200" dirty="0" err="1" smtClean="0">
                  <a:solidFill>
                    <a:schemeClr val="bg2"/>
                  </a:solidFill>
                </a:rPr>
                <a:t>from</a:t>
              </a:r>
              <a:r>
                <a:rPr lang="nl-BE" sz="1200" dirty="0" smtClean="0">
                  <a:solidFill>
                    <a:schemeClr val="bg2"/>
                  </a:solidFill>
                </a:rPr>
                <a:t> </a:t>
              </a:r>
              <a:r>
                <a:rPr lang="nl-BE" sz="1200" dirty="0" err="1" smtClean="0">
                  <a:solidFill>
                    <a:schemeClr val="bg2"/>
                  </a:solidFill>
                </a:rPr>
                <a:t>heating</a:t>
              </a:r>
              <a:r>
                <a:rPr lang="nl-BE" sz="1200" dirty="0" smtClean="0">
                  <a:solidFill>
                    <a:schemeClr val="bg2"/>
                  </a:solidFill>
                </a:rPr>
                <a:t> </a:t>
              </a:r>
              <a:r>
                <a:rPr lang="nl-BE" sz="1200" dirty="0" err="1" smtClean="0">
                  <a:solidFill>
                    <a:schemeClr val="bg2"/>
                  </a:solidFill>
                </a:rPr>
                <a:t>to</a:t>
              </a:r>
              <a:r>
                <a:rPr lang="nl-BE" sz="1200" dirty="0" smtClean="0">
                  <a:solidFill>
                    <a:schemeClr val="bg2"/>
                  </a:solidFill>
                </a:rPr>
                <a:t> </a:t>
              </a:r>
              <a:r>
                <a:rPr lang="nl-BE" sz="1200" dirty="0" err="1" smtClean="0">
                  <a:solidFill>
                    <a:schemeClr val="bg2"/>
                  </a:solidFill>
                </a:rPr>
                <a:t>cooling</a:t>
              </a:r>
              <a:r>
                <a:rPr lang="nl-BE" sz="1200" dirty="0" smtClean="0">
                  <a:solidFill>
                    <a:schemeClr val="bg2"/>
                  </a:solidFill>
                </a:rPr>
                <a:t> = 26°C  </a:t>
              </a:r>
              <a:endParaRPr lang="en-US" sz="1200" dirty="0">
                <a:solidFill>
                  <a:schemeClr val="bg2"/>
                </a:solidFill>
              </a:endParaRPr>
            </a:p>
          </p:txBody>
        </p:sp>
        <p:sp>
          <p:nvSpPr>
            <p:cNvPr id="18" name="TextBox 17"/>
            <p:cNvSpPr txBox="1"/>
            <p:nvPr/>
          </p:nvSpPr>
          <p:spPr>
            <a:xfrm>
              <a:off x="2857829" y="3257671"/>
              <a:ext cx="1134171" cy="346928"/>
            </a:xfrm>
            <a:prstGeom prst="rect">
              <a:avLst/>
            </a:prstGeom>
            <a:noFill/>
            <a:ln>
              <a:noFill/>
            </a:ln>
          </p:spPr>
          <p:txBody>
            <a:bodyPr wrap="square" rtlCol="0">
              <a:spAutoFit/>
            </a:bodyPr>
            <a:lstStyle/>
            <a:p>
              <a:r>
                <a:rPr lang="en-US" sz="1400" b="1" dirty="0" smtClean="0">
                  <a:solidFill>
                    <a:schemeClr val="bg2"/>
                  </a:solidFill>
                </a:rPr>
                <a:t>Room temp</a:t>
              </a:r>
              <a:endParaRPr lang="en-US" sz="1400" b="1" dirty="0">
                <a:solidFill>
                  <a:schemeClr val="bg2"/>
                </a:solidFill>
              </a:endParaRPr>
            </a:p>
          </p:txBody>
        </p:sp>
      </p:grpSp>
    </p:spTree>
    <p:extLst>
      <p:ext uri="{BB962C8B-B14F-4D97-AF65-F5344CB8AC3E}">
        <p14:creationId xmlns:p14="http://schemas.microsoft.com/office/powerpoint/2010/main" val="336876480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101</a:t>
            </a:fld>
            <a:endParaRPr lang="en-US" dirty="0"/>
          </a:p>
        </p:txBody>
      </p:sp>
      <p:sp>
        <p:nvSpPr>
          <p:cNvPr id="4" name="Text Placeholder 3"/>
          <p:cNvSpPr>
            <a:spLocks noGrp="1"/>
          </p:cNvSpPr>
          <p:nvPr>
            <p:ph type="body" sz="quarter" idx="15"/>
          </p:nvPr>
        </p:nvSpPr>
        <p:spPr/>
        <p:txBody>
          <a:bodyPr/>
          <a:lstStyle/>
          <a:p>
            <a:r>
              <a:rPr lang="nl-BE" dirty="0"/>
              <a:t>3. </a:t>
            </a:r>
            <a:r>
              <a:rPr lang="nl-BE" dirty="0" err="1"/>
              <a:t>Enduser</a:t>
            </a:r>
            <a:r>
              <a:rPr lang="nl-BE" dirty="0"/>
              <a:t> </a:t>
            </a:r>
            <a:r>
              <a:rPr lang="nl-BE" dirty="0" err="1"/>
              <a:t>settings</a:t>
            </a:r>
            <a:r>
              <a:rPr lang="nl-BE" dirty="0"/>
              <a:t> – </a:t>
            </a:r>
            <a:r>
              <a:rPr lang="nl-BE" dirty="0" smtClean="0"/>
              <a:t>Select </a:t>
            </a:r>
            <a:r>
              <a:rPr lang="nl-BE" dirty="0" err="1" smtClean="0"/>
              <a:t>schedules</a:t>
            </a:r>
            <a:r>
              <a:rPr lang="nl-BE" dirty="0" smtClean="0"/>
              <a:t> </a:t>
            </a:r>
            <a:endParaRPr lang="nl-BE" dirty="0"/>
          </a:p>
          <a:p>
            <a:endParaRPr lang="en-GB" dirty="0"/>
          </a:p>
        </p:txBody>
      </p:sp>
      <p:sp>
        <p:nvSpPr>
          <p:cNvPr id="5" name="Text Placeholder 4"/>
          <p:cNvSpPr>
            <a:spLocks noGrp="1"/>
          </p:cNvSpPr>
          <p:nvPr>
            <p:ph type="body" sz="quarter" idx="16"/>
          </p:nvPr>
        </p:nvSpPr>
        <p:spPr/>
        <p:txBody>
          <a:bodyPr/>
          <a:lstStyle/>
          <a:p>
            <a:r>
              <a:rPr lang="nl-BE" dirty="0" smtClean="0">
                <a:solidFill>
                  <a:schemeClr val="bg2"/>
                </a:solidFill>
              </a:rPr>
              <a:t>Select </a:t>
            </a:r>
            <a:r>
              <a:rPr lang="nl-BE" dirty="0" err="1" smtClean="0">
                <a:solidFill>
                  <a:schemeClr val="bg2"/>
                </a:solidFill>
              </a:rPr>
              <a:t>schedules</a:t>
            </a:r>
            <a:endParaRPr lang="nl-BE" dirty="0" smtClean="0">
              <a:solidFill>
                <a:schemeClr val="bg2"/>
              </a:solidFill>
            </a:endParaRPr>
          </a:p>
          <a:p>
            <a:pPr marL="800100" lvl="1" indent="-342900">
              <a:buAutoNum type="arabicPeriod"/>
            </a:pPr>
            <a:r>
              <a:rPr lang="nl-BE" dirty="0" smtClean="0"/>
              <a:t>Set the </a:t>
            </a:r>
            <a:r>
              <a:rPr lang="nl-BE" dirty="0" err="1" smtClean="0"/>
              <a:t>preset</a:t>
            </a:r>
            <a:r>
              <a:rPr lang="nl-BE" dirty="0" smtClean="0"/>
              <a:t> </a:t>
            </a:r>
            <a:r>
              <a:rPr lang="nl-BE" dirty="0" err="1" smtClean="0"/>
              <a:t>values</a:t>
            </a:r>
            <a:r>
              <a:rPr lang="nl-BE" dirty="0" smtClean="0"/>
              <a:t> (</a:t>
            </a:r>
            <a:r>
              <a:rPr lang="nl-BE" dirty="0" err="1" smtClean="0"/>
              <a:t>if</a:t>
            </a:r>
            <a:r>
              <a:rPr lang="nl-BE" dirty="0" smtClean="0"/>
              <a:t> </a:t>
            </a:r>
            <a:r>
              <a:rPr lang="nl-BE" dirty="0" err="1" smtClean="0"/>
              <a:t>needed</a:t>
            </a:r>
            <a:r>
              <a:rPr lang="nl-BE" dirty="0" smtClean="0"/>
              <a:t>) [7.4]</a:t>
            </a:r>
          </a:p>
          <a:p>
            <a:pPr marL="800100" lvl="1" indent="-342900">
              <a:buAutoNum type="arabicPeriod"/>
            </a:pPr>
            <a:r>
              <a:rPr lang="nl-BE" dirty="0" err="1" smtClean="0"/>
              <a:t>Create</a:t>
            </a:r>
            <a:r>
              <a:rPr lang="nl-BE" dirty="0" smtClean="0"/>
              <a:t> a user </a:t>
            </a:r>
            <a:r>
              <a:rPr lang="nl-BE" dirty="0" err="1" smtClean="0"/>
              <a:t>defined</a:t>
            </a:r>
            <a:r>
              <a:rPr lang="nl-BE" dirty="0" smtClean="0"/>
              <a:t> </a:t>
            </a:r>
            <a:r>
              <a:rPr lang="nl-BE" dirty="0" err="1" smtClean="0"/>
              <a:t>schedule</a:t>
            </a:r>
            <a:r>
              <a:rPr lang="nl-BE" dirty="0" smtClean="0"/>
              <a:t> [7.3]</a:t>
            </a:r>
          </a:p>
          <a:p>
            <a:pPr marL="800100" lvl="1" indent="-342900">
              <a:buAutoNum type="arabicPeriod"/>
            </a:pPr>
            <a:r>
              <a:rPr lang="nl-BE" dirty="0" smtClean="0"/>
              <a:t>Select the </a:t>
            </a:r>
            <a:r>
              <a:rPr lang="nl-BE" dirty="0" err="1" smtClean="0"/>
              <a:t>created</a:t>
            </a:r>
            <a:r>
              <a:rPr lang="nl-BE" dirty="0" smtClean="0"/>
              <a:t> user </a:t>
            </a:r>
            <a:r>
              <a:rPr lang="nl-BE" dirty="0" err="1" smtClean="0"/>
              <a:t>defined</a:t>
            </a:r>
            <a:r>
              <a:rPr lang="nl-BE" dirty="0" smtClean="0"/>
              <a:t> </a:t>
            </a:r>
            <a:r>
              <a:rPr lang="nl-BE" dirty="0" err="1" smtClean="0"/>
              <a:t>schedule</a:t>
            </a:r>
            <a:r>
              <a:rPr lang="nl-BE" dirty="0" smtClean="0"/>
              <a:t> </a:t>
            </a:r>
            <a:r>
              <a:rPr lang="nl-BE" dirty="0" err="1" smtClean="0"/>
              <a:t>enduser</a:t>
            </a:r>
            <a:r>
              <a:rPr lang="nl-BE" dirty="0" smtClean="0"/>
              <a:t> setting [5]</a:t>
            </a:r>
          </a:p>
          <a:p>
            <a:pPr lvl="1"/>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637975198"/>
              </p:ext>
            </p:extLst>
          </p:nvPr>
        </p:nvGraphicFramePr>
        <p:xfrm>
          <a:off x="1547664" y="2636912"/>
          <a:ext cx="2070229" cy="2520280"/>
        </p:xfrm>
        <a:graphic>
          <a:graphicData uri="http://schemas.openxmlformats.org/drawingml/2006/table">
            <a:tbl>
              <a:tblPr>
                <a:tableStyleId>{5C22544A-7EE6-4342-B048-85BDC9FD1C3A}</a:tableStyleId>
              </a:tblPr>
              <a:tblGrid>
                <a:gridCol w="2070229"/>
              </a:tblGrid>
              <a:tr h="360040">
                <a:tc>
                  <a:txBody>
                    <a:bodyPr/>
                    <a:lstStyle/>
                    <a:p>
                      <a:pPr algn="l" fontAlgn="b"/>
                      <a:r>
                        <a:rPr lang="en-GB" sz="1600" u="none" strike="noStrike" dirty="0">
                          <a:solidFill>
                            <a:schemeClr val="bg2"/>
                          </a:solidFill>
                          <a:effectLst/>
                        </a:rPr>
                        <a:t>[1] Set Time / Date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[2] Holiday</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[3] Quiet Mode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[4] Operation Mode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[5] Select Schedules</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[6] Information</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[7] User Settings</a:t>
                      </a:r>
                      <a:endParaRPr lang="en-GB" sz="1600" b="1" i="0" u="none" strike="noStrike" dirty="0">
                        <a:solidFill>
                          <a:schemeClr val="bg2"/>
                        </a:solidFill>
                        <a:effectLst/>
                        <a:latin typeface="Calibri"/>
                      </a:endParaRPr>
                    </a:p>
                  </a:txBody>
                  <a:tcPr marL="36000" marR="36000" marT="9525"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66800525"/>
              </p:ext>
            </p:extLst>
          </p:nvPr>
        </p:nvGraphicFramePr>
        <p:xfrm>
          <a:off x="4788024" y="4002159"/>
          <a:ext cx="2445204" cy="1587081"/>
        </p:xfrm>
        <a:graphic>
          <a:graphicData uri="http://schemas.openxmlformats.org/drawingml/2006/table">
            <a:tbl>
              <a:tblPr firstRow="1">
                <a:tableStyleId>{5C22544A-7EE6-4342-B048-85BDC9FD1C3A}</a:tableStyleId>
              </a:tblPr>
              <a:tblGrid>
                <a:gridCol w="2445204"/>
              </a:tblGrid>
              <a:tr h="371946">
                <a:tc>
                  <a:txBody>
                    <a:bodyPr/>
                    <a:lstStyle/>
                    <a:p>
                      <a:pPr algn="l" fontAlgn="b"/>
                      <a:r>
                        <a:rPr lang="en-GB" sz="1600" u="none" strike="noStrike" dirty="0">
                          <a:solidFill>
                            <a:schemeClr val="bg2"/>
                          </a:solidFill>
                          <a:effectLst/>
                        </a:rPr>
                        <a:t>[5] Select Schedules</a:t>
                      </a:r>
                      <a:endParaRPr lang="en-GB" sz="1600" b="1" i="0" u="none" strike="noStrike" dirty="0">
                        <a:solidFill>
                          <a:schemeClr val="bg2"/>
                        </a:solidFill>
                        <a:effectLst/>
                        <a:latin typeface="Calibri"/>
                      </a:endParaRPr>
                    </a:p>
                  </a:txBody>
                  <a:tcPr marL="36000" marR="36000" marT="9525" marB="0" anchor="ctr"/>
                </a:tc>
              </a:tr>
              <a:tr h="315035">
                <a:tc>
                  <a:txBody>
                    <a:bodyPr/>
                    <a:lstStyle/>
                    <a:p>
                      <a:pPr algn="l" fontAlgn="b"/>
                      <a:r>
                        <a:rPr lang="en-GB" sz="1600" u="none" strike="noStrike" dirty="0">
                          <a:solidFill>
                            <a:schemeClr val="bg2"/>
                          </a:solidFill>
                          <a:effectLst/>
                        </a:rPr>
                        <a:t>Room Temperature</a:t>
                      </a:r>
                      <a:endParaRPr lang="en-GB" sz="1600" b="0" i="0" u="none" strike="noStrike" dirty="0">
                        <a:solidFill>
                          <a:schemeClr val="bg2"/>
                        </a:solidFill>
                        <a:effectLst/>
                        <a:latin typeface="Calibri"/>
                      </a:endParaRPr>
                    </a:p>
                  </a:txBody>
                  <a:tcPr marL="36000" marR="36000" marT="9525" marB="0" anchor="ctr"/>
                </a:tc>
              </a:tr>
              <a:tr h="286813">
                <a:tc>
                  <a:txBody>
                    <a:bodyPr/>
                    <a:lstStyle/>
                    <a:p>
                      <a:pPr algn="l" fontAlgn="b"/>
                      <a:r>
                        <a:rPr lang="en-GB" sz="1600" u="none" strike="noStrike" dirty="0">
                          <a:solidFill>
                            <a:schemeClr val="bg2"/>
                          </a:solidFill>
                          <a:effectLst/>
                        </a:rPr>
                        <a:t>LWT Main</a:t>
                      </a:r>
                      <a:endParaRPr lang="en-GB" sz="1600" b="0" i="0" u="none" strike="noStrike" dirty="0">
                        <a:solidFill>
                          <a:schemeClr val="bg2"/>
                        </a:solidFill>
                        <a:effectLst/>
                        <a:latin typeface="Calibri"/>
                      </a:endParaRPr>
                    </a:p>
                  </a:txBody>
                  <a:tcPr marL="36000" marR="36000" marT="9525" marB="0" anchor="ctr"/>
                </a:tc>
              </a:tr>
              <a:tr h="286813">
                <a:tc>
                  <a:txBody>
                    <a:bodyPr/>
                    <a:lstStyle/>
                    <a:p>
                      <a:pPr algn="l" fontAlgn="b"/>
                      <a:r>
                        <a:rPr lang="en-GB" sz="1600" u="none" strike="noStrike" dirty="0">
                          <a:solidFill>
                            <a:schemeClr val="bg2"/>
                          </a:solidFill>
                          <a:effectLst/>
                        </a:rPr>
                        <a:t>LWT Additional</a:t>
                      </a:r>
                      <a:endParaRPr lang="en-GB" sz="1600" b="0" i="0" u="none" strike="noStrike" dirty="0">
                        <a:solidFill>
                          <a:schemeClr val="bg2"/>
                        </a:solidFill>
                        <a:effectLst/>
                        <a:latin typeface="Calibri"/>
                      </a:endParaRPr>
                    </a:p>
                  </a:txBody>
                  <a:tcPr marL="36000" marR="36000" marT="9525" marB="0" anchor="ctr"/>
                </a:tc>
              </a:tr>
              <a:tr h="326474">
                <a:tc>
                  <a:txBody>
                    <a:bodyPr/>
                    <a:lstStyle/>
                    <a:p>
                      <a:pPr algn="l" fontAlgn="b"/>
                      <a:r>
                        <a:rPr lang="en-GB" sz="1600" u="none" strike="noStrike" dirty="0">
                          <a:solidFill>
                            <a:schemeClr val="bg2"/>
                          </a:solidFill>
                          <a:effectLst/>
                        </a:rPr>
                        <a:t>Tank Temperature</a:t>
                      </a:r>
                      <a:endParaRPr lang="en-GB" sz="1600" b="0" i="0" u="none" strike="noStrike" dirty="0">
                        <a:solidFill>
                          <a:schemeClr val="bg2"/>
                        </a:solidFill>
                        <a:effectLst/>
                        <a:latin typeface="Calibri"/>
                      </a:endParaRPr>
                    </a:p>
                  </a:txBody>
                  <a:tcPr marL="36000" marR="36000" marT="9525" marB="0" anchor="ctr"/>
                </a:tc>
              </a:tr>
            </a:tbl>
          </a:graphicData>
        </a:graphic>
      </p:graphicFrame>
      <p:cxnSp>
        <p:nvCxnSpPr>
          <p:cNvPr id="9" name="Straight Arrow Connector 8"/>
          <p:cNvCxnSpPr/>
          <p:nvPr/>
        </p:nvCxnSpPr>
        <p:spPr>
          <a:xfrm>
            <a:off x="3635896" y="4221088"/>
            <a:ext cx="108012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15166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102</a:t>
            </a:fld>
            <a:endParaRPr lang="en-US" dirty="0"/>
          </a:p>
        </p:txBody>
      </p:sp>
      <p:sp>
        <p:nvSpPr>
          <p:cNvPr id="4" name="Text Placeholder 3"/>
          <p:cNvSpPr>
            <a:spLocks noGrp="1"/>
          </p:cNvSpPr>
          <p:nvPr>
            <p:ph type="body" sz="quarter" idx="15"/>
          </p:nvPr>
        </p:nvSpPr>
        <p:spPr/>
        <p:txBody>
          <a:bodyPr/>
          <a:lstStyle/>
          <a:p>
            <a:r>
              <a:rPr lang="nl-BE" dirty="0"/>
              <a:t>3. </a:t>
            </a:r>
            <a:r>
              <a:rPr lang="nl-BE" dirty="0" err="1"/>
              <a:t>Enduser</a:t>
            </a:r>
            <a:r>
              <a:rPr lang="nl-BE" dirty="0"/>
              <a:t> </a:t>
            </a:r>
            <a:r>
              <a:rPr lang="nl-BE" dirty="0" err="1"/>
              <a:t>settings</a:t>
            </a:r>
            <a:r>
              <a:rPr lang="nl-BE" dirty="0"/>
              <a:t> – </a:t>
            </a:r>
            <a:r>
              <a:rPr lang="nl-BE" dirty="0" smtClean="0"/>
              <a:t>Select </a:t>
            </a:r>
            <a:r>
              <a:rPr lang="nl-BE" dirty="0" err="1" smtClean="0"/>
              <a:t>schedules</a:t>
            </a:r>
            <a:r>
              <a:rPr lang="nl-BE" dirty="0" smtClean="0"/>
              <a:t> </a:t>
            </a:r>
            <a:endParaRPr lang="nl-BE" dirty="0"/>
          </a:p>
          <a:p>
            <a:endParaRPr lang="en-GB" dirty="0"/>
          </a:p>
        </p:txBody>
      </p:sp>
      <p:sp>
        <p:nvSpPr>
          <p:cNvPr id="5" name="Text Placeholder 4"/>
          <p:cNvSpPr>
            <a:spLocks noGrp="1"/>
          </p:cNvSpPr>
          <p:nvPr>
            <p:ph type="body" sz="quarter" idx="16"/>
          </p:nvPr>
        </p:nvSpPr>
        <p:spPr/>
        <p:txBody>
          <a:bodyPr/>
          <a:lstStyle/>
          <a:p>
            <a:r>
              <a:rPr lang="nl-BE" dirty="0" smtClean="0">
                <a:solidFill>
                  <a:schemeClr val="bg2"/>
                </a:solidFill>
              </a:rPr>
              <a:t>Select </a:t>
            </a:r>
            <a:r>
              <a:rPr lang="nl-BE" dirty="0" err="1" smtClean="0">
                <a:solidFill>
                  <a:schemeClr val="bg2"/>
                </a:solidFill>
              </a:rPr>
              <a:t>schedules</a:t>
            </a:r>
            <a:endParaRPr lang="nl-BE" dirty="0" smtClean="0">
              <a:solidFill>
                <a:schemeClr val="bg2"/>
              </a:solidFill>
            </a:endParaRPr>
          </a:p>
          <a:p>
            <a:pPr lvl="1"/>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480667829"/>
              </p:ext>
            </p:extLst>
          </p:nvPr>
        </p:nvGraphicFramePr>
        <p:xfrm>
          <a:off x="1493659" y="1628800"/>
          <a:ext cx="2070229" cy="2520280"/>
        </p:xfrm>
        <a:graphic>
          <a:graphicData uri="http://schemas.openxmlformats.org/drawingml/2006/table">
            <a:tbl>
              <a:tblPr>
                <a:tableStyleId>{5C22544A-7EE6-4342-B048-85BDC9FD1C3A}</a:tableStyleId>
              </a:tblPr>
              <a:tblGrid>
                <a:gridCol w="2070229"/>
              </a:tblGrid>
              <a:tr h="360040">
                <a:tc>
                  <a:txBody>
                    <a:bodyPr/>
                    <a:lstStyle/>
                    <a:p>
                      <a:pPr algn="l" fontAlgn="b"/>
                      <a:r>
                        <a:rPr lang="en-GB" sz="1600" u="none" strike="noStrike" dirty="0">
                          <a:solidFill>
                            <a:schemeClr val="bg2"/>
                          </a:solidFill>
                          <a:effectLst/>
                        </a:rPr>
                        <a:t>[1] Set Time / Date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[2] Holiday</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[3] Quiet Mode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[4] Operation Mode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[5] Select Schedules</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[6] Information</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[7] User Settings</a:t>
                      </a:r>
                      <a:endParaRPr lang="en-GB" sz="1600" b="1" i="0" u="none" strike="noStrike" dirty="0">
                        <a:solidFill>
                          <a:schemeClr val="bg2"/>
                        </a:solidFill>
                        <a:effectLst/>
                        <a:latin typeface="Calibri"/>
                      </a:endParaRPr>
                    </a:p>
                  </a:txBody>
                  <a:tcPr marL="36000" marR="36000" marT="9525"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97732123"/>
              </p:ext>
            </p:extLst>
          </p:nvPr>
        </p:nvGraphicFramePr>
        <p:xfrm>
          <a:off x="3851920" y="1700808"/>
          <a:ext cx="2445204" cy="1587081"/>
        </p:xfrm>
        <a:graphic>
          <a:graphicData uri="http://schemas.openxmlformats.org/drawingml/2006/table">
            <a:tbl>
              <a:tblPr firstRow="1">
                <a:tableStyleId>{5C22544A-7EE6-4342-B048-85BDC9FD1C3A}</a:tableStyleId>
              </a:tblPr>
              <a:tblGrid>
                <a:gridCol w="2445204"/>
              </a:tblGrid>
              <a:tr h="371946">
                <a:tc>
                  <a:txBody>
                    <a:bodyPr/>
                    <a:lstStyle/>
                    <a:p>
                      <a:pPr algn="l" fontAlgn="b"/>
                      <a:r>
                        <a:rPr lang="en-GB" sz="1600" u="none" strike="noStrike" dirty="0">
                          <a:solidFill>
                            <a:schemeClr val="bg2"/>
                          </a:solidFill>
                          <a:effectLst/>
                        </a:rPr>
                        <a:t>[5] Select Schedules</a:t>
                      </a:r>
                      <a:endParaRPr lang="en-GB" sz="1600" b="1" i="0" u="none" strike="noStrike" dirty="0">
                        <a:solidFill>
                          <a:schemeClr val="bg2"/>
                        </a:solidFill>
                        <a:effectLst/>
                        <a:latin typeface="Calibri"/>
                      </a:endParaRPr>
                    </a:p>
                  </a:txBody>
                  <a:tcPr marL="36000" marR="36000" marT="9525" marB="0" anchor="ctr"/>
                </a:tc>
              </a:tr>
              <a:tr h="315035">
                <a:tc>
                  <a:txBody>
                    <a:bodyPr/>
                    <a:lstStyle/>
                    <a:p>
                      <a:pPr algn="l" fontAlgn="b"/>
                      <a:r>
                        <a:rPr lang="en-GB" sz="1600" u="none" strike="noStrike" dirty="0">
                          <a:solidFill>
                            <a:schemeClr val="bg2"/>
                          </a:solidFill>
                          <a:effectLst/>
                        </a:rPr>
                        <a:t>Room Temperature</a:t>
                      </a:r>
                      <a:endParaRPr lang="en-GB" sz="1600" b="0" i="0" u="none" strike="noStrike" dirty="0">
                        <a:solidFill>
                          <a:schemeClr val="bg2"/>
                        </a:solidFill>
                        <a:effectLst/>
                        <a:latin typeface="Calibri"/>
                      </a:endParaRPr>
                    </a:p>
                  </a:txBody>
                  <a:tcPr marL="36000" marR="36000" marT="9525" marB="0" anchor="ctr"/>
                </a:tc>
              </a:tr>
              <a:tr h="286813">
                <a:tc>
                  <a:txBody>
                    <a:bodyPr/>
                    <a:lstStyle/>
                    <a:p>
                      <a:pPr algn="l" fontAlgn="b"/>
                      <a:r>
                        <a:rPr lang="en-GB" sz="1600" u="none" strike="noStrike" dirty="0">
                          <a:solidFill>
                            <a:schemeClr val="bg2"/>
                          </a:solidFill>
                          <a:effectLst/>
                        </a:rPr>
                        <a:t>LWT Main</a:t>
                      </a:r>
                      <a:endParaRPr lang="en-GB" sz="1600" b="0" i="0" u="none" strike="noStrike" dirty="0">
                        <a:solidFill>
                          <a:schemeClr val="bg2"/>
                        </a:solidFill>
                        <a:effectLst/>
                        <a:latin typeface="Calibri"/>
                      </a:endParaRPr>
                    </a:p>
                  </a:txBody>
                  <a:tcPr marL="36000" marR="36000" marT="9525" marB="0" anchor="ctr"/>
                </a:tc>
              </a:tr>
              <a:tr h="286813">
                <a:tc>
                  <a:txBody>
                    <a:bodyPr/>
                    <a:lstStyle/>
                    <a:p>
                      <a:pPr algn="l" fontAlgn="b"/>
                      <a:r>
                        <a:rPr lang="en-GB" sz="1600" u="none" strike="noStrike" dirty="0">
                          <a:solidFill>
                            <a:schemeClr val="bg2"/>
                          </a:solidFill>
                          <a:effectLst/>
                        </a:rPr>
                        <a:t>LWT Additional</a:t>
                      </a:r>
                      <a:endParaRPr lang="en-GB" sz="1600" b="0" i="0" u="none" strike="noStrike" dirty="0">
                        <a:solidFill>
                          <a:schemeClr val="bg2"/>
                        </a:solidFill>
                        <a:effectLst/>
                        <a:latin typeface="Calibri"/>
                      </a:endParaRPr>
                    </a:p>
                  </a:txBody>
                  <a:tcPr marL="36000" marR="36000" marT="9525" marB="0" anchor="ctr"/>
                </a:tc>
              </a:tr>
              <a:tr h="326474">
                <a:tc>
                  <a:txBody>
                    <a:bodyPr/>
                    <a:lstStyle/>
                    <a:p>
                      <a:pPr algn="l" fontAlgn="b"/>
                      <a:r>
                        <a:rPr lang="en-GB" sz="1600" u="none" strike="noStrike" dirty="0">
                          <a:solidFill>
                            <a:schemeClr val="bg2"/>
                          </a:solidFill>
                          <a:effectLst/>
                        </a:rPr>
                        <a:t>Tank Temperature</a:t>
                      </a:r>
                      <a:endParaRPr lang="en-GB" sz="1600" b="0" i="0" u="none" strike="noStrike" dirty="0">
                        <a:solidFill>
                          <a:schemeClr val="bg2"/>
                        </a:solidFill>
                        <a:effectLst/>
                        <a:latin typeface="Calibri"/>
                      </a:endParaRPr>
                    </a:p>
                  </a:txBody>
                  <a:tcPr marL="36000" marR="36000" marT="9525" marB="0"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677851818"/>
              </p:ext>
            </p:extLst>
          </p:nvPr>
        </p:nvGraphicFramePr>
        <p:xfrm>
          <a:off x="6591292" y="1700808"/>
          <a:ext cx="2445204" cy="973794"/>
        </p:xfrm>
        <a:graphic>
          <a:graphicData uri="http://schemas.openxmlformats.org/drawingml/2006/table">
            <a:tbl>
              <a:tblPr firstRow="1">
                <a:tableStyleId>{5C22544A-7EE6-4342-B048-85BDC9FD1C3A}</a:tableStyleId>
              </a:tblPr>
              <a:tblGrid>
                <a:gridCol w="2445204"/>
              </a:tblGrid>
              <a:tr h="371946">
                <a:tc>
                  <a:txBody>
                    <a:bodyPr/>
                    <a:lstStyle/>
                    <a:p>
                      <a:pPr algn="l" fontAlgn="b"/>
                      <a:r>
                        <a:rPr lang="en-GB" sz="1600" u="none" strike="noStrike" dirty="0">
                          <a:solidFill>
                            <a:schemeClr val="bg2"/>
                          </a:solidFill>
                          <a:effectLst/>
                        </a:rPr>
                        <a:t>[</a:t>
                      </a:r>
                      <a:r>
                        <a:rPr lang="en-GB" sz="1600" u="none" strike="noStrike" dirty="0" smtClean="0">
                          <a:solidFill>
                            <a:schemeClr val="bg2"/>
                          </a:solidFill>
                          <a:effectLst/>
                        </a:rPr>
                        <a:t>5.1] Room Temperature</a:t>
                      </a:r>
                      <a:endParaRPr lang="en-GB" sz="1600" b="1" i="0" u="none" strike="noStrike" dirty="0">
                        <a:solidFill>
                          <a:schemeClr val="bg2"/>
                        </a:solidFill>
                        <a:effectLst/>
                        <a:latin typeface="Calibri"/>
                      </a:endParaRPr>
                    </a:p>
                  </a:txBody>
                  <a:tcPr marL="36000" marR="36000" marT="9525" marB="0" anchor="ctr"/>
                </a:tc>
              </a:tr>
              <a:tr h="315035">
                <a:tc>
                  <a:txBody>
                    <a:bodyPr/>
                    <a:lstStyle/>
                    <a:p>
                      <a:pPr algn="l" fontAlgn="b"/>
                      <a:r>
                        <a:rPr lang="en-US" sz="1600" b="0" i="0" u="none" strike="noStrike" dirty="0" smtClean="0">
                          <a:solidFill>
                            <a:schemeClr val="bg2"/>
                          </a:solidFill>
                          <a:effectLst/>
                          <a:latin typeface="+mn-lt"/>
                        </a:rPr>
                        <a:t>Heating</a:t>
                      </a:r>
                      <a:endParaRPr lang="en-GB" sz="1600" b="0" i="0" u="none" strike="noStrike" dirty="0">
                        <a:solidFill>
                          <a:schemeClr val="bg2"/>
                        </a:solidFill>
                        <a:effectLst/>
                        <a:latin typeface="Calibri"/>
                      </a:endParaRPr>
                    </a:p>
                  </a:txBody>
                  <a:tcPr marL="36000" marR="36000" marT="9525" marB="0" anchor="ctr"/>
                </a:tc>
              </a:tr>
              <a:tr h="286813">
                <a:tc>
                  <a:txBody>
                    <a:bodyPr/>
                    <a:lstStyle/>
                    <a:p>
                      <a:pPr algn="l" fontAlgn="b"/>
                      <a:r>
                        <a:rPr lang="en-US" sz="1600" b="0" i="0" u="none" strike="noStrike" dirty="0" smtClean="0">
                          <a:solidFill>
                            <a:schemeClr val="bg2"/>
                          </a:solidFill>
                          <a:effectLst/>
                          <a:latin typeface="+mn-lt"/>
                        </a:rPr>
                        <a:t>Cooling</a:t>
                      </a:r>
                      <a:endParaRPr lang="en-GB" sz="1600" b="0" i="0" u="none" strike="noStrike" dirty="0">
                        <a:solidFill>
                          <a:schemeClr val="bg2"/>
                        </a:solidFill>
                        <a:effectLst/>
                        <a:latin typeface="Calibri"/>
                      </a:endParaRPr>
                    </a:p>
                  </a:txBody>
                  <a:tcPr marL="36000" marR="36000" marT="9525" marB="0" anchor="ct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132198752"/>
              </p:ext>
            </p:extLst>
          </p:nvPr>
        </p:nvGraphicFramePr>
        <p:xfrm>
          <a:off x="5653654" y="3861048"/>
          <a:ext cx="3382842" cy="2533118"/>
        </p:xfrm>
        <a:graphic>
          <a:graphicData uri="http://schemas.openxmlformats.org/drawingml/2006/table">
            <a:tbl>
              <a:tblPr firstRow="1">
                <a:tableStyleId>{073A0DAA-6AF3-43AB-8588-CEC1D06C72B9}</a:tableStyleId>
              </a:tblPr>
              <a:tblGrid>
                <a:gridCol w="3382842"/>
              </a:tblGrid>
              <a:tr h="371946">
                <a:tc>
                  <a:txBody>
                    <a:bodyPr/>
                    <a:lstStyle/>
                    <a:p>
                      <a:pPr algn="l" fontAlgn="b"/>
                      <a:r>
                        <a:rPr lang="en-GB" sz="1600" u="none" strike="noStrike" dirty="0" smtClean="0">
                          <a:solidFill>
                            <a:schemeClr val="bg2"/>
                          </a:solidFill>
                          <a:effectLst/>
                        </a:rPr>
                        <a:t>Select</a:t>
                      </a:r>
                      <a:r>
                        <a:rPr lang="en-GB" sz="1600" u="none" strike="noStrike" baseline="0" dirty="0" smtClean="0">
                          <a:solidFill>
                            <a:schemeClr val="bg2"/>
                          </a:solidFill>
                          <a:effectLst/>
                        </a:rPr>
                        <a:t> Active</a:t>
                      </a:r>
                      <a:r>
                        <a:rPr lang="en-GB" sz="1600" u="none" strike="noStrike" dirty="0" smtClean="0">
                          <a:solidFill>
                            <a:schemeClr val="bg2"/>
                          </a:solidFill>
                          <a:effectLst/>
                        </a:rPr>
                        <a:t> Room</a:t>
                      </a:r>
                      <a:r>
                        <a:rPr lang="en-GB" sz="1600" u="none" strike="noStrike" baseline="0" dirty="0" smtClean="0">
                          <a:solidFill>
                            <a:schemeClr val="bg2"/>
                          </a:solidFill>
                          <a:effectLst/>
                        </a:rPr>
                        <a:t> Temperature Schedule for heating:</a:t>
                      </a:r>
                      <a:endParaRPr lang="en-GB" sz="1600" b="1" i="0" u="none" strike="noStrike" dirty="0">
                        <a:solidFill>
                          <a:schemeClr val="bg2"/>
                        </a:solidFill>
                        <a:effectLst/>
                        <a:latin typeface="Calibri"/>
                      </a:endParaRPr>
                    </a:p>
                  </a:txBody>
                  <a:tcPr marL="36000" marR="36000" marT="9525" marB="0"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tx1">
                        <a:lumMod val="20000"/>
                        <a:lumOff val="80000"/>
                      </a:schemeClr>
                    </a:solidFill>
                  </a:tcPr>
                </a:tc>
              </a:tr>
              <a:tr h="315035">
                <a:tc>
                  <a:txBody>
                    <a:bodyPr/>
                    <a:lstStyle/>
                    <a:p>
                      <a:pPr algn="l" fontAlgn="b"/>
                      <a:r>
                        <a:rPr lang="en-US" sz="1600" u="none" strike="noStrike" dirty="0" smtClean="0">
                          <a:solidFill>
                            <a:schemeClr val="bg2"/>
                          </a:solidFill>
                          <a:effectLst/>
                          <a:latin typeface="+mn-lt"/>
                        </a:rPr>
                        <a:t>Empty</a:t>
                      </a:r>
                      <a:endParaRPr lang="en-GB" sz="1600" b="0" i="0" u="none" strike="noStrike" dirty="0">
                        <a:solidFill>
                          <a:schemeClr val="bg2"/>
                        </a:solidFill>
                        <a:effectLst/>
                        <a:latin typeface="+mn-lt"/>
                      </a:endParaRPr>
                    </a:p>
                  </a:txBody>
                  <a:tcPr marL="36000" marR="36000" marT="9525" marB="0"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286813">
                <a:tc>
                  <a:txBody>
                    <a:bodyPr/>
                    <a:lstStyle/>
                    <a:p>
                      <a:pPr algn="l" fontAlgn="b"/>
                      <a:r>
                        <a:rPr lang="en-US" sz="1600" b="0" i="0" u="none" strike="noStrike" dirty="0" smtClean="0">
                          <a:solidFill>
                            <a:schemeClr val="bg2"/>
                          </a:solidFill>
                          <a:effectLst/>
                          <a:latin typeface="+mn-lt"/>
                        </a:rPr>
                        <a:t>User</a:t>
                      </a:r>
                      <a:r>
                        <a:rPr lang="en-US" sz="1600" b="0" i="0" u="none" strike="noStrike" baseline="0" dirty="0" smtClean="0">
                          <a:solidFill>
                            <a:schemeClr val="bg2"/>
                          </a:solidFill>
                          <a:effectLst/>
                          <a:latin typeface="+mn-lt"/>
                        </a:rPr>
                        <a:t> defined 3</a:t>
                      </a:r>
                      <a:endParaRPr lang="en-GB" sz="1600" b="0" i="0" u="none" strike="noStrike" dirty="0">
                        <a:solidFill>
                          <a:schemeClr val="bg2"/>
                        </a:solidFill>
                        <a:effectLst/>
                        <a:latin typeface="+mn-lt"/>
                      </a:endParaRPr>
                    </a:p>
                  </a:txBody>
                  <a:tcPr marL="36000" marR="36000" marT="9525" marB="0"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86813">
                <a:tc>
                  <a:txBody>
                    <a:bodyPr/>
                    <a:lstStyle/>
                    <a:p>
                      <a:pPr algn="l" fontAlgn="b"/>
                      <a:r>
                        <a:rPr lang="en-US" sz="1600" b="0" i="0" u="none" strike="noStrike" dirty="0" smtClean="0">
                          <a:solidFill>
                            <a:schemeClr val="bg2"/>
                          </a:solidFill>
                          <a:effectLst/>
                          <a:latin typeface="+mn-lt"/>
                        </a:rPr>
                        <a:t>User</a:t>
                      </a:r>
                      <a:r>
                        <a:rPr lang="en-US" sz="1600" b="0" i="0" u="none" strike="noStrike" baseline="0" dirty="0" smtClean="0">
                          <a:solidFill>
                            <a:schemeClr val="bg2"/>
                          </a:solidFill>
                          <a:effectLst/>
                          <a:latin typeface="+mn-lt"/>
                        </a:rPr>
                        <a:t> defined 2</a:t>
                      </a:r>
                      <a:endParaRPr lang="en-GB" sz="1600" b="0" i="0" u="none" strike="noStrike" dirty="0">
                        <a:solidFill>
                          <a:schemeClr val="bg2"/>
                        </a:solidFill>
                        <a:effectLst/>
                        <a:latin typeface="+mn-lt"/>
                      </a:endParaRPr>
                    </a:p>
                  </a:txBody>
                  <a:tcPr marL="36000" marR="36000" marT="9525" marB="0"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86813">
                <a:tc>
                  <a:txBody>
                    <a:bodyPr/>
                    <a:lstStyle/>
                    <a:p>
                      <a:pPr algn="l" fontAlgn="b"/>
                      <a:r>
                        <a:rPr lang="en-US" sz="1600" b="0" i="0" u="none" strike="noStrike" dirty="0" smtClean="0">
                          <a:solidFill>
                            <a:schemeClr val="bg2"/>
                          </a:solidFill>
                          <a:effectLst/>
                          <a:latin typeface="+mn-lt"/>
                        </a:rPr>
                        <a:t>User</a:t>
                      </a:r>
                      <a:r>
                        <a:rPr lang="en-US" sz="1600" b="0" i="0" u="none" strike="noStrike" baseline="0" dirty="0" smtClean="0">
                          <a:solidFill>
                            <a:schemeClr val="bg2"/>
                          </a:solidFill>
                          <a:effectLst/>
                          <a:latin typeface="+mn-lt"/>
                        </a:rPr>
                        <a:t> defined1</a:t>
                      </a:r>
                      <a:endParaRPr lang="en-GB" sz="1600" b="0" i="0" u="none" strike="noStrike" dirty="0">
                        <a:solidFill>
                          <a:schemeClr val="bg2"/>
                        </a:solidFill>
                        <a:effectLst/>
                        <a:latin typeface="+mn-lt"/>
                      </a:endParaRPr>
                    </a:p>
                  </a:txBody>
                  <a:tcPr marL="36000" marR="36000" marT="9525" marB="0"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86813">
                <a:tc>
                  <a:txBody>
                    <a:bodyPr/>
                    <a:lstStyle/>
                    <a:p>
                      <a:pPr algn="l" fontAlgn="b"/>
                      <a:r>
                        <a:rPr lang="en-US" sz="1600" b="0" i="0" u="none" strike="noStrike" dirty="0" smtClean="0">
                          <a:solidFill>
                            <a:schemeClr val="bg2"/>
                          </a:solidFill>
                          <a:effectLst/>
                          <a:latin typeface="+mn-lt"/>
                        </a:rPr>
                        <a:t>Predefined</a:t>
                      </a:r>
                      <a:r>
                        <a:rPr lang="en-US" sz="1600" b="0" i="0" u="none" strike="noStrike" baseline="0" dirty="0" smtClean="0">
                          <a:solidFill>
                            <a:schemeClr val="bg2"/>
                          </a:solidFill>
                          <a:effectLst/>
                          <a:latin typeface="+mn-lt"/>
                        </a:rPr>
                        <a:t> 3</a:t>
                      </a:r>
                      <a:endParaRPr lang="en-GB" sz="1600" b="0" i="0" u="none" strike="noStrike" dirty="0">
                        <a:solidFill>
                          <a:schemeClr val="bg2"/>
                        </a:solidFill>
                        <a:effectLst/>
                        <a:latin typeface="+mn-lt"/>
                      </a:endParaRPr>
                    </a:p>
                  </a:txBody>
                  <a:tcPr marL="36000" marR="36000" marT="9525" marB="0"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86813">
                <a:tc>
                  <a:txBody>
                    <a:bodyPr/>
                    <a:lstStyle/>
                    <a:p>
                      <a:pPr algn="l" fontAlgn="b"/>
                      <a:r>
                        <a:rPr lang="en-US" sz="1600" b="0" i="0" u="none" strike="noStrike" dirty="0" smtClean="0">
                          <a:solidFill>
                            <a:schemeClr val="bg2"/>
                          </a:solidFill>
                          <a:effectLst/>
                          <a:latin typeface="+mn-lt"/>
                        </a:rPr>
                        <a:t>Predefined</a:t>
                      </a:r>
                      <a:r>
                        <a:rPr lang="en-US" sz="1600" b="0" i="0" u="none" strike="noStrike" baseline="0" dirty="0" smtClean="0">
                          <a:solidFill>
                            <a:schemeClr val="bg2"/>
                          </a:solidFill>
                          <a:effectLst/>
                          <a:latin typeface="+mn-lt"/>
                        </a:rPr>
                        <a:t> 2</a:t>
                      </a:r>
                      <a:endParaRPr lang="en-GB" sz="1600" b="0" i="0" u="none" strike="noStrike" dirty="0">
                        <a:solidFill>
                          <a:schemeClr val="bg2"/>
                        </a:solidFill>
                        <a:effectLst/>
                        <a:latin typeface="+mn-lt"/>
                      </a:endParaRPr>
                    </a:p>
                  </a:txBody>
                  <a:tcPr marL="36000" marR="36000" marT="9525" marB="0"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86813">
                <a:tc>
                  <a:txBody>
                    <a:bodyPr/>
                    <a:lstStyle/>
                    <a:p>
                      <a:pPr algn="l" fontAlgn="b"/>
                      <a:r>
                        <a:rPr lang="en-US" sz="1600" b="0" i="0" u="none" strike="noStrike" dirty="0" smtClean="0">
                          <a:solidFill>
                            <a:schemeClr val="bg2"/>
                          </a:solidFill>
                          <a:effectLst/>
                          <a:latin typeface="+mn-lt"/>
                        </a:rPr>
                        <a:t>Predefined</a:t>
                      </a:r>
                      <a:r>
                        <a:rPr lang="en-US" sz="1600" b="0" i="0" u="none" strike="noStrike" baseline="0" dirty="0" smtClean="0">
                          <a:solidFill>
                            <a:schemeClr val="bg2"/>
                          </a:solidFill>
                          <a:effectLst/>
                          <a:latin typeface="+mn-lt"/>
                        </a:rPr>
                        <a:t> 1</a:t>
                      </a:r>
                      <a:endParaRPr lang="en-GB" sz="1600" b="0" i="0" u="none" strike="noStrike" dirty="0">
                        <a:solidFill>
                          <a:schemeClr val="bg2"/>
                        </a:solidFill>
                        <a:effectLst/>
                        <a:latin typeface="+mn-lt"/>
                      </a:endParaRPr>
                    </a:p>
                  </a:txBody>
                  <a:tcPr marL="36000" marR="36000" marT="9525" marB="0"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mpd="sng">
                      <a:noFill/>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898710388"/>
              </p:ext>
            </p:extLst>
          </p:nvPr>
        </p:nvGraphicFramePr>
        <p:xfrm>
          <a:off x="755576" y="5229200"/>
          <a:ext cx="3096344" cy="1266825"/>
        </p:xfrm>
        <a:graphic>
          <a:graphicData uri="http://schemas.openxmlformats.org/drawingml/2006/table">
            <a:tbl>
              <a:tblPr firstRow="1">
                <a:tableStyleId>{3C2FFA5D-87B4-456A-9821-1D502468CF0F}</a:tableStyleId>
              </a:tblPr>
              <a:tblGrid>
                <a:gridCol w="1548172"/>
                <a:gridCol w="1548172"/>
              </a:tblGrid>
              <a:tr h="161925">
                <a:tc>
                  <a:txBody>
                    <a:bodyPr/>
                    <a:lstStyle/>
                    <a:p>
                      <a:pPr algn="ctr" fontAlgn="b"/>
                      <a:r>
                        <a:rPr lang="en-US" sz="1600" u="none" strike="noStrike" dirty="0" smtClean="0">
                          <a:solidFill>
                            <a:schemeClr val="bg2"/>
                          </a:solidFill>
                          <a:effectLst/>
                        </a:rPr>
                        <a:t>Bread</a:t>
                      </a:r>
                      <a:r>
                        <a:rPr lang="en-US" sz="1600" u="none" strike="noStrike" baseline="0" dirty="0" smtClean="0">
                          <a:solidFill>
                            <a:schemeClr val="bg2"/>
                          </a:solidFill>
                          <a:effectLst/>
                        </a:rPr>
                        <a:t> Crumb</a:t>
                      </a:r>
                      <a:endParaRPr lang="en-GB" sz="1600" b="1" i="0" u="none" strike="noStrike" dirty="0">
                        <a:solidFill>
                          <a:schemeClr val="bg2"/>
                        </a:solidFill>
                        <a:effectLst/>
                        <a:latin typeface="+mn-lt"/>
                      </a:endParaRPr>
                    </a:p>
                  </a:txBody>
                  <a:tcPr marL="36000" marR="36000" marT="9525" marB="0" anchor="ctr"/>
                </a:tc>
                <a:tc>
                  <a:txBody>
                    <a:bodyPr/>
                    <a:lstStyle/>
                    <a:p>
                      <a:pPr algn="ctr" fontAlgn="b"/>
                      <a:r>
                        <a:rPr lang="en-US" sz="1600" u="none" strike="noStrike" dirty="0" smtClean="0">
                          <a:solidFill>
                            <a:schemeClr val="bg2"/>
                          </a:solidFill>
                          <a:effectLst/>
                        </a:rPr>
                        <a:t>Overview</a:t>
                      </a:r>
                      <a:endParaRPr lang="en-GB" sz="1600" b="1" i="0" u="none" strike="noStrike" dirty="0">
                        <a:solidFill>
                          <a:schemeClr val="bg2"/>
                        </a:solidFill>
                        <a:effectLst/>
                        <a:latin typeface="+mn-lt"/>
                      </a:endParaRPr>
                    </a:p>
                  </a:txBody>
                  <a:tcPr marL="36000" marR="36000" marT="9525" marB="0" anchor="ctr"/>
                </a:tc>
              </a:tr>
              <a:tr h="161925">
                <a:tc>
                  <a:txBody>
                    <a:bodyPr/>
                    <a:lstStyle/>
                    <a:p>
                      <a:pPr algn="ctr" fontAlgn="b"/>
                      <a:r>
                        <a:rPr lang="en-US" sz="1600" u="none" strike="noStrike" dirty="0" smtClean="0">
                          <a:solidFill>
                            <a:schemeClr val="bg2"/>
                          </a:solidFill>
                          <a:effectLst/>
                        </a:rPr>
                        <a:t>[5]</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en-US" sz="1600" b="0" i="0" u="none" strike="noStrike" dirty="0" smtClean="0">
                          <a:solidFill>
                            <a:schemeClr val="bg2"/>
                          </a:solidFill>
                          <a:effectLst/>
                          <a:latin typeface="+mn-lt"/>
                        </a:rPr>
                        <a:t>N/A</a:t>
                      </a:r>
                      <a:endParaRPr lang="en-GB" sz="1600" b="0" i="0" u="none" strike="noStrike" dirty="0">
                        <a:solidFill>
                          <a:schemeClr val="bg2"/>
                        </a:solidFill>
                        <a:effectLst/>
                        <a:latin typeface="+mn-lt"/>
                      </a:endParaRPr>
                    </a:p>
                  </a:txBody>
                  <a:tcPr marL="36000" marR="36000" marT="9525" marB="0" anchor="ctr"/>
                </a:tc>
              </a:tr>
              <a:tr h="161925">
                <a:tc>
                  <a:txBody>
                    <a:bodyPr/>
                    <a:lstStyle/>
                    <a:p>
                      <a:pPr algn="ctr" fontAlgn="b"/>
                      <a:r>
                        <a:rPr lang="en-US" sz="1600" u="none" strike="noStrike" dirty="0" smtClean="0">
                          <a:solidFill>
                            <a:schemeClr val="bg2"/>
                          </a:solidFill>
                          <a:effectLst/>
                        </a:rPr>
                        <a:t>[7.3]</a:t>
                      </a:r>
                    </a:p>
                  </a:txBody>
                  <a:tcPr marL="36000" marR="36000" marT="9525" marB="0" anchor="ctr"/>
                </a:tc>
                <a:tc>
                  <a:txBody>
                    <a:bodyPr/>
                    <a:lstStyle/>
                    <a:p>
                      <a:pPr algn="ctr" fontAlgn="b"/>
                      <a:r>
                        <a:rPr lang="en-US" sz="1600" u="none" strike="noStrike" dirty="0" smtClean="0">
                          <a:solidFill>
                            <a:schemeClr val="bg2"/>
                          </a:solidFill>
                          <a:effectLst/>
                        </a:rPr>
                        <a:t>N/A</a:t>
                      </a:r>
                    </a:p>
                  </a:txBody>
                  <a:tcPr marL="36000" marR="36000" marT="9525" marB="0" anchor="ctr"/>
                </a:tc>
              </a:tr>
              <a:tr h="161925">
                <a:tc>
                  <a:txBody>
                    <a:bodyPr/>
                    <a:lstStyle/>
                    <a:p>
                      <a:pPr algn="ctr" fontAlgn="b"/>
                      <a:r>
                        <a:rPr lang="en-US" sz="1600" u="none" strike="noStrike" dirty="0" smtClean="0">
                          <a:solidFill>
                            <a:schemeClr val="bg2"/>
                          </a:solidFill>
                          <a:effectLst/>
                        </a:rPr>
                        <a:t>[7.4]</a:t>
                      </a:r>
                    </a:p>
                  </a:txBody>
                  <a:tcPr marL="36000" marR="36000" marT="9525" marB="0" anchor="ctr"/>
                </a:tc>
                <a:tc>
                  <a:txBody>
                    <a:bodyPr/>
                    <a:lstStyle/>
                    <a:p>
                      <a:pPr algn="ctr" fontAlgn="b"/>
                      <a:r>
                        <a:rPr lang="en-US" sz="1600" u="none" strike="noStrike" dirty="0" smtClean="0">
                          <a:solidFill>
                            <a:schemeClr val="bg2"/>
                          </a:solidFill>
                          <a:effectLst/>
                        </a:rPr>
                        <a:t>N/A</a:t>
                      </a:r>
                    </a:p>
                  </a:txBody>
                  <a:tcPr marL="36000" marR="36000" marT="9525" marB="0" anchor="ctr"/>
                </a:tc>
              </a:tr>
              <a:tr h="161925">
                <a:tc>
                  <a:txBody>
                    <a:bodyPr/>
                    <a:lstStyle/>
                    <a:p>
                      <a:pPr algn="ctr" fontAlgn="b"/>
                      <a:r>
                        <a:rPr lang="en-US" sz="1600" u="none" strike="noStrike" dirty="0" smtClean="0">
                          <a:solidFill>
                            <a:schemeClr val="bg2"/>
                          </a:solidFill>
                          <a:effectLst/>
                        </a:rPr>
                        <a:t>[A.3.1.1.1]</a:t>
                      </a:r>
                    </a:p>
                  </a:txBody>
                  <a:tcPr marL="36000" marR="36000" marT="9525" marB="0" anchor="ctr"/>
                </a:tc>
                <a:tc>
                  <a:txBody>
                    <a:bodyPr/>
                    <a:lstStyle/>
                    <a:p>
                      <a:pPr algn="ctr" fontAlgn="b"/>
                      <a:r>
                        <a:rPr lang="en-US" sz="1600" u="none" strike="noStrike" dirty="0" smtClean="0">
                          <a:solidFill>
                            <a:schemeClr val="bg2"/>
                          </a:solidFill>
                          <a:effectLst/>
                        </a:rPr>
                        <a:t>N/A</a:t>
                      </a:r>
                    </a:p>
                  </a:txBody>
                  <a:tcPr marL="36000" marR="36000" marT="9525" marB="0" anchor="ctr"/>
                </a:tc>
              </a:tr>
            </a:tbl>
          </a:graphicData>
        </a:graphic>
      </p:graphicFrame>
    </p:spTree>
    <p:extLst>
      <p:ext uri="{BB962C8B-B14F-4D97-AF65-F5344CB8AC3E}">
        <p14:creationId xmlns:p14="http://schemas.microsoft.com/office/powerpoint/2010/main" val="170861330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103</a:t>
            </a:fld>
            <a:endParaRPr lang="en-US" dirty="0"/>
          </a:p>
        </p:txBody>
      </p:sp>
      <p:sp>
        <p:nvSpPr>
          <p:cNvPr id="4" name="Text Placeholder 3"/>
          <p:cNvSpPr>
            <a:spLocks noGrp="1"/>
          </p:cNvSpPr>
          <p:nvPr>
            <p:ph type="body" sz="quarter" idx="15"/>
          </p:nvPr>
        </p:nvSpPr>
        <p:spPr/>
        <p:txBody>
          <a:bodyPr/>
          <a:lstStyle/>
          <a:p>
            <a:r>
              <a:rPr lang="nl-BE" dirty="0"/>
              <a:t>3. </a:t>
            </a:r>
            <a:r>
              <a:rPr lang="nl-BE" dirty="0" err="1"/>
              <a:t>Enduser</a:t>
            </a:r>
            <a:r>
              <a:rPr lang="nl-BE" dirty="0"/>
              <a:t> </a:t>
            </a:r>
            <a:r>
              <a:rPr lang="nl-BE" dirty="0" err="1"/>
              <a:t>settings</a:t>
            </a:r>
            <a:r>
              <a:rPr lang="nl-BE" dirty="0"/>
              <a:t> –  </a:t>
            </a:r>
            <a:r>
              <a:rPr lang="nl-BE" dirty="0" smtClean="0"/>
              <a:t>Sensor information	 </a:t>
            </a:r>
            <a:endParaRPr lang="nl-BE" dirty="0"/>
          </a:p>
          <a:p>
            <a:endParaRPr lang="en-GB" dirty="0"/>
          </a:p>
        </p:txBody>
      </p:sp>
      <p:sp>
        <p:nvSpPr>
          <p:cNvPr id="5" name="Text Placeholder 4"/>
          <p:cNvSpPr>
            <a:spLocks noGrp="1"/>
          </p:cNvSpPr>
          <p:nvPr>
            <p:ph type="body" sz="quarter" idx="16"/>
          </p:nvPr>
        </p:nvSpPr>
        <p:spPr/>
        <p:txBody>
          <a:bodyPr/>
          <a:lstStyle/>
          <a:p>
            <a:r>
              <a:rPr lang="nl-BE" dirty="0" smtClean="0">
                <a:solidFill>
                  <a:schemeClr val="bg2"/>
                </a:solidFill>
              </a:rPr>
              <a:t>Sensor information</a:t>
            </a:r>
            <a:endParaRPr lang="en-GB" dirty="0">
              <a:solidFill>
                <a:schemeClr val="bg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272790252"/>
              </p:ext>
            </p:extLst>
          </p:nvPr>
        </p:nvGraphicFramePr>
        <p:xfrm>
          <a:off x="611560" y="1916242"/>
          <a:ext cx="2070229" cy="2520280"/>
        </p:xfrm>
        <a:graphic>
          <a:graphicData uri="http://schemas.openxmlformats.org/drawingml/2006/table">
            <a:tbl>
              <a:tblPr>
                <a:tableStyleId>{5C22544A-7EE6-4342-B048-85BDC9FD1C3A}</a:tableStyleId>
              </a:tblPr>
              <a:tblGrid>
                <a:gridCol w="2070229"/>
              </a:tblGrid>
              <a:tr h="360040">
                <a:tc>
                  <a:txBody>
                    <a:bodyPr/>
                    <a:lstStyle/>
                    <a:p>
                      <a:pPr algn="l" fontAlgn="b"/>
                      <a:r>
                        <a:rPr lang="en-GB" sz="1600" u="none" strike="noStrike" dirty="0">
                          <a:solidFill>
                            <a:schemeClr val="bg2"/>
                          </a:solidFill>
                          <a:effectLst/>
                        </a:rPr>
                        <a:t>[1] Set Time / Date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[2] Holiday</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[3] Quiet Mode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[4] Operation Mode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[5] Select Schedules</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[6] Information</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[7] User Settings</a:t>
                      </a:r>
                      <a:endParaRPr lang="en-GB" sz="1600" b="1" i="0" u="none" strike="noStrike" dirty="0">
                        <a:solidFill>
                          <a:schemeClr val="bg2"/>
                        </a:solidFill>
                        <a:effectLst/>
                        <a:latin typeface="Calibri"/>
                      </a:endParaRPr>
                    </a:p>
                  </a:txBody>
                  <a:tcPr marL="36000" marR="36000" marT="9525" marB="0" anchor="ctr"/>
                </a:tc>
              </a:tr>
            </a:tbl>
          </a:graphicData>
        </a:graphic>
      </p:graphicFrame>
      <p:cxnSp>
        <p:nvCxnSpPr>
          <p:cNvPr id="7" name="Straight Arrow Connector 6"/>
          <p:cNvCxnSpPr/>
          <p:nvPr/>
        </p:nvCxnSpPr>
        <p:spPr>
          <a:xfrm>
            <a:off x="3019950" y="2063132"/>
            <a:ext cx="32628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3368037556"/>
              </p:ext>
            </p:extLst>
          </p:nvPr>
        </p:nvGraphicFramePr>
        <p:xfrm>
          <a:off x="3334361" y="1933606"/>
          <a:ext cx="2137739" cy="2772945"/>
        </p:xfrm>
        <a:graphic>
          <a:graphicData uri="http://schemas.openxmlformats.org/drawingml/2006/table">
            <a:tbl>
              <a:tblPr firstRow="1">
                <a:tableStyleId>{5C22544A-7EE6-4342-B048-85BDC9FD1C3A}</a:tableStyleId>
              </a:tblPr>
              <a:tblGrid>
                <a:gridCol w="2137739"/>
              </a:tblGrid>
              <a:tr h="308105">
                <a:tc>
                  <a:txBody>
                    <a:bodyPr/>
                    <a:lstStyle/>
                    <a:p>
                      <a:pPr algn="l" fontAlgn="b"/>
                      <a:r>
                        <a:rPr lang="en-GB" sz="1600" u="none" strike="noStrike" dirty="0">
                          <a:solidFill>
                            <a:schemeClr val="bg2"/>
                          </a:solidFill>
                          <a:effectLst/>
                        </a:rPr>
                        <a:t>[6] Information</a:t>
                      </a:r>
                      <a:endParaRPr lang="en-GB" sz="1600" b="1"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1 Sensor </a:t>
                      </a:r>
                      <a:r>
                        <a:rPr lang="en-GB" sz="1600" u="none" strike="noStrike" dirty="0">
                          <a:solidFill>
                            <a:schemeClr val="bg2"/>
                          </a:solidFill>
                          <a:effectLst/>
                        </a:rPr>
                        <a:t>Information</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2 Energy </a:t>
                      </a:r>
                      <a:r>
                        <a:rPr lang="en-GB" sz="1600" u="none" strike="noStrike" dirty="0">
                          <a:solidFill>
                            <a:schemeClr val="bg2"/>
                          </a:solidFill>
                          <a:effectLst/>
                        </a:rPr>
                        <a:t>Metering</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3 Error </a:t>
                      </a:r>
                      <a:r>
                        <a:rPr lang="en-GB" sz="1600" u="none" strike="noStrike" dirty="0">
                          <a:solidFill>
                            <a:schemeClr val="bg2"/>
                          </a:solidFill>
                          <a:effectLst/>
                        </a:rPr>
                        <a:t>Handling</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4 User </a:t>
                      </a:r>
                      <a:r>
                        <a:rPr lang="en-GB" sz="1600" u="none" strike="noStrike" dirty="0">
                          <a:solidFill>
                            <a:schemeClr val="bg2"/>
                          </a:solidFill>
                          <a:effectLst/>
                        </a:rPr>
                        <a:t>Permission Level</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5 Actuators</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6 Operation </a:t>
                      </a:r>
                      <a:r>
                        <a:rPr lang="en-GB" sz="1600" u="none" strike="noStrike" dirty="0">
                          <a:solidFill>
                            <a:schemeClr val="bg2"/>
                          </a:solidFill>
                          <a:effectLst/>
                        </a:rPr>
                        <a:t>Modes</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7 Running </a:t>
                      </a:r>
                      <a:r>
                        <a:rPr lang="en-GB" sz="1600" u="none" strike="noStrike" dirty="0">
                          <a:solidFill>
                            <a:schemeClr val="bg2"/>
                          </a:solidFill>
                          <a:effectLst/>
                        </a:rPr>
                        <a:t>Hours</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8 Version</a:t>
                      </a:r>
                      <a:endParaRPr lang="en-GB" sz="1600" b="0" i="0" u="none" strike="noStrike" dirty="0">
                        <a:solidFill>
                          <a:schemeClr val="bg2"/>
                        </a:solidFill>
                        <a:effectLst/>
                        <a:latin typeface="Calibri"/>
                      </a:endParaRPr>
                    </a:p>
                  </a:txBody>
                  <a:tcPr marL="36000" marR="36000" marT="0"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64853124"/>
              </p:ext>
            </p:extLst>
          </p:nvPr>
        </p:nvGraphicFramePr>
        <p:xfrm>
          <a:off x="6237185" y="2276872"/>
          <a:ext cx="2430270" cy="2952918"/>
        </p:xfrm>
        <a:graphic>
          <a:graphicData uri="http://schemas.openxmlformats.org/drawingml/2006/table">
            <a:tbl>
              <a:tblPr firstRow="1">
                <a:tableStyleId>{5C22544A-7EE6-4342-B048-85BDC9FD1C3A}</a:tableStyleId>
              </a:tblPr>
              <a:tblGrid>
                <a:gridCol w="2430270"/>
              </a:tblGrid>
              <a:tr h="328102">
                <a:tc>
                  <a:txBody>
                    <a:bodyPr/>
                    <a:lstStyle/>
                    <a:p>
                      <a:pPr algn="l" fontAlgn="b"/>
                      <a:r>
                        <a:rPr lang="en-GB" sz="1600" u="none" strike="noStrike" dirty="0">
                          <a:solidFill>
                            <a:schemeClr val="bg2"/>
                          </a:solidFill>
                          <a:effectLst/>
                          <a:latin typeface="+mn-lt"/>
                        </a:rPr>
                        <a:t>[</a:t>
                      </a:r>
                      <a:r>
                        <a:rPr lang="en-GB" sz="1600" u="none" strike="noStrike" dirty="0" smtClean="0">
                          <a:solidFill>
                            <a:schemeClr val="bg2"/>
                          </a:solidFill>
                          <a:effectLst/>
                          <a:latin typeface="+mn-lt"/>
                        </a:rPr>
                        <a:t>6.1] Sensor</a:t>
                      </a:r>
                      <a:r>
                        <a:rPr lang="en-GB" sz="1600" u="none" strike="noStrike" baseline="0" dirty="0" smtClean="0">
                          <a:solidFill>
                            <a:schemeClr val="bg2"/>
                          </a:solidFill>
                          <a:effectLst/>
                          <a:latin typeface="+mn-lt"/>
                        </a:rPr>
                        <a:t> Information</a:t>
                      </a:r>
                      <a:endParaRPr lang="en-GB" sz="1600" b="1" i="0" u="none" strike="noStrike" dirty="0">
                        <a:solidFill>
                          <a:schemeClr val="bg2"/>
                        </a:solidFill>
                        <a:effectLst/>
                        <a:latin typeface="+mn-lt"/>
                      </a:endParaRPr>
                    </a:p>
                  </a:txBody>
                  <a:tcPr marL="36000" marR="36000" marT="9525" marB="0" anchor="ctr"/>
                </a:tc>
              </a:tr>
              <a:tr h="328102">
                <a:tc>
                  <a:txBody>
                    <a:bodyPr/>
                    <a:lstStyle/>
                    <a:p>
                      <a:pPr algn="l" fontAlgn="b"/>
                      <a:r>
                        <a:rPr lang="en-GB" sz="1600" b="1" u="none" strike="noStrike" dirty="0" smtClean="0">
                          <a:solidFill>
                            <a:schemeClr val="bg2"/>
                          </a:solidFill>
                          <a:effectLst/>
                          <a:latin typeface="+mn-lt"/>
                        </a:rPr>
                        <a:t>1 Room</a:t>
                      </a:r>
                      <a:r>
                        <a:rPr lang="en-GB" sz="1600" b="1" u="none" strike="noStrike" baseline="0" dirty="0" smtClean="0">
                          <a:solidFill>
                            <a:schemeClr val="bg2"/>
                          </a:solidFill>
                          <a:effectLst/>
                          <a:latin typeface="+mn-lt"/>
                        </a:rPr>
                        <a:t> Temp.</a:t>
                      </a:r>
                      <a:endParaRPr lang="en-GB" sz="1600" b="1" i="0" u="none" strike="noStrike" dirty="0">
                        <a:solidFill>
                          <a:schemeClr val="bg2"/>
                        </a:solidFill>
                        <a:effectLst/>
                        <a:latin typeface="+mn-lt"/>
                      </a:endParaRPr>
                    </a:p>
                  </a:txBody>
                  <a:tcPr marL="36000" marR="36000" marT="9525" marB="0" anchor="ctr"/>
                </a:tc>
              </a:tr>
              <a:tr h="328102">
                <a:tc>
                  <a:txBody>
                    <a:bodyPr/>
                    <a:lstStyle/>
                    <a:p>
                      <a:pPr algn="l" fontAlgn="b"/>
                      <a:r>
                        <a:rPr lang="en-US" sz="1600" b="1" i="0" u="none" strike="noStrike" baseline="0" dirty="0" smtClean="0">
                          <a:solidFill>
                            <a:schemeClr val="bg2"/>
                          </a:solidFill>
                          <a:effectLst/>
                          <a:latin typeface="+mn-lt"/>
                        </a:rPr>
                        <a:t>2 Outdoor Temp.</a:t>
                      </a:r>
                      <a:endParaRPr lang="en-GB" sz="1600" b="1" i="0" u="none" strike="noStrike" dirty="0">
                        <a:solidFill>
                          <a:schemeClr val="bg2"/>
                        </a:solidFill>
                        <a:effectLst/>
                        <a:latin typeface="+mn-lt"/>
                      </a:endParaRPr>
                    </a:p>
                  </a:txBody>
                  <a:tcPr marL="36000" marR="36000" marT="9525" marB="0" anchor="ctr"/>
                </a:tc>
              </a:tr>
              <a:tr h="328102">
                <a:tc>
                  <a:txBody>
                    <a:bodyPr/>
                    <a:lstStyle/>
                    <a:p>
                      <a:pPr algn="l" fontAlgn="b"/>
                      <a:r>
                        <a:rPr lang="en-GB" sz="1600" b="1" u="none" strike="noStrike" dirty="0" smtClean="0">
                          <a:solidFill>
                            <a:schemeClr val="bg2"/>
                          </a:solidFill>
                          <a:effectLst/>
                          <a:latin typeface="+mn-lt"/>
                        </a:rPr>
                        <a:t>3 Tank</a:t>
                      </a:r>
                      <a:r>
                        <a:rPr lang="en-GB" sz="1600" b="1" u="none" strike="noStrike" baseline="0" dirty="0" smtClean="0">
                          <a:solidFill>
                            <a:schemeClr val="bg2"/>
                          </a:solidFill>
                          <a:effectLst/>
                          <a:latin typeface="+mn-lt"/>
                        </a:rPr>
                        <a:t> Temp.</a:t>
                      </a:r>
                      <a:endParaRPr lang="en-GB" sz="1600" b="1" i="0" u="none" strike="noStrike" dirty="0">
                        <a:solidFill>
                          <a:schemeClr val="bg2"/>
                        </a:solidFill>
                        <a:effectLst/>
                        <a:latin typeface="+mn-lt"/>
                      </a:endParaRPr>
                    </a:p>
                  </a:txBody>
                  <a:tcPr marL="36000" marR="36000" marT="9525" marB="0" anchor="ctr"/>
                </a:tc>
              </a:tr>
              <a:tr h="328102">
                <a:tc>
                  <a:txBody>
                    <a:bodyPr/>
                    <a:lstStyle/>
                    <a:p>
                      <a:pPr algn="l" fontAlgn="b"/>
                      <a:r>
                        <a:rPr lang="en-US" sz="1600" b="1" i="0" u="none" strike="noStrike" baseline="0" dirty="0" smtClean="0">
                          <a:solidFill>
                            <a:schemeClr val="bg2"/>
                          </a:solidFill>
                          <a:effectLst/>
                          <a:latin typeface="+mn-lt"/>
                        </a:rPr>
                        <a:t>4 Leaving Water</a:t>
                      </a:r>
                      <a:endParaRPr lang="en-GB" sz="1600" b="1" i="0" u="none" strike="noStrike" dirty="0">
                        <a:solidFill>
                          <a:schemeClr val="bg2"/>
                        </a:solidFill>
                        <a:effectLst/>
                        <a:latin typeface="+mn-lt"/>
                      </a:endParaRPr>
                    </a:p>
                  </a:txBody>
                  <a:tcPr marL="36000" marR="36000" marT="9525" marB="0" anchor="ctr"/>
                </a:tc>
              </a:tr>
              <a:tr h="328102">
                <a:tc>
                  <a:txBody>
                    <a:bodyPr/>
                    <a:lstStyle/>
                    <a:p>
                      <a:pPr algn="l" fontAlgn="b"/>
                      <a:r>
                        <a:rPr lang="en-US" sz="1600" b="1" i="0" u="none" strike="noStrike" baseline="0" dirty="0" smtClean="0">
                          <a:solidFill>
                            <a:schemeClr val="bg2"/>
                          </a:solidFill>
                          <a:effectLst/>
                          <a:latin typeface="+mn-lt"/>
                        </a:rPr>
                        <a:t>5 Leaving Water (PHE)</a:t>
                      </a:r>
                      <a:endParaRPr lang="en-GB" sz="1600" b="1" i="0" u="none" strike="noStrike" dirty="0">
                        <a:solidFill>
                          <a:schemeClr val="bg2"/>
                        </a:solidFill>
                        <a:effectLst/>
                        <a:latin typeface="+mn-lt"/>
                      </a:endParaRPr>
                    </a:p>
                  </a:txBody>
                  <a:tcPr marL="36000" marR="36000" marT="9525" marB="0" anchor="ctr"/>
                </a:tc>
              </a:tr>
              <a:tr h="328102">
                <a:tc>
                  <a:txBody>
                    <a:bodyPr/>
                    <a:lstStyle/>
                    <a:p>
                      <a:pPr algn="l" fontAlgn="b"/>
                      <a:r>
                        <a:rPr lang="en-US" sz="1600" b="1" i="0" u="none" strike="noStrike" baseline="0" dirty="0" smtClean="0">
                          <a:solidFill>
                            <a:schemeClr val="bg2"/>
                          </a:solidFill>
                          <a:effectLst/>
                          <a:latin typeface="+mn-lt"/>
                        </a:rPr>
                        <a:t>6 Inlet Water Temp.</a:t>
                      </a:r>
                      <a:endParaRPr lang="en-GB" sz="1600" b="1" i="0" u="none" strike="noStrike" dirty="0">
                        <a:solidFill>
                          <a:schemeClr val="bg2"/>
                        </a:solidFill>
                        <a:effectLst/>
                        <a:latin typeface="+mn-lt"/>
                      </a:endParaRPr>
                    </a:p>
                  </a:txBody>
                  <a:tcPr marL="36000" marR="36000" marT="9525" marB="0" anchor="ctr"/>
                </a:tc>
              </a:tr>
              <a:tr h="328102">
                <a:tc>
                  <a:txBody>
                    <a:bodyPr/>
                    <a:lstStyle/>
                    <a:p>
                      <a:pPr algn="l" fontAlgn="b"/>
                      <a:r>
                        <a:rPr lang="en-US" sz="1600" b="1" i="0" u="none" strike="noStrike" dirty="0" smtClean="0">
                          <a:solidFill>
                            <a:schemeClr val="bg2"/>
                          </a:solidFill>
                          <a:effectLst/>
                          <a:latin typeface="+mn-lt"/>
                        </a:rPr>
                        <a:t>7 Refrigerant Temp.</a:t>
                      </a:r>
                      <a:endParaRPr lang="en-GB" sz="1600" b="1" i="0" u="none" strike="noStrike" dirty="0">
                        <a:solidFill>
                          <a:schemeClr val="bg2"/>
                        </a:solidFill>
                        <a:effectLst/>
                        <a:latin typeface="+mn-lt"/>
                      </a:endParaRPr>
                    </a:p>
                  </a:txBody>
                  <a:tcPr marL="36000" marR="36000" marT="9525" marB="0" anchor="ctr"/>
                </a:tc>
              </a:tr>
              <a:tr h="328102">
                <a:tc>
                  <a:txBody>
                    <a:bodyPr/>
                    <a:lstStyle/>
                    <a:p>
                      <a:pPr algn="l" fontAlgn="b"/>
                      <a:r>
                        <a:rPr lang="en-US" sz="1600" b="1" i="0" u="none" strike="noStrike" dirty="0" smtClean="0">
                          <a:solidFill>
                            <a:schemeClr val="bg2"/>
                          </a:solidFill>
                          <a:effectLst/>
                          <a:latin typeface="+mn-lt"/>
                        </a:rPr>
                        <a:t>8 Flow rate</a:t>
                      </a:r>
                      <a:endParaRPr lang="en-GB" sz="1600" b="1" i="0" u="none" strike="noStrike" dirty="0">
                        <a:solidFill>
                          <a:schemeClr val="bg2"/>
                        </a:solidFill>
                        <a:effectLst/>
                        <a:latin typeface="+mn-lt"/>
                      </a:endParaRPr>
                    </a:p>
                  </a:txBody>
                  <a:tcPr marL="36000" marR="36000" marT="9525" marB="0" anchor="ctr"/>
                </a:tc>
              </a:tr>
            </a:tbl>
          </a:graphicData>
        </a:graphic>
      </p:graphicFrame>
      <p:cxnSp>
        <p:nvCxnSpPr>
          <p:cNvPr id="10" name="Straight Connector 9"/>
          <p:cNvCxnSpPr/>
          <p:nvPr/>
        </p:nvCxnSpPr>
        <p:spPr>
          <a:xfrm>
            <a:off x="3019950" y="2063132"/>
            <a:ext cx="0" cy="18333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681790" y="3884587"/>
            <a:ext cx="33816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436096" y="2420888"/>
            <a:ext cx="801089" cy="0"/>
          </a:xfrm>
          <a:prstGeom prst="line">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81569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104</a:t>
            </a:fld>
            <a:endParaRPr lang="en-US" dirty="0"/>
          </a:p>
        </p:txBody>
      </p:sp>
      <p:sp>
        <p:nvSpPr>
          <p:cNvPr id="4" name="Text Placeholder 3"/>
          <p:cNvSpPr>
            <a:spLocks noGrp="1"/>
          </p:cNvSpPr>
          <p:nvPr>
            <p:ph type="body" sz="quarter" idx="15"/>
          </p:nvPr>
        </p:nvSpPr>
        <p:spPr/>
        <p:txBody>
          <a:bodyPr/>
          <a:lstStyle/>
          <a:p>
            <a:r>
              <a:rPr lang="nl-BE" dirty="0"/>
              <a:t>3. </a:t>
            </a:r>
            <a:r>
              <a:rPr lang="nl-BE" dirty="0" err="1"/>
              <a:t>Enduser</a:t>
            </a:r>
            <a:r>
              <a:rPr lang="nl-BE" dirty="0"/>
              <a:t> </a:t>
            </a:r>
            <a:r>
              <a:rPr lang="nl-BE" dirty="0" err="1"/>
              <a:t>settings</a:t>
            </a:r>
            <a:r>
              <a:rPr lang="nl-BE" dirty="0"/>
              <a:t> –  </a:t>
            </a:r>
            <a:r>
              <a:rPr lang="nl-BE" dirty="0" err="1" smtClean="0"/>
              <a:t>Actuators</a:t>
            </a:r>
            <a:r>
              <a:rPr lang="nl-BE" dirty="0"/>
              <a:t>	 </a:t>
            </a:r>
          </a:p>
          <a:p>
            <a:endParaRPr lang="en-GB" dirty="0"/>
          </a:p>
        </p:txBody>
      </p:sp>
      <p:sp>
        <p:nvSpPr>
          <p:cNvPr id="5" name="Text Placeholder 4"/>
          <p:cNvSpPr>
            <a:spLocks noGrp="1"/>
          </p:cNvSpPr>
          <p:nvPr>
            <p:ph type="body" sz="quarter" idx="16"/>
          </p:nvPr>
        </p:nvSpPr>
        <p:spPr/>
        <p:txBody>
          <a:bodyPr/>
          <a:lstStyle/>
          <a:p>
            <a:r>
              <a:rPr lang="nl-BE" dirty="0" err="1" smtClean="0">
                <a:solidFill>
                  <a:schemeClr val="bg2"/>
                </a:solidFill>
              </a:rPr>
              <a:t>Actuators</a:t>
            </a:r>
            <a:endParaRPr lang="nl-BE" dirty="0" smtClean="0">
              <a:solidFill>
                <a:schemeClr val="bg2"/>
              </a:solidFill>
            </a:endParaRPr>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269871725"/>
              </p:ext>
            </p:extLst>
          </p:nvPr>
        </p:nvGraphicFramePr>
        <p:xfrm>
          <a:off x="476545" y="1556792"/>
          <a:ext cx="2070229" cy="2520280"/>
        </p:xfrm>
        <a:graphic>
          <a:graphicData uri="http://schemas.openxmlformats.org/drawingml/2006/table">
            <a:tbl>
              <a:tblPr>
                <a:tableStyleId>{5C22544A-7EE6-4342-B048-85BDC9FD1C3A}</a:tableStyleId>
              </a:tblPr>
              <a:tblGrid>
                <a:gridCol w="2070229"/>
              </a:tblGrid>
              <a:tr h="360040">
                <a:tc>
                  <a:txBody>
                    <a:bodyPr/>
                    <a:lstStyle/>
                    <a:p>
                      <a:pPr algn="l" fontAlgn="b"/>
                      <a:r>
                        <a:rPr lang="en-GB" sz="1600" u="none" strike="noStrike" dirty="0">
                          <a:solidFill>
                            <a:schemeClr val="bg2"/>
                          </a:solidFill>
                          <a:effectLst/>
                        </a:rPr>
                        <a:t>[1] Set Time / Date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[2] Holiday</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[3] Quiet Mode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[4] Operation Mode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[5] Select Schedules</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[6] Information</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[7] User Settings</a:t>
                      </a:r>
                      <a:endParaRPr lang="en-GB" sz="1600" b="1" i="0" u="none" strike="noStrike" dirty="0">
                        <a:solidFill>
                          <a:schemeClr val="bg2"/>
                        </a:solidFill>
                        <a:effectLst/>
                        <a:latin typeface="Calibri"/>
                      </a:endParaRPr>
                    </a:p>
                  </a:txBody>
                  <a:tcPr marL="36000" marR="36000" marT="9525" marB="0" anchor="ctr"/>
                </a:tc>
              </a:tr>
            </a:tbl>
          </a:graphicData>
        </a:graphic>
      </p:graphicFrame>
      <p:cxnSp>
        <p:nvCxnSpPr>
          <p:cNvPr id="7" name="Straight Arrow Connector 6"/>
          <p:cNvCxnSpPr/>
          <p:nvPr/>
        </p:nvCxnSpPr>
        <p:spPr>
          <a:xfrm>
            <a:off x="2884935" y="1703682"/>
            <a:ext cx="32628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1443127582"/>
              </p:ext>
            </p:extLst>
          </p:nvPr>
        </p:nvGraphicFramePr>
        <p:xfrm>
          <a:off x="3199346" y="1574156"/>
          <a:ext cx="2137739" cy="2772945"/>
        </p:xfrm>
        <a:graphic>
          <a:graphicData uri="http://schemas.openxmlformats.org/drawingml/2006/table">
            <a:tbl>
              <a:tblPr firstRow="1">
                <a:tableStyleId>{5C22544A-7EE6-4342-B048-85BDC9FD1C3A}</a:tableStyleId>
              </a:tblPr>
              <a:tblGrid>
                <a:gridCol w="2137739"/>
              </a:tblGrid>
              <a:tr h="308105">
                <a:tc>
                  <a:txBody>
                    <a:bodyPr/>
                    <a:lstStyle/>
                    <a:p>
                      <a:pPr algn="l" fontAlgn="b"/>
                      <a:r>
                        <a:rPr lang="en-GB" sz="1600" u="none" strike="noStrike" dirty="0">
                          <a:solidFill>
                            <a:schemeClr val="bg2"/>
                          </a:solidFill>
                          <a:effectLst/>
                        </a:rPr>
                        <a:t>[6] Information</a:t>
                      </a:r>
                      <a:endParaRPr lang="en-GB" sz="1600" b="1"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1 Sensor </a:t>
                      </a:r>
                      <a:r>
                        <a:rPr lang="en-GB" sz="1600" u="none" strike="noStrike" dirty="0">
                          <a:solidFill>
                            <a:schemeClr val="bg2"/>
                          </a:solidFill>
                          <a:effectLst/>
                        </a:rPr>
                        <a:t>Information</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2 Energy </a:t>
                      </a:r>
                      <a:r>
                        <a:rPr lang="en-GB" sz="1600" u="none" strike="noStrike" dirty="0">
                          <a:solidFill>
                            <a:schemeClr val="bg2"/>
                          </a:solidFill>
                          <a:effectLst/>
                        </a:rPr>
                        <a:t>Metering</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3 Error </a:t>
                      </a:r>
                      <a:r>
                        <a:rPr lang="en-GB" sz="1600" u="none" strike="noStrike" dirty="0">
                          <a:solidFill>
                            <a:schemeClr val="bg2"/>
                          </a:solidFill>
                          <a:effectLst/>
                        </a:rPr>
                        <a:t>Handling</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4 User </a:t>
                      </a:r>
                      <a:r>
                        <a:rPr lang="en-GB" sz="1600" u="none" strike="noStrike" dirty="0">
                          <a:solidFill>
                            <a:schemeClr val="bg2"/>
                          </a:solidFill>
                          <a:effectLst/>
                        </a:rPr>
                        <a:t>Permission Level</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5 Actuators</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6 Operation </a:t>
                      </a:r>
                      <a:r>
                        <a:rPr lang="en-GB" sz="1600" u="none" strike="noStrike" dirty="0">
                          <a:solidFill>
                            <a:schemeClr val="bg2"/>
                          </a:solidFill>
                          <a:effectLst/>
                        </a:rPr>
                        <a:t>Modes</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7 Running </a:t>
                      </a:r>
                      <a:r>
                        <a:rPr lang="en-GB" sz="1600" u="none" strike="noStrike" dirty="0">
                          <a:solidFill>
                            <a:schemeClr val="bg2"/>
                          </a:solidFill>
                          <a:effectLst/>
                        </a:rPr>
                        <a:t>Hours</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8 Version</a:t>
                      </a:r>
                      <a:endParaRPr lang="en-GB" sz="1600" b="0" i="0" u="none" strike="noStrike" dirty="0">
                        <a:solidFill>
                          <a:schemeClr val="bg2"/>
                        </a:solidFill>
                        <a:effectLst/>
                        <a:latin typeface="Calibri"/>
                      </a:endParaRPr>
                    </a:p>
                  </a:txBody>
                  <a:tcPr marL="36000" marR="36000" marT="0"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772230343"/>
              </p:ext>
            </p:extLst>
          </p:nvPr>
        </p:nvGraphicFramePr>
        <p:xfrm>
          <a:off x="6102170" y="1556792"/>
          <a:ext cx="2430270" cy="4921530"/>
        </p:xfrm>
        <a:graphic>
          <a:graphicData uri="http://schemas.openxmlformats.org/drawingml/2006/table">
            <a:tbl>
              <a:tblPr firstRow="1">
                <a:tableStyleId>{5C22544A-7EE6-4342-B048-85BDC9FD1C3A}</a:tableStyleId>
              </a:tblPr>
              <a:tblGrid>
                <a:gridCol w="2430270"/>
              </a:tblGrid>
              <a:tr h="328102">
                <a:tc>
                  <a:txBody>
                    <a:bodyPr/>
                    <a:lstStyle/>
                    <a:p>
                      <a:pPr algn="l" fontAlgn="b"/>
                      <a:r>
                        <a:rPr lang="en-GB" sz="1600" u="none" strike="noStrike" dirty="0">
                          <a:solidFill>
                            <a:schemeClr val="bg2"/>
                          </a:solidFill>
                          <a:effectLst/>
                          <a:latin typeface="+mn-lt"/>
                        </a:rPr>
                        <a:t>[</a:t>
                      </a:r>
                      <a:r>
                        <a:rPr lang="en-GB" sz="1600" u="none" strike="noStrike" dirty="0" smtClean="0">
                          <a:solidFill>
                            <a:schemeClr val="bg2"/>
                          </a:solidFill>
                          <a:effectLst/>
                          <a:latin typeface="+mn-lt"/>
                        </a:rPr>
                        <a:t>6.5] Actuators</a:t>
                      </a:r>
                      <a:endParaRPr lang="en-GB" sz="1600" b="1" i="0" u="none" strike="noStrike" dirty="0">
                        <a:solidFill>
                          <a:schemeClr val="bg2"/>
                        </a:solidFill>
                        <a:effectLst/>
                        <a:latin typeface="+mn-lt"/>
                      </a:endParaRPr>
                    </a:p>
                  </a:txBody>
                  <a:tcPr marL="36000" marR="36000" marT="9525" marB="0" anchor="ctr"/>
                </a:tc>
              </a:tr>
              <a:tr h="328102">
                <a:tc>
                  <a:txBody>
                    <a:bodyPr/>
                    <a:lstStyle/>
                    <a:p>
                      <a:pPr algn="l" fontAlgn="b"/>
                      <a:r>
                        <a:rPr lang="en-GB" sz="1600" b="1" u="none" strike="noStrike" dirty="0" smtClean="0">
                          <a:solidFill>
                            <a:schemeClr val="bg2"/>
                          </a:solidFill>
                          <a:effectLst/>
                          <a:latin typeface="+mn-lt"/>
                        </a:rPr>
                        <a:t>1 Pump</a:t>
                      </a:r>
                      <a:endParaRPr lang="en-GB" sz="1600" b="1" i="0" u="none" strike="noStrike" dirty="0">
                        <a:solidFill>
                          <a:schemeClr val="bg2"/>
                        </a:solidFill>
                        <a:effectLst/>
                        <a:latin typeface="+mn-lt"/>
                      </a:endParaRPr>
                    </a:p>
                  </a:txBody>
                  <a:tcPr marL="36000" marR="36000" marT="9525" marB="0" anchor="ctr"/>
                </a:tc>
              </a:tr>
              <a:tr h="328102">
                <a:tc>
                  <a:txBody>
                    <a:bodyPr/>
                    <a:lstStyle/>
                    <a:p>
                      <a:pPr algn="l" fontAlgn="b"/>
                      <a:r>
                        <a:rPr lang="en-US" sz="1600" b="1" i="0" u="none" strike="noStrike" baseline="0" dirty="0" smtClean="0">
                          <a:solidFill>
                            <a:schemeClr val="bg2"/>
                          </a:solidFill>
                          <a:effectLst/>
                          <a:latin typeface="+mn-lt"/>
                        </a:rPr>
                        <a:t>2 Compressor</a:t>
                      </a:r>
                      <a:endParaRPr lang="en-GB" sz="1600" b="1" i="0" u="none" strike="noStrike" dirty="0">
                        <a:solidFill>
                          <a:schemeClr val="bg2"/>
                        </a:solidFill>
                        <a:effectLst/>
                        <a:latin typeface="+mn-lt"/>
                      </a:endParaRPr>
                    </a:p>
                  </a:txBody>
                  <a:tcPr marL="36000" marR="36000" marT="9525" marB="0" anchor="ctr"/>
                </a:tc>
              </a:tr>
              <a:tr h="328102">
                <a:tc>
                  <a:txBody>
                    <a:bodyPr/>
                    <a:lstStyle/>
                    <a:p>
                      <a:pPr algn="l" fontAlgn="b"/>
                      <a:r>
                        <a:rPr lang="en-GB" sz="1600" b="1" u="none" strike="noStrike" dirty="0" smtClean="0">
                          <a:solidFill>
                            <a:schemeClr val="bg2"/>
                          </a:solidFill>
                          <a:effectLst/>
                          <a:latin typeface="+mn-lt"/>
                        </a:rPr>
                        <a:t>3 BUH:</a:t>
                      </a:r>
                      <a:r>
                        <a:rPr lang="en-GB" sz="1600" b="1" u="none" strike="noStrike" baseline="0" dirty="0" smtClean="0">
                          <a:solidFill>
                            <a:schemeClr val="bg2"/>
                          </a:solidFill>
                          <a:effectLst/>
                          <a:latin typeface="+mn-lt"/>
                        </a:rPr>
                        <a:t> step 1</a:t>
                      </a:r>
                      <a:endParaRPr lang="en-GB" sz="1600" b="1" i="0" u="none" strike="noStrike" dirty="0">
                        <a:solidFill>
                          <a:schemeClr val="bg2"/>
                        </a:solidFill>
                        <a:effectLst/>
                        <a:latin typeface="+mn-lt"/>
                      </a:endParaRPr>
                    </a:p>
                  </a:txBody>
                  <a:tcPr marL="36000" marR="36000" marT="9525" marB="0" anchor="ctr"/>
                </a:tc>
              </a:tr>
              <a:tr h="328102">
                <a:tc>
                  <a:txBody>
                    <a:bodyPr/>
                    <a:lstStyle/>
                    <a:p>
                      <a:pPr algn="l" fontAlgn="b"/>
                      <a:r>
                        <a:rPr lang="en-US" sz="1600" b="1" i="0" u="none" strike="noStrike" baseline="0" dirty="0" smtClean="0">
                          <a:solidFill>
                            <a:schemeClr val="bg2"/>
                          </a:solidFill>
                          <a:effectLst/>
                          <a:latin typeface="+mn-lt"/>
                        </a:rPr>
                        <a:t>4 BUH: step 2</a:t>
                      </a:r>
                      <a:endParaRPr lang="en-GB" sz="1600" b="1" i="0" u="none" strike="noStrike" dirty="0">
                        <a:solidFill>
                          <a:schemeClr val="bg2"/>
                        </a:solidFill>
                        <a:effectLst/>
                        <a:latin typeface="+mn-lt"/>
                      </a:endParaRPr>
                    </a:p>
                  </a:txBody>
                  <a:tcPr marL="36000" marR="36000" marT="9525" marB="0" anchor="ctr"/>
                </a:tc>
              </a:tr>
              <a:tr h="328102">
                <a:tc>
                  <a:txBody>
                    <a:bodyPr/>
                    <a:lstStyle/>
                    <a:p>
                      <a:pPr algn="l" fontAlgn="b"/>
                      <a:r>
                        <a:rPr lang="en-US" sz="1600" b="1" i="0" u="none" strike="noStrike" baseline="0" dirty="0" smtClean="0">
                          <a:solidFill>
                            <a:schemeClr val="bg2"/>
                          </a:solidFill>
                          <a:effectLst/>
                          <a:latin typeface="+mn-lt"/>
                        </a:rPr>
                        <a:t>5 Booster heater</a:t>
                      </a:r>
                      <a:endParaRPr lang="en-GB" sz="1600" b="1" i="0" u="none" strike="noStrike" dirty="0">
                        <a:solidFill>
                          <a:schemeClr val="bg2"/>
                        </a:solidFill>
                        <a:effectLst/>
                        <a:latin typeface="+mn-lt"/>
                      </a:endParaRPr>
                    </a:p>
                  </a:txBody>
                  <a:tcPr marL="36000" marR="36000" marT="9525" marB="0" anchor="ctr"/>
                </a:tc>
              </a:tr>
              <a:tr h="328102">
                <a:tc>
                  <a:txBody>
                    <a:bodyPr/>
                    <a:lstStyle/>
                    <a:p>
                      <a:pPr algn="l" fontAlgn="b"/>
                      <a:r>
                        <a:rPr lang="en-US" sz="1600" b="1" i="0" u="none" strike="noStrike" baseline="0" dirty="0" smtClean="0">
                          <a:solidFill>
                            <a:schemeClr val="bg2"/>
                          </a:solidFill>
                          <a:effectLst/>
                          <a:latin typeface="+mn-lt"/>
                        </a:rPr>
                        <a:t>6 Shut-off valve</a:t>
                      </a:r>
                      <a:endParaRPr lang="en-GB" sz="1600" b="1" i="0" u="none" strike="noStrike" dirty="0">
                        <a:solidFill>
                          <a:schemeClr val="bg2"/>
                        </a:solidFill>
                        <a:effectLst/>
                        <a:latin typeface="+mn-lt"/>
                      </a:endParaRPr>
                    </a:p>
                  </a:txBody>
                  <a:tcPr marL="36000" marR="36000" marT="9525" marB="0" anchor="ctr"/>
                </a:tc>
              </a:tr>
              <a:tr h="328102">
                <a:tc>
                  <a:txBody>
                    <a:bodyPr/>
                    <a:lstStyle/>
                    <a:p>
                      <a:pPr algn="l" fontAlgn="b"/>
                      <a:r>
                        <a:rPr lang="en-US" sz="1600" b="1" i="0" u="none" strike="noStrike" dirty="0" smtClean="0">
                          <a:solidFill>
                            <a:schemeClr val="bg2"/>
                          </a:solidFill>
                          <a:effectLst/>
                          <a:latin typeface="+mn-lt"/>
                        </a:rPr>
                        <a:t>7 3way</a:t>
                      </a:r>
                      <a:r>
                        <a:rPr lang="en-US" sz="1600" b="1" i="0" u="none" strike="noStrike" baseline="0" dirty="0" smtClean="0">
                          <a:solidFill>
                            <a:schemeClr val="bg2"/>
                          </a:solidFill>
                          <a:effectLst/>
                          <a:latin typeface="+mn-lt"/>
                        </a:rPr>
                        <a:t> valve</a:t>
                      </a:r>
                      <a:endParaRPr lang="en-GB" sz="1600" b="1" i="0" u="none" strike="noStrike" dirty="0">
                        <a:solidFill>
                          <a:schemeClr val="bg2"/>
                        </a:solidFill>
                        <a:effectLst/>
                        <a:latin typeface="+mn-lt"/>
                      </a:endParaRPr>
                    </a:p>
                  </a:txBody>
                  <a:tcPr marL="36000" marR="36000" marT="9525" marB="0" anchor="ctr"/>
                </a:tc>
              </a:tr>
              <a:tr h="328102">
                <a:tc>
                  <a:txBody>
                    <a:bodyPr/>
                    <a:lstStyle/>
                    <a:p>
                      <a:pPr algn="l" fontAlgn="b"/>
                      <a:r>
                        <a:rPr lang="en-US" sz="1600" b="1" i="0" u="none" strike="noStrike" dirty="0" smtClean="0">
                          <a:solidFill>
                            <a:schemeClr val="bg2"/>
                          </a:solidFill>
                          <a:effectLst/>
                          <a:latin typeface="+mn-lt"/>
                        </a:rPr>
                        <a:t>8 BPH</a:t>
                      </a:r>
                      <a:endParaRPr lang="en-GB" sz="1600" b="1" i="0" u="none" strike="noStrike" dirty="0">
                        <a:solidFill>
                          <a:schemeClr val="bg2"/>
                        </a:solidFill>
                        <a:effectLst/>
                        <a:latin typeface="+mn-lt"/>
                      </a:endParaRPr>
                    </a:p>
                  </a:txBody>
                  <a:tcPr marL="36000" marR="36000" marT="9525" marB="0" anchor="ctr"/>
                </a:tc>
              </a:tr>
              <a:tr h="328102">
                <a:tc>
                  <a:txBody>
                    <a:bodyPr/>
                    <a:lstStyle/>
                    <a:p>
                      <a:pPr algn="l" fontAlgn="b"/>
                      <a:r>
                        <a:rPr lang="en-US" sz="1600" b="1" i="0" u="none" strike="noStrike" dirty="0" smtClean="0">
                          <a:solidFill>
                            <a:schemeClr val="bg2"/>
                          </a:solidFill>
                          <a:effectLst/>
                          <a:latin typeface="+mn-lt"/>
                        </a:rPr>
                        <a:t>B Solar Pump</a:t>
                      </a:r>
                      <a:endParaRPr lang="en-GB" sz="1600" b="1" i="0" u="none" strike="noStrike" dirty="0">
                        <a:solidFill>
                          <a:schemeClr val="bg2"/>
                        </a:solidFill>
                        <a:effectLst/>
                        <a:latin typeface="+mn-lt"/>
                      </a:endParaRPr>
                    </a:p>
                  </a:txBody>
                  <a:tcPr marL="36000" marR="36000" marT="9525" marB="0" anchor="ctr"/>
                </a:tc>
              </a:tr>
              <a:tr h="328102">
                <a:tc>
                  <a:txBody>
                    <a:bodyPr/>
                    <a:lstStyle/>
                    <a:p>
                      <a:pPr algn="l" fontAlgn="b"/>
                      <a:r>
                        <a:rPr lang="en-US" sz="1600" b="1" i="0" u="none" strike="noStrike" baseline="0" dirty="0" smtClean="0">
                          <a:solidFill>
                            <a:schemeClr val="bg2"/>
                          </a:solidFill>
                          <a:effectLst/>
                          <a:latin typeface="+mn-lt"/>
                        </a:rPr>
                        <a:t>C Preferential kWh rate</a:t>
                      </a:r>
                      <a:endParaRPr lang="en-GB" sz="1600" b="1" i="0" u="none" strike="noStrike" dirty="0">
                        <a:solidFill>
                          <a:schemeClr val="bg2"/>
                        </a:solidFill>
                        <a:effectLst/>
                        <a:latin typeface="+mn-lt"/>
                      </a:endParaRPr>
                    </a:p>
                  </a:txBody>
                  <a:tcPr marL="36000" marR="36000" marT="9525" marB="0" anchor="ctr"/>
                </a:tc>
              </a:tr>
              <a:tr h="328102">
                <a:tc>
                  <a:txBody>
                    <a:bodyPr/>
                    <a:lstStyle/>
                    <a:p>
                      <a:pPr algn="l" fontAlgn="b"/>
                      <a:r>
                        <a:rPr lang="en-US" sz="1600" b="1" i="0" u="none" strike="noStrike" dirty="0" smtClean="0">
                          <a:solidFill>
                            <a:schemeClr val="bg2"/>
                          </a:solidFill>
                          <a:effectLst/>
                          <a:latin typeface="+mn-lt"/>
                        </a:rPr>
                        <a:t>D Thermostat main A</a:t>
                      </a:r>
                      <a:endParaRPr lang="en-GB" sz="1600" b="1" i="0" u="none" strike="noStrike" dirty="0">
                        <a:solidFill>
                          <a:schemeClr val="bg2"/>
                        </a:solidFill>
                        <a:effectLst/>
                        <a:latin typeface="+mn-lt"/>
                      </a:endParaRPr>
                    </a:p>
                  </a:txBody>
                  <a:tcPr marL="36000" marR="36000" marT="9525" marB="0" anchor="ctr"/>
                </a:tc>
              </a:tr>
              <a:tr h="328102">
                <a:tc>
                  <a:txBody>
                    <a:bodyPr/>
                    <a:lstStyle/>
                    <a:p>
                      <a:pPr algn="l" fontAlgn="b"/>
                      <a:r>
                        <a:rPr lang="en-US" sz="1600" b="1" i="0" u="none" strike="noStrike" dirty="0" smtClean="0">
                          <a:solidFill>
                            <a:schemeClr val="bg2"/>
                          </a:solidFill>
                          <a:effectLst/>
                          <a:latin typeface="+mn-lt"/>
                        </a:rPr>
                        <a:t>E Thermostat main B</a:t>
                      </a:r>
                      <a:endParaRPr lang="en-GB" sz="1600" b="1" i="0" u="none" strike="noStrike" dirty="0">
                        <a:solidFill>
                          <a:schemeClr val="bg2"/>
                        </a:solidFill>
                        <a:effectLst/>
                        <a:latin typeface="+mn-lt"/>
                      </a:endParaRPr>
                    </a:p>
                  </a:txBody>
                  <a:tcPr marL="36000" marR="36000" marT="9525" marB="0" anchor="ctr"/>
                </a:tc>
              </a:tr>
              <a:tr h="328102">
                <a:tc>
                  <a:txBody>
                    <a:bodyPr/>
                    <a:lstStyle/>
                    <a:p>
                      <a:pPr algn="l" fontAlgn="b"/>
                      <a:r>
                        <a:rPr lang="en-US" sz="1600" b="1" i="0" u="none" strike="noStrike" dirty="0" smtClean="0">
                          <a:solidFill>
                            <a:schemeClr val="bg2"/>
                          </a:solidFill>
                          <a:effectLst/>
                          <a:latin typeface="+mn-lt"/>
                        </a:rPr>
                        <a:t>F Thermostat add A</a:t>
                      </a:r>
                      <a:endParaRPr lang="en-GB" sz="1600" b="1" i="0" u="none" strike="noStrike" dirty="0">
                        <a:solidFill>
                          <a:schemeClr val="bg2"/>
                        </a:solidFill>
                        <a:effectLst/>
                        <a:latin typeface="+mn-lt"/>
                      </a:endParaRPr>
                    </a:p>
                  </a:txBody>
                  <a:tcPr marL="36000" marR="36000" marT="9525" marB="0" anchor="ctr"/>
                </a:tc>
              </a:tr>
              <a:tr h="328102">
                <a:tc>
                  <a:txBody>
                    <a:bodyPr/>
                    <a:lstStyle/>
                    <a:p>
                      <a:pPr algn="l" fontAlgn="b"/>
                      <a:r>
                        <a:rPr lang="en-US" sz="1600" b="1" i="0" u="none" strike="noStrike" dirty="0" smtClean="0">
                          <a:solidFill>
                            <a:schemeClr val="bg2"/>
                          </a:solidFill>
                          <a:effectLst/>
                          <a:latin typeface="+mn-lt"/>
                        </a:rPr>
                        <a:t>G Thermostat add B</a:t>
                      </a:r>
                      <a:endParaRPr lang="en-GB" sz="1600" b="1" i="0" u="none" strike="noStrike" dirty="0">
                        <a:solidFill>
                          <a:schemeClr val="bg2"/>
                        </a:solidFill>
                        <a:effectLst/>
                        <a:latin typeface="+mn-lt"/>
                      </a:endParaRPr>
                    </a:p>
                  </a:txBody>
                  <a:tcPr marL="36000" marR="36000" marT="9525" marB="0" anchor="ctr"/>
                </a:tc>
              </a:tr>
            </a:tbl>
          </a:graphicData>
        </a:graphic>
      </p:graphicFrame>
      <p:cxnSp>
        <p:nvCxnSpPr>
          <p:cNvPr id="10" name="Straight Connector 9"/>
          <p:cNvCxnSpPr/>
          <p:nvPr/>
        </p:nvCxnSpPr>
        <p:spPr>
          <a:xfrm>
            <a:off x="2884935" y="1703682"/>
            <a:ext cx="0" cy="18333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546775" y="3525137"/>
            <a:ext cx="33816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92080" y="3465004"/>
            <a:ext cx="38766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697125" y="1703683"/>
            <a:ext cx="0" cy="176132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697125" y="1703682"/>
            <a:ext cx="405045" cy="0"/>
          </a:xfrm>
          <a:prstGeom prst="line">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49558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105</a:t>
            </a:fld>
            <a:endParaRPr lang="en-US"/>
          </a:p>
        </p:txBody>
      </p:sp>
      <p:sp>
        <p:nvSpPr>
          <p:cNvPr id="4" name="Text Placeholder 3"/>
          <p:cNvSpPr>
            <a:spLocks noGrp="1"/>
          </p:cNvSpPr>
          <p:nvPr>
            <p:ph type="body" sz="quarter" idx="15"/>
          </p:nvPr>
        </p:nvSpPr>
        <p:spPr/>
        <p:txBody>
          <a:bodyPr/>
          <a:lstStyle/>
          <a:p>
            <a:r>
              <a:rPr lang="nl-BE" dirty="0"/>
              <a:t>3. </a:t>
            </a:r>
            <a:r>
              <a:rPr lang="nl-BE" dirty="0" err="1"/>
              <a:t>Enduser</a:t>
            </a:r>
            <a:r>
              <a:rPr lang="nl-BE" dirty="0"/>
              <a:t> </a:t>
            </a:r>
            <a:r>
              <a:rPr lang="nl-BE" dirty="0" err="1"/>
              <a:t>settings</a:t>
            </a:r>
            <a:r>
              <a:rPr lang="nl-BE" dirty="0"/>
              <a:t> – </a:t>
            </a:r>
            <a:r>
              <a:rPr lang="nl-BE" dirty="0" smtClean="0"/>
              <a:t> </a:t>
            </a:r>
            <a:r>
              <a:rPr lang="nl-BE" dirty="0" err="1" smtClean="0"/>
              <a:t>Operation</a:t>
            </a:r>
            <a:r>
              <a:rPr lang="nl-BE" dirty="0" smtClean="0"/>
              <a:t> modes </a:t>
            </a:r>
            <a:r>
              <a:rPr lang="nl-BE" dirty="0"/>
              <a:t>	 </a:t>
            </a:r>
          </a:p>
          <a:p>
            <a:endParaRPr lang="en-GB" dirty="0"/>
          </a:p>
        </p:txBody>
      </p:sp>
      <p:sp>
        <p:nvSpPr>
          <p:cNvPr id="5" name="Text Placeholder 4"/>
          <p:cNvSpPr>
            <a:spLocks noGrp="1"/>
          </p:cNvSpPr>
          <p:nvPr>
            <p:ph type="body" sz="quarter" idx="16"/>
          </p:nvPr>
        </p:nvSpPr>
        <p:spPr/>
        <p:txBody>
          <a:bodyPr/>
          <a:lstStyle/>
          <a:p>
            <a:r>
              <a:rPr lang="nl-BE" dirty="0" err="1" smtClean="0">
                <a:solidFill>
                  <a:schemeClr val="bg2"/>
                </a:solidFill>
              </a:rPr>
              <a:t>Operation</a:t>
            </a:r>
            <a:r>
              <a:rPr lang="nl-BE" dirty="0" smtClean="0">
                <a:solidFill>
                  <a:schemeClr val="bg2"/>
                </a:solidFill>
              </a:rPr>
              <a:t> modes </a:t>
            </a:r>
            <a:endParaRPr lang="en-GB" dirty="0">
              <a:solidFill>
                <a:schemeClr val="bg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161912396"/>
              </p:ext>
            </p:extLst>
          </p:nvPr>
        </p:nvGraphicFramePr>
        <p:xfrm>
          <a:off x="476545" y="1603814"/>
          <a:ext cx="2070229" cy="2520280"/>
        </p:xfrm>
        <a:graphic>
          <a:graphicData uri="http://schemas.openxmlformats.org/drawingml/2006/table">
            <a:tbl>
              <a:tblPr>
                <a:tableStyleId>{5C22544A-7EE6-4342-B048-85BDC9FD1C3A}</a:tableStyleId>
              </a:tblPr>
              <a:tblGrid>
                <a:gridCol w="2070229"/>
              </a:tblGrid>
              <a:tr h="360040">
                <a:tc>
                  <a:txBody>
                    <a:bodyPr/>
                    <a:lstStyle/>
                    <a:p>
                      <a:pPr algn="l" fontAlgn="b"/>
                      <a:r>
                        <a:rPr lang="en-GB" sz="1600" u="none" strike="noStrike" dirty="0">
                          <a:solidFill>
                            <a:schemeClr val="bg2"/>
                          </a:solidFill>
                          <a:effectLst/>
                        </a:rPr>
                        <a:t>[1] Set Time / Date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[2] Holiday</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[3] Quiet Mode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[4] Operation Mode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[5] Select Schedules</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[6] Information</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[7] User Settings</a:t>
                      </a:r>
                      <a:endParaRPr lang="en-GB" sz="1600" b="1" i="0" u="none" strike="noStrike" dirty="0">
                        <a:solidFill>
                          <a:schemeClr val="bg2"/>
                        </a:solidFill>
                        <a:effectLst/>
                        <a:latin typeface="Calibri"/>
                      </a:endParaRPr>
                    </a:p>
                  </a:txBody>
                  <a:tcPr marL="36000" marR="36000" marT="9525" marB="0" anchor="ctr"/>
                </a:tc>
              </a:tr>
            </a:tbl>
          </a:graphicData>
        </a:graphic>
      </p:graphicFrame>
      <p:cxnSp>
        <p:nvCxnSpPr>
          <p:cNvPr id="7" name="Straight Arrow Connector 6"/>
          <p:cNvCxnSpPr/>
          <p:nvPr/>
        </p:nvCxnSpPr>
        <p:spPr>
          <a:xfrm>
            <a:off x="2884935" y="1750704"/>
            <a:ext cx="32628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4198396613"/>
              </p:ext>
            </p:extLst>
          </p:nvPr>
        </p:nvGraphicFramePr>
        <p:xfrm>
          <a:off x="3199346" y="1621178"/>
          <a:ext cx="2137739" cy="2772945"/>
        </p:xfrm>
        <a:graphic>
          <a:graphicData uri="http://schemas.openxmlformats.org/drawingml/2006/table">
            <a:tbl>
              <a:tblPr firstRow="1">
                <a:tableStyleId>{5C22544A-7EE6-4342-B048-85BDC9FD1C3A}</a:tableStyleId>
              </a:tblPr>
              <a:tblGrid>
                <a:gridCol w="2137739"/>
              </a:tblGrid>
              <a:tr h="308105">
                <a:tc>
                  <a:txBody>
                    <a:bodyPr/>
                    <a:lstStyle/>
                    <a:p>
                      <a:pPr algn="l" fontAlgn="b"/>
                      <a:r>
                        <a:rPr lang="en-GB" sz="1600" u="none" strike="noStrike" dirty="0">
                          <a:solidFill>
                            <a:schemeClr val="bg2"/>
                          </a:solidFill>
                          <a:effectLst/>
                        </a:rPr>
                        <a:t>[6] Information</a:t>
                      </a:r>
                      <a:endParaRPr lang="en-GB" sz="1600" b="1"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1 Sensor </a:t>
                      </a:r>
                      <a:r>
                        <a:rPr lang="en-GB" sz="1600" u="none" strike="noStrike" dirty="0">
                          <a:solidFill>
                            <a:schemeClr val="bg2"/>
                          </a:solidFill>
                          <a:effectLst/>
                        </a:rPr>
                        <a:t>Information</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2 Energy </a:t>
                      </a:r>
                      <a:r>
                        <a:rPr lang="en-GB" sz="1600" u="none" strike="noStrike" dirty="0">
                          <a:solidFill>
                            <a:schemeClr val="bg2"/>
                          </a:solidFill>
                          <a:effectLst/>
                        </a:rPr>
                        <a:t>Metering</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3 Error </a:t>
                      </a:r>
                      <a:r>
                        <a:rPr lang="en-GB" sz="1600" u="none" strike="noStrike" dirty="0">
                          <a:solidFill>
                            <a:schemeClr val="bg2"/>
                          </a:solidFill>
                          <a:effectLst/>
                        </a:rPr>
                        <a:t>Handling</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4 User </a:t>
                      </a:r>
                      <a:r>
                        <a:rPr lang="en-GB" sz="1600" u="none" strike="noStrike" dirty="0">
                          <a:solidFill>
                            <a:schemeClr val="bg2"/>
                          </a:solidFill>
                          <a:effectLst/>
                        </a:rPr>
                        <a:t>Permission Level</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5 Actuators</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6 Operation </a:t>
                      </a:r>
                      <a:r>
                        <a:rPr lang="en-GB" sz="1600" u="none" strike="noStrike" dirty="0">
                          <a:solidFill>
                            <a:schemeClr val="bg2"/>
                          </a:solidFill>
                          <a:effectLst/>
                        </a:rPr>
                        <a:t>Modes</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7 Running </a:t>
                      </a:r>
                      <a:r>
                        <a:rPr lang="en-GB" sz="1600" u="none" strike="noStrike" dirty="0">
                          <a:solidFill>
                            <a:schemeClr val="bg2"/>
                          </a:solidFill>
                          <a:effectLst/>
                        </a:rPr>
                        <a:t>Hours</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8 Version</a:t>
                      </a:r>
                      <a:endParaRPr lang="en-GB" sz="1600" b="0" i="0" u="none" strike="noStrike" dirty="0">
                        <a:solidFill>
                          <a:schemeClr val="bg2"/>
                        </a:solidFill>
                        <a:effectLst/>
                        <a:latin typeface="Calibri"/>
                      </a:endParaRPr>
                    </a:p>
                  </a:txBody>
                  <a:tcPr marL="36000" marR="36000" marT="0"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041990214"/>
              </p:ext>
            </p:extLst>
          </p:nvPr>
        </p:nvGraphicFramePr>
        <p:xfrm>
          <a:off x="6102170" y="1603814"/>
          <a:ext cx="2430270" cy="4921530"/>
        </p:xfrm>
        <a:graphic>
          <a:graphicData uri="http://schemas.openxmlformats.org/drawingml/2006/table">
            <a:tbl>
              <a:tblPr firstRow="1">
                <a:tableStyleId>{5C22544A-7EE6-4342-B048-85BDC9FD1C3A}</a:tableStyleId>
              </a:tblPr>
              <a:tblGrid>
                <a:gridCol w="2430270"/>
              </a:tblGrid>
              <a:tr h="328102">
                <a:tc>
                  <a:txBody>
                    <a:bodyPr/>
                    <a:lstStyle/>
                    <a:p>
                      <a:pPr algn="l" fontAlgn="b"/>
                      <a:r>
                        <a:rPr lang="en-GB" sz="1600" u="none" strike="noStrike" dirty="0">
                          <a:solidFill>
                            <a:schemeClr val="bg2"/>
                          </a:solidFill>
                          <a:effectLst/>
                          <a:latin typeface="+mn-lt"/>
                        </a:rPr>
                        <a:t>[</a:t>
                      </a:r>
                      <a:r>
                        <a:rPr lang="en-GB" sz="1600" u="none" strike="noStrike" dirty="0" smtClean="0">
                          <a:solidFill>
                            <a:schemeClr val="bg2"/>
                          </a:solidFill>
                          <a:effectLst/>
                          <a:latin typeface="+mn-lt"/>
                        </a:rPr>
                        <a:t>6.6] Operation</a:t>
                      </a:r>
                      <a:r>
                        <a:rPr lang="en-GB" sz="1600" u="none" strike="noStrike" baseline="0" dirty="0" smtClean="0">
                          <a:solidFill>
                            <a:schemeClr val="bg2"/>
                          </a:solidFill>
                          <a:effectLst/>
                          <a:latin typeface="+mn-lt"/>
                        </a:rPr>
                        <a:t> Modes</a:t>
                      </a:r>
                      <a:endParaRPr lang="en-GB" sz="1600" b="1" i="0" u="none" strike="noStrike" dirty="0">
                        <a:solidFill>
                          <a:schemeClr val="bg2"/>
                        </a:solidFill>
                        <a:effectLst/>
                        <a:latin typeface="+mn-lt"/>
                      </a:endParaRPr>
                    </a:p>
                  </a:txBody>
                  <a:tcPr marL="36000" marR="36000" marT="9525" marB="0" anchor="ctr"/>
                </a:tc>
              </a:tr>
              <a:tr h="328102">
                <a:tc>
                  <a:txBody>
                    <a:bodyPr/>
                    <a:lstStyle/>
                    <a:p>
                      <a:pPr algn="l" fontAlgn="t"/>
                      <a:r>
                        <a:rPr lang="en-GB" sz="1600" b="1" u="none" strike="noStrike" dirty="0">
                          <a:solidFill>
                            <a:schemeClr val="bg2"/>
                          </a:solidFill>
                          <a:effectLst/>
                        </a:rPr>
                        <a:t>1 Legionella</a:t>
                      </a:r>
                      <a:endParaRPr lang="en-GB" sz="1600" b="1" i="0" u="none" strike="noStrike" dirty="0">
                        <a:solidFill>
                          <a:schemeClr val="bg2"/>
                        </a:solidFill>
                        <a:effectLst/>
                        <a:latin typeface="MS Mincho"/>
                      </a:endParaRPr>
                    </a:p>
                  </a:txBody>
                  <a:tcPr marL="9525" marR="9525" marT="9525" marB="0"/>
                </a:tc>
              </a:tr>
              <a:tr h="328102">
                <a:tc>
                  <a:txBody>
                    <a:bodyPr/>
                    <a:lstStyle/>
                    <a:p>
                      <a:pPr algn="l" fontAlgn="t"/>
                      <a:r>
                        <a:rPr lang="en-GB" sz="1600" b="1" u="none" strike="noStrike" dirty="0">
                          <a:solidFill>
                            <a:schemeClr val="bg2"/>
                          </a:solidFill>
                          <a:effectLst/>
                        </a:rPr>
                        <a:t>2 Defrost / oil return</a:t>
                      </a:r>
                      <a:endParaRPr lang="en-GB" sz="1600" b="1" i="0" u="none" strike="noStrike" dirty="0">
                        <a:solidFill>
                          <a:schemeClr val="bg2"/>
                        </a:solidFill>
                        <a:effectLst/>
                        <a:latin typeface="MS Mincho"/>
                      </a:endParaRPr>
                    </a:p>
                  </a:txBody>
                  <a:tcPr marL="9525" marR="9525" marT="9525" marB="0"/>
                </a:tc>
              </a:tr>
              <a:tr h="328102">
                <a:tc>
                  <a:txBody>
                    <a:bodyPr/>
                    <a:lstStyle/>
                    <a:p>
                      <a:pPr algn="l" fontAlgn="t"/>
                      <a:r>
                        <a:rPr lang="en-GB" sz="1600" b="1" u="none" strike="noStrike">
                          <a:solidFill>
                            <a:schemeClr val="bg2"/>
                          </a:solidFill>
                          <a:effectLst/>
                        </a:rPr>
                        <a:t>3 Hot start</a:t>
                      </a:r>
                      <a:endParaRPr lang="en-GB" sz="1600" b="1" i="0" u="none" strike="noStrike">
                        <a:solidFill>
                          <a:schemeClr val="bg2"/>
                        </a:solidFill>
                        <a:effectLst/>
                        <a:latin typeface="MS Mincho"/>
                      </a:endParaRPr>
                    </a:p>
                  </a:txBody>
                  <a:tcPr marL="9525" marR="9525" marT="9525" marB="0"/>
                </a:tc>
              </a:tr>
              <a:tr h="328102">
                <a:tc>
                  <a:txBody>
                    <a:bodyPr/>
                    <a:lstStyle/>
                    <a:p>
                      <a:pPr algn="l" fontAlgn="t"/>
                      <a:r>
                        <a:rPr lang="en-GB" sz="1600" b="1" u="none" strike="noStrike" dirty="0">
                          <a:solidFill>
                            <a:schemeClr val="bg2"/>
                          </a:solidFill>
                          <a:effectLst/>
                        </a:rPr>
                        <a:t>4 Emergency (outdoor)</a:t>
                      </a:r>
                      <a:endParaRPr lang="en-GB" sz="1600" b="1" i="0" u="none" strike="noStrike" dirty="0">
                        <a:solidFill>
                          <a:schemeClr val="bg2"/>
                        </a:solidFill>
                        <a:effectLst/>
                        <a:latin typeface="MS Mincho"/>
                      </a:endParaRPr>
                    </a:p>
                  </a:txBody>
                  <a:tcPr marL="9525" marR="9525" marT="9525" marB="0"/>
                </a:tc>
              </a:tr>
              <a:tr h="328102">
                <a:tc>
                  <a:txBody>
                    <a:bodyPr/>
                    <a:lstStyle/>
                    <a:p>
                      <a:pPr algn="l" fontAlgn="t"/>
                      <a:r>
                        <a:rPr lang="en-GB" sz="1600" b="1" u="none" strike="noStrike">
                          <a:solidFill>
                            <a:schemeClr val="bg2"/>
                          </a:solidFill>
                          <a:effectLst/>
                        </a:rPr>
                        <a:t>5 Emergency (indoor)</a:t>
                      </a:r>
                      <a:endParaRPr lang="en-GB" sz="1600" b="1" i="0" u="none" strike="noStrike">
                        <a:solidFill>
                          <a:schemeClr val="bg2"/>
                        </a:solidFill>
                        <a:effectLst/>
                        <a:latin typeface="MS Mincho"/>
                      </a:endParaRPr>
                    </a:p>
                  </a:txBody>
                  <a:tcPr marL="9525" marR="9525" marT="9525" marB="0"/>
                </a:tc>
              </a:tr>
              <a:tr h="328102">
                <a:tc>
                  <a:txBody>
                    <a:bodyPr/>
                    <a:lstStyle/>
                    <a:p>
                      <a:pPr algn="l" fontAlgn="t"/>
                      <a:r>
                        <a:rPr lang="en-GB" sz="1600" b="1" u="none" strike="noStrike" dirty="0">
                          <a:solidFill>
                            <a:schemeClr val="bg2"/>
                          </a:solidFill>
                          <a:effectLst/>
                        </a:rPr>
                        <a:t>6 Bivalent</a:t>
                      </a:r>
                      <a:endParaRPr lang="en-GB" sz="1600" b="1" i="0" u="none" strike="noStrike" dirty="0">
                        <a:solidFill>
                          <a:schemeClr val="bg2"/>
                        </a:solidFill>
                        <a:effectLst/>
                        <a:latin typeface="MS Mincho"/>
                      </a:endParaRPr>
                    </a:p>
                  </a:txBody>
                  <a:tcPr marL="9525" marR="9525" marT="9525" marB="0"/>
                </a:tc>
              </a:tr>
              <a:tr h="328102">
                <a:tc>
                  <a:txBody>
                    <a:bodyPr/>
                    <a:lstStyle/>
                    <a:p>
                      <a:pPr algn="l" fontAlgn="t"/>
                      <a:r>
                        <a:rPr lang="en-GB" sz="1600" b="1" u="none" strike="noStrike" dirty="0">
                          <a:solidFill>
                            <a:schemeClr val="bg2"/>
                          </a:solidFill>
                          <a:effectLst/>
                        </a:rPr>
                        <a:t>7 Power limit level</a:t>
                      </a:r>
                      <a:endParaRPr lang="en-GB" sz="1600" b="1" i="0" u="none" strike="noStrike" dirty="0">
                        <a:solidFill>
                          <a:schemeClr val="bg2"/>
                        </a:solidFill>
                        <a:effectLst/>
                        <a:latin typeface="MS Mincho"/>
                      </a:endParaRPr>
                    </a:p>
                  </a:txBody>
                  <a:tcPr marL="9525" marR="9525" marT="9525" marB="0"/>
                </a:tc>
              </a:tr>
              <a:tr h="328102">
                <a:tc>
                  <a:txBody>
                    <a:bodyPr/>
                    <a:lstStyle/>
                    <a:p>
                      <a:pPr algn="l" fontAlgn="t"/>
                      <a:r>
                        <a:rPr lang="en-GB" sz="1600" b="1" u="none" strike="noStrike" dirty="0">
                          <a:solidFill>
                            <a:schemeClr val="bg2"/>
                          </a:solidFill>
                          <a:effectLst/>
                        </a:rPr>
                        <a:t>8 Power limit status</a:t>
                      </a:r>
                      <a:endParaRPr lang="en-GB" sz="1600" b="1" i="0" u="none" strike="noStrike" dirty="0">
                        <a:solidFill>
                          <a:schemeClr val="bg2"/>
                        </a:solidFill>
                        <a:effectLst/>
                        <a:latin typeface="MS Mincho"/>
                      </a:endParaRPr>
                    </a:p>
                  </a:txBody>
                  <a:tcPr marL="9525" marR="9525" marT="9525" marB="0"/>
                </a:tc>
              </a:tr>
              <a:tr h="328102">
                <a:tc>
                  <a:txBody>
                    <a:bodyPr/>
                    <a:lstStyle/>
                    <a:p>
                      <a:pPr algn="l" fontAlgn="t"/>
                      <a:r>
                        <a:rPr lang="en-GB" sz="1600" b="1" u="none" strike="noStrike" dirty="0">
                          <a:solidFill>
                            <a:schemeClr val="bg2"/>
                          </a:solidFill>
                          <a:effectLst/>
                        </a:rPr>
                        <a:t>9 Powerful</a:t>
                      </a:r>
                      <a:endParaRPr lang="en-GB" sz="1600" b="1" i="0" u="none" strike="noStrike" dirty="0">
                        <a:solidFill>
                          <a:schemeClr val="bg2"/>
                        </a:solidFill>
                        <a:effectLst/>
                        <a:latin typeface="MS Mincho"/>
                      </a:endParaRPr>
                    </a:p>
                  </a:txBody>
                  <a:tcPr marL="9525" marR="9525" marT="9525" marB="0"/>
                </a:tc>
              </a:tr>
              <a:tr h="328102">
                <a:tc>
                  <a:txBody>
                    <a:bodyPr/>
                    <a:lstStyle/>
                    <a:p>
                      <a:pPr algn="l" fontAlgn="t"/>
                      <a:r>
                        <a:rPr lang="en-GB" sz="1600" b="1" u="none" strike="noStrike" dirty="0">
                          <a:solidFill>
                            <a:schemeClr val="bg2"/>
                          </a:solidFill>
                          <a:effectLst/>
                        </a:rPr>
                        <a:t>A Quick heat up</a:t>
                      </a:r>
                      <a:endParaRPr lang="en-GB" sz="1600" b="1" i="0" u="none" strike="noStrike" dirty="0">
                        <a:solidFill>
                          <a:schemeClr val="bg2"/>
                        </a:solidFill>
                        <a:effectLst/>
                        <a:latin typeface="MS Mincho"/>
                      </a:endParaRPr>
                    </a:p>
                  </a:txBody>
                  <a:tcPr marL="9525" marR="9525" marT="9525" marB="0"/>
                </a:tc>
              </a:tr>
              <a:tr h="328102">
                <a:tc>
                  <a:txBody>
                    <a:bodyPr/>
                    <a:lstStyle/>
                    <a:p>
                      <a:pPr algn="l" fontAlgn="t"/>
                      <a:r>
                        <a:rPr lang="en-GB" sz="1600" b="1" u="none" strike="noStrike" dirty="0">
                          <a:solidFill>
                            <a:schemeClr val="bg2"/>
                          </a:solidFill>
                          <a:effectLst/>
                        </a:rPr>
                        <a:t>B </a:t>
                      </a:r>
                      <a:r>
                        <a:rPr lang="en-GB" sz="1600" b="1" u="none" strike="noStrike" dirty="0" err="1">
                          <a:solidFill>
                            <a:schemeClr val="bg2"/>
                          </a:solidFill>
                          <a:effectLst/>
                        </a:rPr>
                        <a:t>Waterpipe</a:t>
                      </a:r>
                      <a:r>
                        <a:rPr lang="en-GB" sz="1600" b="1" u="none" strike="noStrike" dirty="0">
                          <a:solidFill>
                            <a:schemeClr val="bg2"/>
                          </a:solidFill>
                          <a:effectLst/>
                        </a:rPr>
                        <a:t> </a:t>
                      </a:r>
                      <a:r>
                        <a:rPr lang="en-GB" sz="1600" b="1" u="none" strike="noStrike" dirty="0" err="1">
                          <a:solidFill>
                            <a:schemeClr val="bg2"/>
                          </a:solidFill>
                          <a:effectLst/>
                        </a:rPr>
                        <a:t>freezeup</a:t>
                      </a:r>
                      <a:endParaRPr lang="en-GB" sz="1600" b="1" i="0" u="none" strike="noStrike" dirty="0">
                        <a:solidFill>
                          <a:schemeClr val="bg2"/>
                        </a:solidFill>
                        <a:effectLst/>
                        <a:latin typeface="MS Mincho"/>
                      </a:endParaRPr>
                    </a:p>
                  </a:txBody>
                  <a:tcPr marL="9525" marR="9525" marT="9525" marB="0"/>
                </a:tc>
              </a:tr>
              <a:tr h="328102">
                <a:tc>
                  <a:txBody>
                    <a:bodyPr/>
                    <a:lstStyle/>
                    <a:p>
                      <a:pPr algn="l" fontAlgn="t"/>
                      <a:r>
                        <a:rPr lang="en-GB" sz="1600" b="1" u="none" strike="noStrike" dirty="0">
                          <a:solidFill>
                            <a:schemeClr val="bg2"/>
                          </a:solidFill>
                          <a:effectLst/>
                        </a:rPr>
                        <a:t>C Room </a:t>
                      </a:r>
                      <a:r>
                        <a:rPr lang="en-GB" sz="1600" b="1" u="none" strike="noStrike" dirty="0" err="1">
                          <a:solidFill>
                            <a:schemeClr val="bg2"/>
                          </a:solidFill>
                          <a:effectLst/>
                        </a:rPr>
                        <a:t>antifrost</a:t>
                      </a:r>
                      <a:endParaRPr lang="en-GB" sz="1600" b="1" i="0" u="none" strike="noStrike" dirty="0">
                        <a:solidFill>
                          <a:schemeClr val="bg2"/>
                        </a:solidFill>
                        <a:effectLst/>
                        <a:latin typeface="MS Mincho"/>
                      </a:endParaRPr>
                    </a:p>
                  </a:txBody>
                  <a:tcPr marL="9525" marR="9525" marT="9525" marB="0"/>
                </a:tc>
              </a:tr>
              <a:tr h="328102">
                <a:tc>
                  <a:txBody>
                    <a:bodyPr/>
                    <a:lstStyle/>
                    <a:p>
                      <a:pPr algn="l" fontAlgn="t"/>
                      <a:r>
                        <a:rPr lang="en-GB" sz="1600" b="1" u="none" strike="noStrike" dirty="0">
                          <a:solidFill>
                            <a:schemeClr val="bg2"/>
                          </a:solidFill>
                          <a:effectLst/>
                        </a:rPr>
                        <a:t>D </a:t>
                      </a:r>
                      <a:r>
                        <a:rPr lang="en-GB" sz="1600" b="1" u="none" strike="noStrike" dirty="0" smtClean="0">
                          <a:solidFill>
                            <a:schemeClr val="bg2"/>
                          </a:solidFill>
                          <a:effectLst/>
                        </a:rPr>
                        <a:t>Power saving possible</a:t>
                      </a:r>
                      <a:endParaRPr lang="en-GB" sz="1600" b="1" i="0" u="none" strike="noStrike" dirty="0">
                        <a:solidFill>
                          <a:schemeClr val="bg2"/>
                        </a:solidFill>
                        <a:effectLst/>
                        <a:latin typeface="MS Mincho"/>
                      </a:endParaRPr>
                    </a:p>
                  </a:txBody>
                  <a:tcPr marL="9525" marR="9525" marT="9525" marB="0"/>
                </a:tc>
              </a:tr>
              <a:tr h="328102">
                <a:tc>
                  <a:txBody>
                    <a:bodyPr/>
                    <a:lstStyle/>
                    <a:p>
                      <a:pPr algn="l" fontAlgn="t"/>
                      <a:r>
                        <a:rPr lang="en-GB" sz="1600" b="1" u="none" strike="noStrike" dirty="0">
                          <a:solidFill>
                            <a:schemeClr val="bg2"/>
                          </a:solidFill>
                          <a:effectLst/>
                        </a:rPr>
                        <a:t>E Draft prevention</a:t>
                      </a:r>
                      <a:endParaRPr lang="en-GB" sz="1600" b="1" i="0" u="none" strike="noStrike" dirty="0">
                        <a:solidFill>
                          <a:schemeClr val="bg2"/>
                        </a:solidFill>
                        <a:effectLst/>
                        <a:latin typeface="MS Mincho"/>
                      </a:endParaRPr>
                    </a:p>
                  </a:txBody>
                  <a:tcPr marL="9525" marR="9525" marT="9525" marB="0"/>
                </a:tc>
              </a:tr>
            </a:tbl>
          </a:graphicData>
        </a:graphic>
      </p:graphicFrame>
      <p:cxnSp>
        <p:nvCxnSpPr>
          <p:cNvPr id="10" name="Straight Connector 9"/>
          <p:cNvCxnSpPr/>
          <p:nvPr/>
        </p:nvCxnSpPr>
        <p:spPr>
          <a:xfrm>
            <a:off x="2884935" y="1750704"/>
            <a:ext cx="0" cy="18333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546775" y="3572159"/>
            <a:ext cx="33816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92080" y="3800058"/>
            <a:ext cx="38766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679740" y="1750706"/>
            <a:ext cx="17385" cy="20493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697125" y="1750704"/>
            <a:ext cx="405045" cy="0"/>
          </a:xfrm>
          <a:prstGeom prst="line">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72543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106</a:t>
            </a:fld>
            <a:endParaRPr lang="en-US"/>
          </a:p>
        </p:txBody>
      </p:sp>
      <p:sp>
        <p:nvSpPr>
          <p:cNvPr id="4" name="Text Placeholder 3"/>
          <p:cNvSpPr>
            <a:spLocks noGrp="1"/>
          </p:cNvSpPr>
          <p:nvPr>
            <p:ph type="body" sz="quarter" idx="15"/>
          </p:nvPr>
        </p:nvSpPr>
        <p:spPr/>
        <p:txBody>
          <a:bodyPr/>
          <a:lstStyle/>
          <a:p>
            <a:r>
              <a:rPr lang="nl-BE" dirty="0"/>
              <a:t>3. </a:t>
            </a:r>
            <a:r>
              <a:rPr lang="nl-BE" dirty="0" err="1"/>
              <a:t>Enduser</a:t>
            </a:r>
            <a:r>
              <a:rPr lang="nl-BE" dirty="0"/>
              <a:t> </a:t>
            </a:r>
            <a:r>
              <a:rPr lang="nl-BE" dirty="0" err="1"/>
              <a:t>settings</a:t>
            </a:r>
            <a:r>
              <a:rPr lang="nl-BE" dirty="0"/>
              <a:t> –  </a:t>
            </a:r>
            <a:r>
              <a:rPr lang="nl-BE" dirty="0" smtClean="0"/>
              <a:t>Running </a:t>
            </a:r>
            <a:r>
              <a:rPr lang="nl-BE" dirty="0" err="1" smtClean="0"/>
              <a:t>hours</a:t>
            </a:r>
            <a:r>
              <a:rPr lang="nl-BE" dirty="0"/>
              <a:t>	 </a:t>
            </a:r>
          </a:p>
          <a:p>
            <a:endParaRPr lang="en-GB" dirty="0"/>
          </a:p>
        </p:txBody>
      </p:sp>
      <p:sp>
        <p:nvSpPr>
          <p:cNvPr id="5" name="Text Placeholder 4"/>
          <p:cNvSpPr>
            <a:spLocks noGrp="1"/>
          </p:cNvSpPr>
          <p:nvPr>
            <p:ph type="body" sz="quarter" idx="16"/>
          </p:nvPr>
        </p:nvSpPr>
        <p:spPr/>
        <p:txBody>
          <a:bodyPr/>
          <a:lstStyle/>
          <a:p>
            <a:r>
              <a:rPr lang="nl-BE" dirty="0" smtClean="0">
                <a:solidFill>
                  <a:schemeClr val="bg2"/>
                </a:solidFill>
              </a:rPr>
              <a:t>Running </a:t>
            </a:r>
            <a:r>
              <a:rPr lang="nl-BE" dirty="0" err="1" smtClean="0">
                <a:solidFill>
                  <a:schemeClr val="bg2"/>
                </a:solidFill>
              </a:rPr>
              <a:t>hours</a:t>
            </a:r>
            <a:r>
              <a:rPr lang="nl-BE" dirty="0" smtClean="0">
                <a:solidFill>
                  <a:schemeClr val="bg2"/>
                </a:solidFill>
              </a:rPr>
              <a:t>  </a:t>
            </a:r>
            <a:r>
              <a:rPr lang="nl-BE" dirty="0" err="1" smtClean="0">
                <a:solidFill>
                  <a:schemeClr val="bg2"/>
                </a:solidFill>
              </a:rPr>
              <a:t>for</a:t>
            </a:r>
            <a:r>
              <a:rPr lang="nl-BE" dirty="0" smtClean="0">
                <a:solidFill>
                  <a:schemeClr val="bg2"/>
                </a:solidFill>
              </a:rPr>
              <a:t>:</a:t>
            </a:r>
          </a:p>
          <a:p>
            <a:pPr marL="285750" indent="-285750">
              <a:buFontTx/>
              <a:buChar char="-"/>
            </a:pPr>
            <a:r>
              <a:rPr lang="nl-BE" dirty="0" smtClean="0">
                <a:solidFill>
                  <a:schemeClr val="bg2"/>
                </a:solidFill>
              </a:rPr>
              <a:t>Compressor</a:t>
            </a:r>
          </a:p>
          <a:p>
            <a:pPr marL="285750" indent="-285750">
              <a:buFontTx/>
              <a:buChar char="-"/>
            </a:pPr>
            <a:r>
              <a:rPr lang="nl-BE" dirty="0" smtClean="0">
                <a:solidFill>
                  <a:schemeClr val="bg2"/>
                </a:solidFill>
              </a:rPr>
              <a:t>BUH step 1 &amp; 2 </a:t>
            </a:r>
          </a:p>
          <a:p>
            <a:pPr marL="285750" indent="-285750">
              <a:buFontTx/>
              <a:buChar char="-"/>
            </a:pPr>
            <a:r>
              <a:rPr lang="nl-BE" dirty="0" smtClean="0">
                <a:solidFill>
                  <a:schemeClr val="bg2"/>
                </a:solidFill>
              </a:rPr>
              <a:t>Pump </a:t>
            </a:r>
          </a:p>
          <a:p>
            <a:pPr marL="285750" indent="-285750">
              <a:buFontTx/>
              <a:buChar char="-"/>
            </a:pPr>
            <a:r>
              <a:rPr lang="nl-BE" dirty="0" smtClean="0">
                <a:solidFill>
                  <a:schemeClr val="bg2"/>
                </a:solidFill>
              </a:rPr>
              <a:t>BSH</a:t>
            </a:r>
            <a:endParaRPr lang="en-GB" dirty="0">
              <a:solidFill>
                <a:schemeClr val="bg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019228974"/>
              </p:ext>
            </p:extLst>
          </p:nvPr>
        </p:nvGraphicFramePr>
        <p:xfrm>
          <a:off x="476545" y="3158971"/>
          <a:ext cx="2070229" cy="2520280"/>
        </p:xfrm>
        <a:graphic>
          <a:graphicData uri="http://schemas.openxmlformats.org/drawingml/2006/table">
            <a:tbl>
              <a:tblPr>
                <a:tableStyleId>{5C22544A-7EE6-4342-B048-85BDC9FD1C3A}</a:tableStyleId>
              </a:tblPr>
              <a:tblGrid>
                <a:gridCol w="2070229"/>
              </a:tblGrid>
              <a:tr h="360040">
                <a:tc>
                  <a:txBody>
                    <a:bodyPr/>
                    <a:lstStyle/>
                    <a:p>
                      <a:pPr algn="l" fontAlgn="b"/>
                      <a:r>
                        <a:rPr lang="en-GB" sz="1600" u="none" strike="noStrike" dirty="0">
                          <a:solidFill>
                            <a:schemeClr val="bg2"/>
                          </a:solidFill>
                          <a:effectLst/>
                        </a:rPr>
                        <a:t>[1] Set Time / Date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[2] Holiday</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[3] Quiet Mode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[4] Operation Mode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[5] Select Schedules</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[6] Information</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[7] User Settings</a:t>
                      </a:r>
                      <a:endParaRPr lang="en-GB" sz="1600" b="1" i="0" u="none" strike="noStrike" dirty="0">
                        <a:solidFill>
                          <a:schemeClr val="bg2"/>
                        </a:solidFill>
                        <a:effectLst/>
                        <a:latin typeface="Calibri"/>
                      </a:endParaRPr>
                    </a:p>
                  </a:txBody>
                  <a:tcPr marL="36000" marR="36000" marT="9525" marB="0" anchor="ctr"/>
                </a:tc>
              </a:tr>
            </a:tbl>
          </a:graphicData>
        </a:graphic>
      </p:graphicFrame>
      <p:cxnSp>
        <p:nvCxnSpPr>
          <p:cNvPr id="7" name="Straight Arrow Connector 6"/>
          <p:cNvCxnSpPr/>
          <p:nvPr/>
        </p:nvCxnSpPr>
        <p:spPr>
          <a:xfrm>
            <a:off x="2884935" y="3305861"/>
            <a:ext cx="32628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224056452"/>
              </p:ext>
            </p:extLst>
          </p:nvPr>
        </p:nvGraphicFramePr>
        <p:xfrm>
          <a:off x="3199346" y="3176335"/>
          <a:ext cx="2137739" cy="2772945"/>
        </p:xfrm>
        <a:graphic>
          <a:graphicData uri="http://schemas.openxmlformats.org/drawingml/2006/table">
            <a:tbl>
              <a:tblPr firstRow="1">
                <a:tableStyleId>{5C22544A-7EE6-4342-B048-85BDC9FD1C3A}</a:tableStyleId>
              </a:tblPr>
              <a:tblGrid>
                <a:gridCol w="2137739"/>
              </a:tblGrid>
              <a:tr h="308105">
                <a:tc>
                  <a:txBody>
                    <a:bodyPr/>
                    <a:lstStyle/>
                    <a:p>
                      <a:pPr algn="l" fontAlgn="b"/>
                      <a:r>
                        <a:rPr lang="en-GB" sz="1600" u="none" strike="noStrike" dirty="0">
                          <a:solidFill>
                            <a:schemeClr val="bg2"/>
                          </a:solidFill>
                          <a:effectLst/>
                        </a:rPr>
                        <a:t>[6] Information</a:t>
                      </a:r>
                      <a:endParaRPr lang="en-GB" sz="1600" b="1"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1 Sensor </a:t>
                      </a:r>
                      <a:r>
                        <a:rPr lang="en-GB" sz="1600" u="none" strike="noStrike" dirty="0">
                          <a:solidFill>
                            <a:schemeClr val="bg2"/>
                          </a:solidFill>
                          <a:effectLst/>
                        </a:rPr>
                        <a:t>Information</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2 Energy </a:t>
                      </a:r>
                      <a:r>
                        <a:rPr lang="en-GB" sz="1600" u="none" strike="noStrike" dirty="0">
                          <a:solidFill>
                            <a:schemeClr val="bg2"/>
                          </a:solidFill>
                          <a:effectLst/>
                        </a:rPr>
                        <a:t>Metering</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3 Error </a:t>
                      </a:r>
                      <a:r>
                        <a:rPr lang="en-GB" sz="1600" u="none" strike="noStrike" dirty="0">
                          <a:solidFill>
                            <a:schemeClr val="bg2"/>
                          </a:solidFill>
                          <a:effectLst/>
                        </a:rPr>
                        <a:t>Handling</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4 User </a:t>
                      </a:r>
                      <a:r>
                        <a:rPr lang="en-GB" sz="1600" u="none" strike="noStrike" dirty="0">
                          <a:solidFill>
                            <a:schemeClr val="bg2"/>
                          </a:solidFill>
                          <a:effectLst/>
                        </a:rPr>
                        <a:t>Permission Level</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5 Actuators</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6 Operation </a:t>
                      </a:r>
                      <a:r>
                        <a:rPr lang="en-GB" sz="1600" u="none" strike="noStrike" dirty="0">
                          <a:solidFill>
                            <a:schemeClr val="bg2"/>
                          </a:solidFill>
                          <a:effectLst/>
                        </a:rPr>
                        <a:t>Modes</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7 Running </a:t>
                      </a:r>
                      <a:r>
                        <a:rPr lang="en-GB" sz="1600" u="none" strike="noStrike" dirty="0">
                          <a:solidFill>
                            <a:schemeClr val="bg2"/>
                          </a:solidFill>
                          <a:effectLst/>
                        </a:rPr>
                        <a:t>Hours</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8 Version</a:t>
                      </a:r>
                      <a:endParaRPr lang="en-GB" sz="1600" b="0" i="0" u="none" strike="noStrike" dirty="0">
                        <a:solidFill>
                          <a:schemeClr val="bg2"/>
                        </a:solidFill>
                        <a:effectLst/>
                        <a:latin typeface="Calibri"/>
                      </a:endParaRPr>
                    </a:p>
                  </a:txBody>
                  <a:tcPr marL="36000" marR="36000" marT="0"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009102283"/>
              </p:ext>
            </p:extLst>
          </p:nvPr>
        </p:nvGraphicFramePr>
        <p:xfrm>
          <a:off x="6102170" y="3158971"/>
          <a:ext cx="2430270" cy="1312408"/>
        </p:xfrm>
        <a:graphic>
          <a:graphicData uri="http://schemas.openxmlformats.org/drawingml/2006/table">
            <a:tbl>
              <a:tblPr firstRow="1">
                <a:tableStyleId>{5C22544A-7EE6-4342-B048-85BDC9FD1C3A}</a:tableStyleId>
              </a:tblPr>
              <a:tblGrid>
                <a:gridCol w="2430270"/>
              </a:tblGrid>
              <a:tr h="328102">
                <a:tc>
                  <a:txBody>
                    <a:bodyPr/>
                    <a:lstStyle/>
                    <a:p>
                      <a:pPr algn="l" fontAlgn="b"/>
                      <a:r>
                        <a:rPr lang="en-GB" sz="1600" u="none" strike="noStrike" dirty="0">
                          <a:solidFill>
                            <a:schemeClr val="bg2"/>
                          </a:solidFill>
                          <a:effectLst/>
                          <a:latin typeface="+mn-lt"/>
                        </a:rPr>
                        <a:t>[</a:t>
                      </a:r>
                      <a:r>
                        <a:rPr lang="en-GB" sz="1600" u="none" strike="noStrike" dirty="0" smtClean="0">
                          <a:solidFill>
                            <a:schemeClr val="bg2"/>
                          </a:solidFill>
                          <a:effectLst/>
                          <a:latin typeface="+mn-lt"/>
                        </a:rPr>
                        <a:t>6.7] Running</a:t>
                      </a:r>
                      <a:r>
                        <a:rPr lang="en-GB" sz="1600" u="none" strike="noStrike" baseline="0" dirty="0" smtClean="0">
                          <a:solidFill>
                            <a:schemeClr val="bg2"/>
                          </a:solidFill>
                          <a:effectLst/>
                          <a:latin typeface="+mn-lt"/>
                        </a:rPr>
                        <a:t> Hours</a:t>
                      </a:r>
                      <a:endParaRPr lang="en-GB" sz="1600" b="1" i="0" u="none" strike="noStrike" dirty="0">
                        <a:solidFill>
                          <a:schemeClr val="bg2"/>
                        </a:solidFill>
                        <a:effectLst/>
                        <a:latin typeface="+mn-lt"/>
                      </a:endParaRPr>
                    </a:p>
                  </a:txBody>
                  <a:tcPr marL="36000" marR="36000" marT="9525" marB="0" anchor="ctr"/>
                </a:tc>
              </a:tr>
              <a:tr h="328102">
                <a:tc>
                  <a:txBody>
                    <a:bodyPr/>
                    <a:lstStyle/>
                    <a:p>
                      <a:pPr algn="l" fontAlgn="t"/>
                      <a:r>
                        <a:rPr lang="en-GB" sz="1600" b="1" u="none" strike="noStrike" dirty="0">
                          <a:solidFill>
                            <a:schemeClr val="bg2"/>
                          </a:solidFill>
                          <a:effectLst/>
                        </a:rPr>
                        <a:t>1 </a:t>
                      </a:r>
                      <a:r>
                        <a:rPr lang="en-GB" sz="1600" b="1" u="none" strike="noStrike" dirty="0" smtClean="0">
                          <a:solidFill>
                            <a:schemeClr val="bg2"/>
                          </a:solidFill>
                          <a:effectLst/>
                        </a:rPr>
                        <a:t>Previous</a:t>
                      </a:r>
                      <a:r>
                        <a:rPr lang="en-GB" sz="1600" b="1" u="none" strike="noStrike" baseline="0" dirty="0" smtClean="0">
                          <a:solidFill>
                            <a:schemeClr val="bg2"/>
                          </a:solidFill>
                          <a:effectLst/>
                        </a:rPr>
                        <a:t> Month</a:t>
                      </a:r>
                      <a:endParaRPr lang="en-GB" sz="1600" b="1" i="0" u="none" strike="noStrike" dirty="0">
                        <a:solidFill>
                          <a:schemeClr val="bg2"/>
                        </a:solidFill>
                        <a:effectLst/>
                        <a:latin typeface="MS Mincho"/>
                      </a:endParaRPr>
                    </a:p>
                  </a:txBody>
                  <a:tcPr marL="9525" marR="9525" marT="9525" marB="0"/>
                </a:tc>
              </a:tr>
              <a:tr h="328102">
                <a:tc>
                  <a:txBody>
                    <a:bodyPr/>
                    <a:lstStyle/>
                    <a:p>
                      <a:pPr algn="l" fontAlgn="t"/>
                      <a:r>
                        <a:rPr lang="en-GB" sz="1600" b="1" u="none" strike="noStrike" dirty="0">
                          <a:solidFill>
                            <a:schemeClr val="bg2"/>
                          </a:solidFill>
                          <a:effectLst/>
                        </a:rPr>
                        <a:t>2 </a:t>
                      </a:r>
                      <a:r>
                        <a:rPr lang="en-GB" sz="1600" b="1" u="none" strike="noStrike" dirty="0" smtClean="0">
                          <a:solidFill>
                            <a:schemeClr val="bg2"/>
                          </a:solidFill>
                          <a:effectLst/>
                        </a:rPr>
                        <a:t>Current</a:t>
                      </a:r>
                      <a:r>
                        <a:rPr lang="en-GB" sz="1600" b="1" u="none" strike="noStrike" baseline="0" dirty="0" smtClean="0">
                          <a:solidFill>
                            <a:schemeClr val="bg2"/>
                          </a:solidFill>
                          <a:effectLst/>
                        </a:rPr>
                        <a:t> Month</a:t>
                      </a:r>
                      <a:endParaRPr lang="en-GB" sz="1600" b="1" i="0" u="none" strike="noStrike" dirty="0">
                        <a:solidFill>
                          <a:schemeClr val="bg2"/>
                        </a:solidFill>
                        <a:effectLst/>
                        <a:latin typeface="MS Mincho"/>
                      </a:endParaRPr>
                    </a:p>
                  </a:txBody>
                  <a:tcPr marL="9525" marR="9525" marT="9525" marB="0"/>
                </a:tc>
              </a:tr>
              <a:tr h="328102">
                <a:tc>
                  <a:txBody>
                    <a:bodyPr/>
                    <a:lstStyle/>
                    <a:p>
                      <a:pPr algn="l" fontAlgn="t"/>
                      <a:r>
                        <a:rPr lang="en-GB" sz="1600" b="1" u="none" strike="noStrike" dirty="0">
                          <a:solidFill>
                            <a:schemeClr val="bg2"/>
                          </a:solidFill>
                          <a:effectLst/>
                        </a:rPr>
                        <a:t>3 </a:t>
                      </a:r>
                      <a:r>
                        <a:rPr lang="en-GB" sz="1600" b="1" u="none" strike="noStrike" dirty="0" smtClean="0">
                          <a:solidFill>
                            <a:schemeClr val="bg2"/>
                          </a:solidFill>
                          <a:effectLst/>
                        </a:rPr>
                        <a:t>Total</a:t>
                      </a:r>
                      <a:endParaRPr lang="en-GB" sz="1600" b="1" i="0" u="none" strike="noStrike" dirty="0">
                        <a:solidFill>
                          <a:schemeClr val="bg2"/>
                        </a:solidFill>
                        <a:effectLst/>
                        <a:latin typeface="MS Mincho"/>
                      </a:endParaRPr>
                    </a:p>
                  </a:txBody>
                  <a:tcPr marL="9525" marR="9525" marT="9525" marB="0"/>
                </a:tc>
              </a:tr>
            </a:tbl>
          </a:graphicData>
        </a:graphic>
      </p:graphicFrame>
      <p:cxnSp>
        <p:nvCxnSpPr>
          <p:cNvPr id="10" name="Straight Connector 9"/>
          <p:cNvCxnSpPr/>
          <p:nvPr/>
        </p:nvCxnSpPr>
        <p:spPr>
          <a:xfrm>
            <a:off x="2884935" y="3305861"/>
            <a:ext cx="0" cy="18333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546775" y="5127316"/>
            <a:ext cx="33816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92080" y="5499231"/>
            <a:ext cx="38766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679740" y="3305863"/>
            <a:ext cx="17385" cy="21933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697125" y="3305861"/>
            <a:ext cx="405045" cy="0"/>
          </a:xfrm>
          <a:prstGeom prst="line">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56087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107</a:t>
            </a:fld>
            <a:endParaRPr lang="en-US" dirty="0"/>
          </a:p>
        </p:txBody>
      </p:sp>
      <p:sp>
        <p:nvSpPr>
          <p:cNvPr id="4" name="Text Placeholder 3"/>
          <p:cNvSpPr>
            <a:spLocks noGrp="1"/>
          </p:cNvSpPr>
          <p:nvPr>
            <p:ph type="body" sz="quarter" idx="15"/>
          </p:nvPr>
        </p:nvSpPr>
        <p:spPr/>
        <p:txBody>
          <a:bodyPr/>
          <a:lstStyle/>
          <a:p>
            <a:r>
              <a:rPr lang="nl-BE" dirty="0"/>
              <a:t>3. </a:t>
            </a:r>
            <a:r>
              <a:rPr lang="nl-BE" dirty="0" err="1"/>
              <a:t>Enduser</a:t>
            </a:r>
            <a:r>
              <a:rPr lang="nl-BE" dirty="0"/>
              <a:t> </a:t>
            </a:r>
            <a:r>
              <a:rPr lang="nl-BE" dirty="0" err="1" smtClean="0"/>
              <a:t>settings</a:t>
            </a:r>
            <a:r>
              <a:rPr lang="nl-BE" dirty="0" smtClean="0"/>
              <a:t> –</a:t>
            </a:r>
            <a:r>
              <a:rPr lang="nl-BE" dirty="0"/>
              <a:t> </a:t>
            </a:r>
            <a:r>
              <a:rPr lang="nl-BE" dirty="0" err="1" smtClean="0"/>
              <a:t>Others</a:t>
            </a:r>
            <a:r>
              <a:rPr lang="nl-BE" dirty="0" smtClean="0"/>
              <a:t> </a:t>
            </a:r>
          </a:p>
        </p:txBody>
      </p:sp>
      <p:sp>
        <p:nvSpPr>
          <p:cNvPr id="5" name="Text Placeholder 4"/>
          <p:cNvSpPr>
            <a:spLocks noGrp="1"/>
          </p:cNvSpPr>
          <p:nvPr>
            <p:ph type="body" sz="quarter" idx="16"/>
          </p:nvPr>
        </p:nvSpPr>
        <p:spPr>
          <a:xfrm>
            <a:off x="1371600" y="1066800"/>
            <a:ext cx="6400800" cy="5386536"/>
          </a:xfrm>
        </p:spPr>
        <p:txBody>
          <a:bodyPr>
            <a:normAutofit/>
          </a:bodyPr>
          <a:lstStyle/>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smtClean="0"/>
          </a:p>
          <a:p>
            <a:r>
              <a:rPr lang="nl-BE" b="1" dirty="0" smtClean="0">
                <a:solidFill>
                  <a:srgbClr val="FF0000"/>
                </a:solidFill>
              </a:rPr>
              <a:t>Error </a:t>
            </a:r>
            <a:r>
              <a:rPr lang="nl-BE" b="1" dirty="0" err="1" smtClean="0">
                <a:solidFill>
                  <a:srgbClr val="FF0000"/>
                </a:solidFill>
              </a:rPr>
              <a:t>history</a:t>
            </a:r>
            <a:r>
              <a:rPr lang="nl-BE" b="1" dirty="0" smtClean="0">
                <a:solidFill>
                  <a:srgbClr val="FF0000"/>
                </a:solidFill>
              </a:rPr>
              <a:t> &amp; </a:t>
            </a:r>
            <a:r>
              <a:rPr lang="nl-BE" b="1" dirty="0" err="1" smtClean="0">
                <a:solidFill>
                  <a:srgbClr val="FF0000"/>
                </a:solidFill>
              </a:rPr>
              <a:t>Warining</a:t>
            </a:r>
            <a:r>
              <a:rPr lang="nl-BE" b="1" dirty="0" smtClean="0">
                <a:solidFill>
                  <a:srgbClr val="FF0000"/>
                </a:solidFill>
              </a:rPr>
              <a:t> </a:t>
            </a:r>
            <a:r>
              <a:rPr lang="nl-BE" b="1" dirty="0" err="1" smtClean="0">
                <a:solidFill>
                  <a:srgbClr val="FF0000"/>
                </a:solidFill>
              </a:rPr>
              <a:t>history</a:t>
            </a:r>
            <a:r>
              <a:rPr lang="nl-BE" b="1" dirty="0" smtClean="0">
                <a:solidFill>
                  <a:srgbClr val="FF0000"/>
                </a:solidFill>
              </a:rPr>
              <a:t>  </a:t>
            </a:r>
            <a:r>
              <a:rPr lang="nl-BE" b="1" dirty="0">
                <a:solidFill>
                  <a:srgbClr val="FF0000"/>
                </a:solidFill>
              </a:rPr>
              <a:t> </a:t>
            </a:r>
            <a:r>
              <a:rPr lang="nl-BE" b="1" dirty="0" err="1" smtClean="0">
                <a:solidFill>
                  <a:srgbClr val="FF0000"/>
                </a:solidFill>
              </a:rPr>
              <a:t>available</a:t>
            </a:r>
            <a:r>
              <a:rPr lang="nl-BE" b="1" dirty="0" smtClean="0">
                <a:solidFill>
                  <a:srgbClr val="FF0000"/>
                </a:solidFill>
              </a:rPr>
              <a:t> ?</a:t>
            </a:r>
          </a:p>
          <a:p>
            <a:pPr marL="285750" indent="-285750">
              <a:buFontTx/>
              <a:buChar char="-"/>
            </a:pPr>
            <a:r>
              <a:rPr lang="nl-BE" b="1" dirty="0" smtClean="0">
                <a:solidFill>
                  <a:srgbClr val="FF0000"/>
                </a:solidFill>
              </a:rPr>
              <a:t>End user -&gt; NO</a:t>
            </a:r>
          </a:p>
          <a:p>
            <a:pPr marL="285750" indent="-285750">
              <a:buFontTx/>
              <a:buChar char="-"/>
            </a:pPr>
            <a:r>
              <a:rPr lang="nl-BE" b="1" dirty="0" smtClean="0">
                <a:solidFill>
                  <a:srgbClr val="FF0000"/>
                </a:solidFill>
              </a:rPr>
              <a:t>End user + -&gt; YES (</a:t>
            </a:r>
            <a:r>
              <a:rPr lang="nl-BE" b="1" dirty="0" err="1" smtClean="0">
                <a:solidFill>
                  <a:srgbClr val="FF0000"/>
                </a:solidFill>
              </a:rPr>
              <a:t>when</a:t>
            </a:r>
            <a:r>
              <a:rPr lang="nl-BE" b="1" dirty="0" smtClean="0">
                <a:solidFill>
                  <a:srgbClr val="FF0000"/>
                </a:solidFill>
              </a:rPr>
              <a:t> error is </a:t>
            </a:r>
            <a:r>
              <a:rPr lang="nl-BE" b="1" dirty="0" err="1" smtClean="0">
                <a:solidFill>
                  <a:srgbClr val="FF0000"/>
                </a:solidFill>
              </a:rPr>
              <a:t>acitve</a:t>
            </a:r>
            <a:r>
              <a:rPr lang="nl-BE" b="1" dirty="0" smtClean="0">
                <a:solidFill>
                  <a:srgbClr val="FF0000"/>
                </a:solidFill>
              </a:rPr>
              <a:t>)</a:t>
            </a:r>
          </a:p>
          <a:p>
            <a:pPr marL="285750" indent="-285750">
              <a:buFontTx/>
              <a:buChar char="-"/>
            </a:pPr>
            <a:r>
              <a:rPr lang="nl-BE" b="1" dirty="0" smtClean="0">
                <a:solidFill>
                  <a:srgbClr val="FF0000"/>
                </a:solidFill>
              </a:rPr>
              <a:t>Installer -&gt; YES</a:t>
            </a:r>
          </a:p>
          <a:p>
            <a:endParaRPr lang="nl-BE" b="1" dirty="0" smtClean="0">
              <a:solidFill>
                <a:srgbClr val="FF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506885199"/>
              </p:ext>
            </p:extLst>
          </p:nvPr>
        </p:nvGraphicFramePr>
        <p:xfrm>
          <a:off x="476545" y="1691807"/>
          <a:ext cx="2070229" cy="2520280"/>
        </p:xfrm>
        <a:graphic>
          <a:graphicData uri="http://schemas.openxmlformats.org/drawingml/2006/table">
            <a:tbl>
              <a:tblPr>
                <a:tableStyleId>{5C22544A-7EE6-4342-B048-85BDC9FD1C3A}</a:tableStyleId>
              </a:tblPr>
              <a:tblGrid>
                <a:gridCol w="2070229"/>
              </a:tblGrid>
              <a:tr h="360040">
                <a:tc>
                  <a:txBody>
                    <a:bodyPr/>
                    <a:lstStyle/>
                    <a:p>
                      <a:pPr algn="l" fontAlgn="b"/>
                      <a:r>
                        <a:rPr lang="en-GB" sz="1600" u="none" strike="noStrike" dirty="0">
                          <a:solidFill>
                            <a:schemeClr val="bg2"/>
                          </a:solidFill>
                          <a:effectLst/>
                        </a:rPr>
                        <a:t>[1] Set Time / Date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[2] Holiday</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[3] Quiet Mode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[4] Operation Mode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[5] Select Schedules</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[6] Information</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[7] User Settings</a:t>
                      </a:r>
                      <a:endParaRPr lang="en-GB" sz="1600" b="1" i="0" u="none" strike="noStrike" dirty="0">
                        <a:solidFill>
                          <a:schemeClr val="bg2"/>
                        </a:solidFill>
                        <a:effectLst/>
                        <a:latin typeface="Calibri"/>
                      </a:endParaRPr>
                    </a:p>
                  </a:txBody>
                  <a:tcPr marL="36000" marR="36000" marT="9525" marB="0" anchor="ctr"/>
                </a:tc>
              </a:tr>
            </a:tbl>
          </a:graphicData>
        </a:graphic>
      </p:graphicFrame>
      <p:cxnSp>
        <p:nvCxnSpPr>
          <p:cNvPr id="9" name="Straight Arrow Connector 8"/>
          <p:cNvCxnSpPr/>
          <p:nvPr/>
        </p:nvCxnSpPr>
        <p:spPr>
          <a:xfrm>
            <a:off x="2884935" y="1838697"/>
            <a:ext cx="32628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3528889898"/>
              </p:ext>
            </p:extLst>
          </p:nvPr>
        </p:nvGraphicFramePr>
        <p:xfrm>
          <a:off x="3199346" y="1709171"/>
          <a:ext cx="2137739" cy="2772945"/>
        </p:xfrm>
        <a:graphic>
          <a:graphicData uri="http://schemas.openxmlformats.org/drawingml/2006/table">
            <a:tbl>
              <a:tblPr firstRow="1">
                <a:tableStyleId>{5C22544A-7EE6-4342-B048-85BDC9FD1C3A}</a:tableStyleId>
              </a:tblPr>
              <a:tblGrid>
                <a:gridCol w="2137739"/>
              </a:tblGrid>
              <a:tr h="308105">
                <a:tc>
                  <a:txBody>
                    <a:bodyPr/>
                    <a:lstStyle/>
                    <a:p>
                      <a:pPr algn="l" fontAlgn="b"/>
                      <a:r>
                        <a:rPr lang="en-GB" sz="1600" u="none" strike="noStrike" dirty="0">
                          <a:solidFill>
                            <a:schemeClr val="bg2"/>
                          </a:solidFill>
                          <a:effectLst/>
                        </a:rPr>
                        <a:t>[6] Information</a:t>
                      </a:r>
                      <a:endParaRPr lang="en-GB" sz="1600" b="1"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1 Sensor </a:t>
                      </a:r>
                      <a:r>
                        <a:rPr lang="en-GB" sz="1600" u="none" strike="noStrike" dirty="0">
                          <a:solidFill>
                            <a:schemeClr val="bg2"/>
                          </a:solidFill>
                          <a:effectLst/>
                        </a:rPr>
                        <a:t>Information</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2 Energy </a:t>
                      </a:r>
                      <a:r>
                        <a:rPr lang="en-GB" sz="1600" u="none" strike="noStrike" dirty="0">
                          <a:solidFill>
                            <a:schemeClr val="bg2"/>
                          </a:solidFill>
                          <a:effectLst/>
                        </a:rPr>
                        <a:t>Metering</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3 Error </a:t>
                      </a:r>
                      <a:r>
                        <a:rPr lang="en-GB" sz="1600" u="none" strike="noStrike" dirty="0">
                          <a:solidFill>
                            <a:schemeClr val="bg2"/>
                          </a:solidFill>
                          <a:effectLst/>
                        </a:rPr>
                        <a:t>Handling</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4 User </a:t>
                      </a:r>
                      <a:r>
                        <a:rPr lang="en-GB" sz="1600" u="none" strike="noStrike" dirty="0">
                          <a:solidFill>
                            <a:schemeClr val="bg2"/>
                          </a:solidFill>
                          <a:effectLst/>
                        </a:rPr>
                        <a:t>Permission Level</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5 Actuators</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6 Operation </a:t>
                      </a:r>
                      <a:r>
                        <a:rPr lang="en-GB" sz="1600" u="none" strike="noStrike" dirty="0">
                          <a:solidFill>
                            <a:schemeClr val="bg2"/>
                          </a:solidFill>
                          <a:effectLst/>
                        </a:rPr>
                        <a:t>Modes</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7 Running </a:t>
                      </a:r>
                      <a:r>
                        <a:rPr lang="en-GB" sz="1600" u="none" strike="noStrike" dirty="0">
                          <a:solidFill>
                            <a:schemeClr val="bg2"/>
                          </a:solidFill>
                          <a:effectLst/>
                        </a:rPr>
                        <a:t>Hours</a:t>
                      </a:r>
                      <a:endParaRPr lang="en-GB" sz="1600" b="0" i="0" u="none" strike="noStrike" dirty="0">
                        <a:solidFill>
                          <a:schemeClr val="bg2"/>
                        </a:solidFill>
                        <a:effectLst/>
                        <a:latin typeface="Calibri"/>
                      </a:endParaRPr>
                    </a:p>
                  </a:txBody>
                  <a:tcPr marL="36000" marR="36000" marT="0" marB="0" anchor="ctr"/>
                </a:tc>
              </a:tr>
              <a:tr h="308105">
                <a:tc>
                  <a:txBody>
                    <a:bodyPr/>
                    <a:lstStyle/>
                    <a:p>
                      <a:pPr algn="l" fontAlgn="b"/>
                      <a:r>
                        <a:rPr lang="en-GB" sz="1600" u="none" strike="noStrike" dirty="0" smtClean="0">
                          <a:solidFill>
                            <a:schemeClr val="bg2"/>
                          </a:solidFill>
                          <a:effectLst/>
                        </a:rPr>
                        <a:t>8 Version</a:t>
                      </a:r>
                      <a:endParaRPr lang="en-GB" sz="1600" b="0" i="0" u="none" strike="noStrike" dirty="0">
                        <a:solidFill>
                          <a:schemeClr val="bg2"/>
                        </a:solidFill>
                        <a:effectLst/>
                        <a:latin typeface="Calibri"/>
                      </a:endParaRPr>
                    </a:p>
                  </a:txBody>
                  <a:tcPr marL="36000" marR="36000" marT="0" marB="0"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429740261"/>
              </p:ext>
            </p:extLst>
          </p:nvPr>
        </p:nvGraphicFramePr>
        <p:xfrm>
          <a:off x="6102170" y="1691807"/>
          <a:ext cx="2250251" cy="984306"/>
        </p:xfrm>
        <a:graphic>
          <a:graphicData uri="http://schemas.openxmlformats.org/drawingml/2006/table">
            <a:tbl>
              <a:tblPr firstRow="1">
                <a:tableStyleId>{5C22544A-7EE6-4342-B048-85BDC9FD1C3A}</a:tableStyleId>
              </a:tblPr>
              <a:tblGrid>
                <a:gridCol w="2250251"/>
              </a:tblGrid>
              <a:tr h="328102">
                <a:tc>
                  <a:txBody>
                    <a:bodyPr/>
                    <a:lstStyle/>
                    <a:p>
                      <a:pPr algn="l" fontAlgn="b"/>
                      <a:r>
                        <a:rPr lang="en-GB" sz="1600" u="none" strike="noStrike" dirty="0">
                          <a:solidFill>
                            <a:schemeClr val="bg2"/>
                          </a:solidFill>
                          <a:effectLst/>
                        </a:rPr>
                        <a:t>[6.2] Energy Metering</a:t>
                      </a:r>
                      <a:endParaRPr lang="en-GB" sz="1600" b="1" i="0" u="none" strike="noStrike" dirty="0">
                        <a:solidFill>
                          <a:schemeClr val="bg2"/>
                        </a:solidFill>
                        <a:effectLst/>
                        <a:latin typeface="Calibri"/>
                      </a:endParaRPr>
                    </a:p>
                  </a:txBody>
                  <a:tcPr marL="36000" marR="36000" marT="9525" marB="0" anchor="ctr"/>
                </a:tc>
              </a:tr>
              <a:tr h="328102">
                <a:tc>
                  <a:txBody>
                    <a:bodyPr/>
                    <a:lstStyle/>
                    <a:p>
                      <a:pPr algn="l" fontAlgn="b"/>
                      <a:r>
                        <a:rPr lang="en-GB" sz="1600" u="none" strike="noStrike" dirty="0" smtClean="0">
                          <a:solidFill>
                            <a:schemeClr val="bg2"/>
                          </a:solidFill>
                          <a:effectLst/>
                        </a:rPr>
                        <a:t>1 Consumed </a:t>
                      </a:r>
                      <a:r>
                        <a:rPr lang="en-GB" sz="1600" u="none" strike="noStrike" dirty="0">
                          <a:solidFill>
                            <a:schemeClr val="bg2"/>
                          </a:solidFill>
                          <a:effectLst/>
                        </a:rPr>
                        <a:t>Electricity</a:t>
                      </a:r>
                      <a:endParaRPr lang="en-GB" sz="1600" b="0" i="0" u="none" strike="noStrike" dirty="0">
                        <a:solidFill>
                          <a:schemeClr val="bg2"/>
                        </a:solidFill>
                        <a:effectLst/>
                        <a:latin typeface="Calibri"/>
                      </a:endParaRPr>
                    </a:p>
                  </a:txBody>
                  <a:tcPr marL="36000" marR="36000" marT="9525" marB="0" anchor="ctr"/>
                </a:tc>
              </a:tr>
              <a:tr h="328102">
                <a:tc>
                  <a:txBody>
                    <a:bodyPr/>
                    <a:lstStyle/>
                    <a:p>
                      <a:pPr algn="l" fontAlgn="b"/>
                      <a:r>
                        <a:rPr lang="en-GB" sz="1600" u="none" strike="noStrike" dirty="0" smtClean="0">
                          <a:solidFill>
                            <a:schemeClr val="bg2"/>
                          </a:solidFill>
                          <a:effectLst/>
                        </a:rPr>
                        <a:t>2 Produced </a:t>
                      </a:r>
                      <a:r>
                        <a:rPr lang="en-GB" sz="1600" u="none" strike="noStrike" dirty="0">
                          <a:solidFill>
                            <a:schemeClr val="bg2"/>
                          </a:solidFill>
                          <a:effectLst/>
                        </a:rPr>
                        <a:t>Energy</a:t>
                      </a:r>
                      <a:endParaRPr lang="en-GB" sz="1600" b="0" i="0" u="none" strike="noStrike" dirty="0">
                        <a:solidFill>
                          <a:schemeClr val="bg2"/>
                        </a:solidFill>
                        <a:effectLst/>
                        <a:latin typeface="Calibri"/>
                      </a:endParaRPr>
                    </a:p>
                  </a:txBody>
                  <a:tcPr marL="36000" marR="36000" marT="9525" marB="0" anchor="ct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704627156"/>
              </p:ext>
            </p:extLst>
          </p:nvPr>
        </p:nvGraphicFramePr>
        <p:xfrm>
          <a:off x="6084305" y="2996952"/>
          <a:ext cx="2313120" cy="1622330"/>
        </p:xfrm>
        <a:graphic>
          <a:graphicData uri="http://schemas.openxmlformats.org/drawingml/2006/table">
            <a:tbl>
              <a:tblPr firstRow="1">
                <a:tableStyleId>{5C22544A-7EE6-4342-B048-85BDC9FD1C3A}</a:tableStyleId>
              </a:tblPr>
              <a:tblGrid>
                <a:gridCol w="2313120"/>
              </a:tblGrid>
              <a:tr h="314434">
                <a:tc>
                  <a:txBody>
                    <a:bodyPr/>
                    <a:lstStyle/>
                    <a:p>
                      <a:pPr algn="l" fontAlgn="b"/>
                      <a:r>
                        <a:rPr lang="en-GB" sz="1600" u="none" strike="noStrike" dirty="0">
                          <a:solidFill>
                            <a:schemeClr val="bg2"/>
                          </a:solidFill>
                          <a:effectLst/>
                        </a:rPr>
                        <a:t>[6.3] Error Information</a:t>
                      </a:r>
                      <a:endParaRPr lang="en-GB" sz="1600" b="1" i="0" u="none" strike="noStrike" dirty="0">
                        <a:solidFill>
                          <a:schemeClr val="bg2"/>
                        </a:solidFill>
                        <a:effectLst/>
                        <a:latin typeface="Calibri"/>
                      </a:endParaRPr>
                    </a:p>
                  </a:txBody>
                  <a:tcPr marL="36000" marR="36000" marT="9525" marB="0" anchor="ctr"/>
                </a:tc>
              </a:tr>
              <a:tr h="314434">
                <a:tc>
                  <a:txBody>
                    <a:bodyPr/>
                    <a:lstStyle/>
                    <a:p>
                      <a:pPr algn="l" fontAlgn="b"/>
                      <a:r>
                        <a:rPr lang="en-GB" sz="1600" u="none" strike="noStrike" dirty="0" smtClean="0">
                          <a:solidFill>
                            <a:schemeClr val="bg2"/>
                          </a:solidFill>
                          <a:effectLst/>
                        </a:rPr>
                        <a:t>1 Error </a:t>
                      </a:r>
                      <a:r>
                        <a:rPr lang="en-GB" sz="1600" u="none" strike="noStrike" dirty="0">
                          <a:solidFill>
                            <a:schemeClr val="bg2"/>
                          </a:solidFill>
                          <a:effectLst/>
                        </a:rPr>
                        <a:t>History</a:t>
                      </a:r>
                      <a:endParaRPr lang="en-GB" sz="1600" b="0" i="0" u="none" strike="noStrike" dirty="0">
                        <a:solidFill>
                          <a:schemeClr val="bg2"/>
                        </a:solidFill>
                        <a:effectLst/>
                        <a:latin typeface="Calibri"/>
                      </a:endParaRPr>
                    </a:p>
                  </a:txBody>
                  <a:tcPr marL="36000" marR="36000" marT="9525" marB="0" anchor="ctr"/>
                </a:tc>
              </a:tr>
              <a:tr h="496257">
                <a:tc>
                  <a:txBody>
                    <a:bodyPr/>
                    <a:lstStyle/>
                    <a:p>
                      <a:pPr algn="l" fontAlgn="b"/>
                      <a:r>
                        <a:rPr lang="en-GB" sz="1600" u="none" strike="noStrike" dirty="0" smtClean="0">
                          <a:solidFill>
                            <a:schemeClr val="bg2"/>
                          </a:solidFill>
                          <a:effectLst/>
                        </a:rPr>
                        <a:t>2 Contact/Helpdesk </a:t>
                      </a:r>
                      <a:r>
                        <a:rPr lang="en-GB" sz="1600" u="none" strike="noStrike" dirty="0">
                          <a:solidFill>
                            <a:schemeClr val="bg2"/>
                          </a:solidFill>
                          <a:effectLst/>
                        </a:rPr>
                        <a:t>Number</a:t>
                      </a:r>
                      <a:endParaRPr lang="en-GB" sz="1600" b="0" i="0" u="none" strike="noStrike" dirty="0">
                        <a:solidFill>
                          <a:schemeClr val="bg2"/>
                        </a:solidFill>
                        <a:effectLst/>
                        <a:latin typeface="Calibri"/>
                      </a:endParaRPr>
                    </a:p>
                  </a:txBody>
                  <a:tcPr marL="36000" marR="36000" marT="9525" marB="0" anchor="ctr"/>
                </a:tc>
              </a:tr>
              <a:tr h="496257">
                <a:tc>
                  <a:txBody>
                    <a:bodyPr/>
                    <a:lstStyle/>
                    <a:p>
                      <a:pPr algn="l" fontAlgn="b"/>
                      <a:r>
                        <a:rPr lang="nl-BE" sz="1600" b="0" i="0" u="none" strike="noStrike" dirty="0" smtClean="0">
                          <a:solidFill>
                            <a:schemeClr val="bg2"/>
                          </a:solidFill>
                          <a:effectLst/>
                          <a:latin typeface="Calibri"/>
                        </a:rPr>
                        <a:t>3</a:t>
                      </a:r>
                      <a:r>
                        <a:rPr lang="nl-BE" sz="1600" b="0" i="0" u="none" strike="noStrike" baseline="0" dirty="0" smtClean="0">
                          <a:solidFill>
                            <a:schemeClr val="bg2"/>
                          </a:solidFill>
                          <a:effectLst/>
                          <a:latin typeface="Calibri"/>
                        </a:rPr>
                        <a:t> </a:t>
                      </a:r>
                      <a:r>
                        <a:rPr lang="nl-BE" sz="1600" b="0" i="0" u="none" strike="noStrike" baseline="0" dirty="0" err="1" smtClean="0">
                          <a:solidFill>
                            <a:schemeClr val="bg2"/>
                          </a:solidFill>
                          <a:effectLst/>
                          <a:latin typeface="Calibri"/>
                        </a:rPr>
                        <a:t>Warning</a:t>
                      </a:r>
                      <a:r>
                        <a:rPr lang="nl-BE" sz="1600" b="0" i="0" u="none" strike="noStrike" baseline="0" dirty="0" smtClean="0">
                          <a:solidFill>
                            <a:schemeClr val="bg2"/>
                          </a:solidFill>
                          <a:effectLst/>
                          <a:latin typeface="Calibri"/>
                        </a:rPr>
                        <a:t> </a:t>
                      </a:r>
                      <a:r>
                        <a:rPr lang="nl-BE" sz="1600" b="0" i="0" u="none" strike="noStrike" baseline="0" dirty="0" err="1" smtClean="0">
                          <a:solidFill>
                            <a:schemeClr val="bg2"/>
                          </a:solidFill>
                          <a:effectLst/>
                          <a:latin typeface="Calibri"/>
                        </a:rPr>
                        <a:t>history</a:t>
                      </a:r>
                      <a:endParaRPr lang="en-GB" sz="1600" b="0" i="0" u="none" strike="noStrike" dirty="0">
                        <a:solidFill>
                          <a:schemeClr val="bg2"/>
                        </a:solidFill>
                        <a:effectLst/>
                        <a:latin typeface="Calibri"/>
                      </a:endParaRPr>
                    </a:p>
                  </a:txBody>
                  <a:tcPr marL="36000" marR="36000" marT="9525" marB="0" anchor="ct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22505768"/>
              </p:ext>
            </p:extLst>
          </p:nvPr>
        </p:nvGraphicFramePr>
        <p:xfrm>
          <a:off x="6068256" y="4662136"/>
          <a:ext cx="2329169" cy="1215136"/>
        </p:xfrm>
        <a:graphic>
          <a:graphicData uri="http://schemas.openxmlformats.org/drawingml/2006/table">
            <a:tbl>
              <a:tblPr firstRow="1">
                <a:tableStyleId>{5C22544A-7EE6-4342-B048-85BDC9FD1C3A}</a:tableStyleId>
              </a:tblPr>
              <a:tblGrid>
                <a:gridCol w="2329169"/>
              </a:tblGrid>
              <a:tr h="303784">
                <a:tc>
                  <a:txBody>
                    <a:bodyPr/>
                    <a:lstStyle/>
                    <a:p>
                      <a:pPr algn="l" fontAlgn="b"/>
                      <a:r>
                        <a:rPr lang="en-GB" sz="1600" u="none" strike="noStrike" dirty="0">
                          <a:solidFill>
                            <a:schemeClr val="bg2"/>
                          </a:solidFill>
                          <a:effectLst/>
                        </a:rPr>
                        <a:t>[6.8] Version</a:t>
                      </a:r>
                      <a:endParaRPr lang="en-GB" sz="1600" b="1" i="0" u="none" strike="noStrike" dirty="0">
                        <a:solidFill>
                          <a:schemeClr val="bg2"/>
                        </a:solidFill>
                        <a:effectLst/>
                        <a:latin typeface="Calibri"/>
                      </a:endParaRPr>
                    </a:p>
                  </a:txBody>
                  <a:tcPr marL="36000" marR="36000" marT="9525" marB="0" anchor="ctr"/>
                </a:tc>
              </a:tr>
              <a:tr h="303784">
                <a:tc>
                  <a:txBody>
                    <a:bodyPr/>
                    <a:lstStyle/>
                    <a:p>
                      <a:pPr algn="l" fontAlgn="b"/>
                      <a:r>
                        <a:rPr lang="en-GB" sz="1600" u="none" strike="noStrike" dirty="0" smtClean="0">
                          <a:solidFill>
                            <a:schemeClr val="bg2"/>
                          </a:solidFill>
                          <a:effectLst/>
                        </a:rPr>
                        <a:t>1 User </a:t>
                      </a:r>
                      <a:r>
                        <a:rPr lang="en-GB" sz="1600" u="none" strike="noStrike" dirty="0">
                          <a:solidFill>
                            <a:schemeClr val="bg2"/>
                          </a:solidFill>
                          <a:effectLst/>
                        </a:rPr>
                        <a:t>Interface</a:t>
                      </a:r>
                      <a:endParaRPr lang="en-GB" sz="1600" b="0" i="0" u="none" strike="noStrike" dirty="0">
                        <a:solidFill>
                          <a:schemeClr val="bg2"/>
                        </a:solidFill>
                        <a:effectLst/>
                        <a:latin typeface="Calibri"/>
                      </a:endParaRPr>
                    </a:p>
                  </a:txBody>
                  <a:tcPr marL="36000" marR="36000" marT="9525" marB="0" anchor="ctr"/>
                </a:tc>
              </a:tr>
              <a:tr h="303784">
                <a:tc>
                  <a:txBody>
                    <a:bodyPr/>
                    <a:lstStyle/>
                    <a:p>
                      <a:pPr algn="l" fontAlgn="b"/>
                      <a:r>
                        <a:rPr lang="en-GB" sz="1600" u="none" strike="noStrike" dirty="0" smtClean="0">
                          <a:solidFill>
                            <a:schemeClr val="bg2"/>
                          </a:solidFill>
                          <a:effectLst/>
                        </a:rPr>
                        <a:t>2 Indoor </a:t>
                      </a:r>
                      <a:r>
                        <a:rPr lang="en-GB" sz="1600" u="none" strike="noStrike" dirty="0">
                          <a:solidFill>
                            <a:schemeClr val="bg2"/>
                          </a:solidFill>
                          <a:effectLst/>
                        </a:rPr>
                        <a:t>Unit</a:t>
                      </a:r>
                      <a:endParaRPr lang="en-GB" sz="1600" b="0" i="0" u="none" strike="noStrike" dirty="0">
                        <a:solidFill>
                          <a:schemeClr val="bg2"/>
                        </a:solidFill>
                        <a:effectLst/>
                        <a:latin typeface="Calibri"/>
                      </a:endParaRPr>
                    </a:p>
                  </a:txBody>
                  <a:tcPr marL="36000" marR="36000" marT="9525" marB="0" anchor="ctr"/>
                </a:tc>
              </a:tr>
              <a:tr h="303784">
                <a:tc>
                  <a:txBody>
                    <a:bodyPr/>
                    <a:lstStyle/>
                    <a:p>
                      <a:pPr algn="l" fontAlgn="b"/>
                      <a:r>
                        <a:rPr lang="en-GB" sz="1600" u="none" strike="noStrike" dirty="0" smtClean="0">
                          <a:solidFill>
                            <a:schemeClr val="bg2"/>
                          </a:solidFill>
                          <a:effectLst/>
                        </a:rPr>
                        <a:t>3 Outdoor </a:t>
                      </a:r>
                      <a:r>
                        <a:rPr lang="en-GB" sz="1600" u="none" strike="noStrike" dirty="0">
                          <a:solidFill>
                            <a:schemeClr val="bg2"/>
                          </a:solidFill>
                          <a:effectLst/>
                        </a:rPr>
                        <a:t>unit</a:t>
                      </a:r>
                      <a:endParaRPr lang="en-GB" sz="1600" b="0" i="0" u="none" strike="noStrike" dirty="0">
                        <a:solidFill>
                          <a:schemeClr val="bg2"/>
                        </a:solidFill>
                        <a:effectLst/>
                        <a:latin typeface="Calibri"/>
                      </a:endParaRPr>
                    </a:p>
                  </a:txBody>
                  <a:tcPr marL="36000" marR="36000" marT="9525" marB="0" anchor="ctr"/>
                </a:tc>
              </a:tr>
            </a:tbl>
          </a:graphicData>
        </a:graphic>
      </p:graphicFrame>
      <p:cxnSp>
        <p:nvCxnSpPr>
          <p:cNvPr id="14" name="Straight Connector 13"/>
          <p:cNvCxnSpPr/>
          <p:nvPr/>
        </p:nvCxnSpPr>
        <p:spPr>
          <a:xfrm>
            <a:off x="2884935" y="1838697"/>
            <a:ext cx="0" cy="18333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546775" y="3660152"/>
            <a:ext cx="33816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7085" y="2490022"/>
            <a:ext cx="3600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697125" y="1838697"/>
            <a:ext cx="0" cy="663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697125" y="1838697"/>
            <a:ext cx="405045" cy="0"/>
          </a:xfrm>
          <a:prstGeom prst="line">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37085" y="2767817"/>
            <a:ext cx="3600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685250" y="2755942"/>
            <a:ext cx="0" cy="3814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678260" y="3149314"/>
            <a:ext cx="405045" cy="0"/>
          </a:xfrm>
          <a:prstGeom prst="line">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661500" y="4785276"/>
            <a:ext cx="405045" cy="0"/>
          </a:xfrm>
          <a:prstGeom prst="line">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673375" y="4365104"/>
            <a:ext cx="23750" cy="43204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325210" y="4365104"/>
            <a:ext cx="36004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89604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108</a:t>
            </a:fld>
            <a:endParaRPr lang="en-US" dirty="0"/>
          </a:p>
        </p:txBody>
      </p:sp>
      <p:sp>
        <p:nvSpPr>
          <p:cNvPr id="4" name="Text Placeholder 3"/>
          <p:cNvSpPr>
            <a:spLocks noGrp="1"/>
          </p:cNvSpPr>
          <p:nvPr>
            <p:ph type="body" sz="quarter" idx="15"/>
          </p:nvPr>
        </p:nvSpPr>
        <p:spPr/>
        <p:txBody>
          <a:bodyPr/>
          <a:lstStyle/>
          <a:p>
            <a:r>
              <a:rPr lang="nl-BE" dirty="0"/>
              <a:t>3. </a:t>
            </a:r>
            <a:r>
              <a:rPr lang="nl-BE" dirty="0" err="1"/>
              <a:t>Enduser</a:t>
            </a:r>
            <a:r>
              <a:rPr lang="nl-BE" dirty="0"/>
              <a:t> </a:t>
            </a:r>
            <a:r>
              <a:rPr lang="nl-BE" dirty="0" err="1"/>
              <a:t>settings</a:t>
            </a:r>
            <a:r>
              <a:rPr lang="nl-BE" dirty="0"/>
              <a:t> – </a:t>
            </a:r>
            <a:r>
              <a:rPr lang="nl-BE" dirty="0" err="1"/>
              <a:t>Others</a:t>
            </a:r>
            <a:r>
              <a:rPr lang="nl-BE" dirty="0"/>
              <a:t> </a:t>
            </a:r>
          </a:p>
          <a:p>
            <a:endParaRPr lang="en-GB" dirty="0"/>
          </a:p>
        </p:txBody>
      </p:sp>
      <p:sp>
        <p:nvSpPr>
          <p:cNvPr id="5" name="Text Placeholder 4"/>
          <p:cNvSpPr>
            <a:spLocks noGrp="1"/>
          </p:cNvSpPr>
          <p:nvPr>
            <p:ph type="body" sz="quarter" idx="16"/>
          </p:nvPr>
        </p:nvSpPr>
        <p:spPr/>
        <p:txBody>
          <a:bodyPr/>
          <a:lstStyle/>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789537020"/>
              </p:ext>
            </p:extLst>
          </p:nvPr>
        </p:nvGraphicFramePr>
        <p:xfrm>
          <a:off x="3041830" y="1740852"/>
          <a:ext cx="2654300" cy="2156200"/>
        </p:xfrm>
        <a:graphic>
          <a:graphicData uri="http://schemas.openxmlformats.org/drawingml/2006/table">
            <a:tbl>
              <a:tblPr firstRow="1">
                <a:tableStyleId>{5C22544A-7EE6-4342-B048-85BDC9FD1C3A}</a:tableStyleId>
              </a:tblPr>
              <a:tblGrid>
                <a:gridCol w="2654300"/>
              </a:tblGrid>
              <a:tr h="310995">
                <a:tc>
                  <a:txBody>
                    <a:bodyPr/>
                    <a:lstStyle/>
                    <a:p>
                      <a:pPr algn="l" fontAlgn="b"/>
                      <a:r>
                        <a:rPr lang="en-GB" sz="1600" u="none" strike="noStrike" dirty="0">
                          <a:solidFill>
                            <a:schemeClr val="bg2"/>
                          </a:solidFill>
                          <a:effectLst/>
                        </a:rPr>
                        <a:t>[7] User Settings</a:t>
                      </a:r>
                      <a:endParaRPr lang="en-GB" sz="1600" b="1" i="0" u="none" strike="noStrike" dirty="0">
                        <a:solidFill>
                          <a:schemeClr val="bg2"/>
                        </a:solidFill>
                        <a:effectLst/>
                        <a:latin typeface="Calibri"/>
                      </a:endParaRPr>
                    </a:p>
                  </a:txBody>
                  <a:tcPr marL="36000" marR="36000" marT="0" marB="0" anchor="ctr"/>
                </a:tc>
              </a:tr>
              <a:tr h="286028">
                <a:tc>
                  <a:txBody>
                    <a:bodyPr/>
                    <a:lstStyle/>
                    <a:p>
                      <a:pPr algn="l" fontAlgn="b"/>
                      <a:r>
                        <a:rPr lang="en-GB" sz="1600" u="none" strike="noStrike" dirty="0" smtClean="0">
                          <a:solidFill>
                            <a:schemeClr val="bg2"/>
                          </a:solidFill>
                          <a:effectLst/>
                        </a:rPr>
                        <a:t>1 Display</a:t>
                      </a:r>
                      <a:endParaRPr lang="en-GB" sz="1600" b="0" i="0" u="none" strike="noStrike" dirty="0">
                        <a:solidFill>
                          <a:schemeClr val="bg2"/>
                        </a:solidFill>
                        <a:effectLst/>
                        <a:latin typeface="Calibri"/>
                      </a:endParaRPr>
                    </a:p>
                  </a:txBody>
                  <a:tcPr marL="36000" marR="36000" marT="0" marB="0" anchor="ctr"/>
                </a:tc>
              </a:tr>
              <a:tr h="344042">
                <a:tc>
                  <a:txBody>
                    <a:bodyPr/>
                    <a:lstStyle/>
                    <a:p>
                      <a:pPr algn="l" fontAlgn="b"/>
                      <a:r>
                        <a:rPr lang="en-GB" sz="1600" u="none" strike="noStrike" dirty="0" smtClean="0">
                          <a:solidFill>
                            <a:schemeClr val="bg2"/>
                          </a:solidFill>
                          <a:effectLst/>
                        </a:rPr>
                        <a:t>2 Temperature </a:t>
                      </a:r>
                      <a:r>
                        <a:rPr lang="en-GB" sz="1600" u="none" strike="noStrike" dirty="0">
                          <a:solidFill>
                            <a:schemeClr val="bg2"/>
                          </a:solidFill>
                          <a:effectLst/>
                        </a:rPr>
                        <a:t>Lock</a:t>
                      </a:r>
                      <a:endParaRPr lang="en-GB" sz="1600" b="0" i="0" u="none" strike="noStrike" dirty="0">
                        <a:solidFill>
                          <a:schemeClr val="bg2"/>
                        </a:solidFill>
                        <a:effectLst/>
                        <a:latin typeface="Calibri"/>
                      </a:endParaRPr>
                    </a:p>
                  </a:txBody>
                  <a:tcPr marL="36000" marR="36000" marT="0" marB="0" anchor="ctr"/>
                </a:tc>
              </a:tr>
              <a:tr h="286028">
                <a:tc>
                  <a:txBody>
                    <a:bodyPr/>
                    <a:lstStyle/>
                    <a:p>
                      <a:pPr algn="l" fontAlgn="b"/>
                      <a:r>
                        <a:rPr lang="en-GB" sz="1600" u="none" strike="noStrike" dirty="0" smtClean="0">
                          <a:solidFill>
                            <a:schemeClr val="bg2"/>
                          </a:solidFill>
                          <a:effectLst/>
                        </a:rPr>
                        <a:t>3 Set </a:t>
                      </a:r>
                      <a:r>
                        <a:rPr lang="en-GB" sz="1600" u="none" strike="noStrike" dirty="0">
                          <a:solidFill>
                            <a:schemeClr val="bg2"/>
                          </a:solidFill>
                          <a:effectLst/>
                        </a:rPr>
                        <a:t>Schedules</a:t>
                      </a:r>
                      <a:endParaRPr lang="en-GB" sz="1600" b="0" i="0" u="none" strike="noStrike" dirty="0">
                        <a:solidFill>
                          <a:schemeClr val="bg2"/>
                        </a:solidFill>
                        <a:effectLst/>
                        <a:latin typeface="Calibri"/>
                      </a:endParaRPr>
                    </a:p>
                  </a:txBody>
                  <a:tcPr marL="36000" marR="36000" marT="0" marB="0" anchor="ctr"/>
                </a:tc>
              </a:tr>
              <a:tr h="286028">
                <a:tc>
                  <a:txBody>
                    <a:bodyPr/>
                    <a:lstStyle/>
                    <a:p>
                      <a:pPr algn="l" fontAlgn="b"/>
                      <a:r>
                        <a:rPr lang="en-GB" sz="1600" u="none" strike="noStrike" dirty="0" smtClean="0">
                          <a:solidFill>
                            <a:schemeClr val="bg2"/>
                          </a:solidFill>
                          <a:effectLst/>
                        </a:rPr>
                        <a:t>4 Pre-set </a:t>
                      </a:r>
                      <a:r>
                        <a:rPr lang="en-GB" sz="1600" u="none" strike="noStrike" dirty="0">
                          <a:solidFill>
                            <a:schemeClr val="bg2"/>
                          </a:solidFill>
                          <a:effectLst/>
                        </a:rPr>
                        <a:t>Values</a:t>
                      </a:r>
                      <a:endParaRPr lang="en-GB" sz="1600" b="0" i="0" u="none" strike="noStrike" dirty="0">
                        <a:solidFill>
                          <a:schemeClr val="bg2"/>
                        </a:solidFill>
                        <a:effectLst/>
                        <a:latin typeface="Calibri"/>
                      </a:endParaRPr>
                    </a:p>
                  </a:txBody>
                  <a:tcPr marL="36000" marR="36000" marT="0" marB="0" anchor="ctr"/>
                </a:tc>
              </a:tr>
              <a:tr h="328044">
                <a:tc>
                  <a:txBody>
                    <a:bodyPr/>
                    <a:lstStyle/>
                    <a:p>
                      <a:pPr algn="l" fontAlgn="b"/>
                      <a:r>
                        <a:rPr lang="en-GB" sz="1600" u="none" strike="noStrike" dirty="0" smtClean="0">
                          <a:solidFill>
                            <a:schemeClr val="bg2"/>
                          </a:solidFill>
                          <a:effectLst/>
                        </a:rPr>
                        <a:t>5 Allowed </a:t>
                      </a:r>
                      <a:r>
                        <a:rPr lang="en-GB" sz="1600" u="none" strike="noStrike" dirty="0">
                          <a:solidFill>
                            <a:schemeClr val="bg2"/>
                          </a:solidFill>
                          <a:effectLst/>
                        </a:rPr>
                        <a:t>Operation Mode</a:t>
                      </a:r>
                      <a:endParaRPr lang="en-GB" sz="1600" b="0" i="0" u="none" strike="noStrike" dirty="0">
                        <a:solidFill>
                          <a:schemeClr val="bg2"/>
                        </a:solidFill>
                        <a:effectLst/>
                        <a:latin typeface="Calibri"/>
                      </a:endParaRPr>
                    </a:p>
                  </a:txBody>
                  <a:tcPr marL="36000" marR="36000" marT="0" marB="0" anchor="ctr"/>
                </a:tc>
              </a:tr>
              <a:tr h="315035">
                <a:tc>
                  <a:txBody>
                    <a:bodyPr/>
                    <a:lstStyle/>
                    <a:p>
                      <a:pPr algn="l" fontAlgn="b"/>
                      <a:r>
                        <a:rPr lang="en-GB" sz="1600" u="none" strike="noStrike" dirty="0" smtClean="0">
                          <a:solidFill>
                            <a:schemeClr val="bg2"/>
                          </a:solidFill>
                          <a:effectLst/>
                        </a:rPr>
                        <a:t>6 Unit </a:t>
                      </a:r>
                      <a:r>
                        <a:rPr lang="en-GB" sz="1600" u="none" strike="noStrike" dirty="0">
                          <a:solidFill>
                            <a:schemeClr val="bg2"/>
                          </a:solidFill>
                          <a:effectLst/>
                        </a:rPr>
                        <a:t>Of Measurement</a:t>
                      </a:r>
                      <a:endParaRPr lang="en-GB" sz="1600" b="0" i="0" u="none" strike="noStrike" dirty="0">
                        <a:solidFill>
                          <a:schemeClr val="bg2"/>
                        </a:solidFill>
                        <a:effectLst/>
                        <a:latin typeface="Calibri"/>
                      </a:endParaRPr>
                    </a:p>
                  </a:txBody>
                  <a:tcPr marL="36000" marR="36000" marT="0"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4194457"/>
              </p:ext>
            </p:extLst>
          </p:nvPr>
        </p:nvGraphicFramePr>
        <p:xfrm>
          <a:off x="476545" y="1736812"/>
          <a:ext cx="1969063" cy="2520280"/>
        </p:xfrm>
        <a:graphic>
          <a:graphicData uri="http://schemas.openxmlformats.org/drawingml/2006/table">
            <a:tbl>
              <a:tblPr>
                <a:tableStyleId>{5C22544A-7EE6-4342-B048-85BDC9FD1C3A}</a:tableStyleId>
              </a:tblPr>
              <a:tblGrid>
                <a:gridCol w="1969063"/>
              </a:tblGrid>
              <a:tr h="360040">
                <a:tc>
                  <a:txBody>
                    <a:bodyPr/>
                    <a:lstStyle/>
                    <a:p>
                      <a:pPr algn="l" fontAlgn="b"/>
                      <a:r>
                        <a:rPr lang="en-GB" sz="1600" u="none" strike="noStrike" dirty="0">
                          <a:solidFill>
                            <a:schemeClr val="bg2"/>
                          </a:solidFill>
                          <a:effectLst/>
                        </a:rPr>
                        <a:t>[1] Set Time / Date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[2] Holiday</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[3] Quiet Mode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[4] Operation Mode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[5] Select Schedules</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[6] Information</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[7] User Settings</a:t>
                      </a:r>
                      <a:endParaRPr lang="en-GB" sz="1600" b="1" i="0" u="none" strike="noStrike" dirty="0">
                        <a:solidFill>
                          <a:schemeClr val="bg2"/>
                        </a:solidFill>
                        <a:effectLst/>
                        <a:latin typeface="Calibri"/>
                      </a:endParaRPr>
                    </a:p>
                  </a:txBody>
                  <a:tcPr marL="36000" marR="36000" marT="9525" marB="0" anchor="ctr"/>
                </a:tc>
              </a:tr>
            </a:tbl>
          </a:graphicData>
        </a:graphic>
      </p:graphicFrame>
      <p:cxnSp>
        <p:nvCxnSpPr>
          <p:cNvPr id="8" name="Straight Arrow Connector 7"/>
          <p:cNvCxnSpPr/>
          <p:nvPr/>
        </p:nvCxnSpPr>
        <p:spPr>
          <a:xfrm>
            <a:off x="2729790" y="1895577"/>
            <a:ext cx="32628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15855" y="1883702"/>
            <a:ext cx="0" cy="21933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546775" y="4077072"/>
            <a:ext cx="16908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85250" y="2141857"/>
            <a:ext cx="1800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880782" y="1857887"/>
            <a:ext cx="0" cy="2912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866152" y="1857887"/>
            <a:ext cx="376410" cy="0"/>
          </a:xfrm>
          <a:prstGeom prst="line">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685250" y="3717032"/>
            <a:ext cx="369107" cy="0"/>
          </a:xfrm>
          <a:prstGeom prst="line">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2403040367"/>
              </p:ext>
            </p:extLst>
          </p:nvPr>
        </p:nvGraphicFramePr>
        <p:xfrm>
          <a:off x="6237185" y="1730127"/>
          <a:ext cx="2430270" cy="1266825"/>
        </p:xfrm>
        <a:graphic>
          <a:graphicData uri="http://schemas.openxmlformats.org/drawingml/2006/table">
            <a:tbl>
              <a:tblPr firstRow="1">
                <a:tableStyleId>{5C22544A-7EE6-4342-B048-85BDC9FD1C3A}</a:tableStyleId>
              </a:tblPr>
              <a:tblGrid>
                <a:gridCol w="2430270"/>
              </a:tblGrid>
              <a:tr h="161925">
                <a:tc>
                  <a:txBody>
                    <a:bodyPr/>
                    <a:lstStyle/>
                    <a:p>
                      <a:pPr algn="l" fontAlgn="b"/>
                      <a:r>
                        <a:rPr lang="en-GB" sz="1600" u="none" strike="noStrike" dirty="0">
                          <a:solidFill>
                            <a:schemeClr val="bg2"/>
                          </a:solidFill>
                          <a:effectLst/>
                        </a:rPr>
                        <a:t>[7.1] Display</a:t>
                      </a:r>
                      <a:endParaRPr lang="en-GB" sz="1600" b="1" i="0" u="none" strike="noStrike" dirty="0">
                        <a:solidFill>
                          <a:schemeClr val="bg2"/>
                        </a:solidFill>
                        <a:effectLst/>
                        <a:latin typeface="Calibri"/>
                      </a:endParaRPr>
                    </a:p>
                  </a:txBody>
                  <a:tcPr marL="36000" marR="36000" marT="9525" marB="0" anchor="ctr"/>
                </a:tc>
              </a:tr>
              <a:tr h="161925">
                <a:tc>
                  <a:txBody>
                    <a:bodyPr/>
                    <a:lstStyle/>
                    <a:p>
                      <a:pPr algn="l" fontAlgn="b"/>
                      <a:r>
                        <a:rPr lang="en-GB" sz="1600" u="none" strike="noStrike" dirty="0" smtClean="0">
                          <a:solidFill>
                            <a:schemeClr val="bg2"/>
                          </a:solidFill>
                          <a:effectLst/>
                        </a:rPr>
                        <a:t>1 Contrast</a:t>
                      </a:r>
                      <a:endParaRPr lang="en-GB" sz="1600" b="0" i="0" u="none" strike="noStrike" dirty="0">
                        <a:solidFill>
                          <a:schemeClr val="bg2"/>
                        </a:solidFill>
                        <a:effectLst/>
                        <a:latin typeface="Calibri"/>
                      </a:endParaRPr>
                    </a:p>
                  </a:txBody>
                  <a:tcPr marL="36000" marR="36000" marT="9525" marB="0" anchor="ctr"/>
                </a:tc>
              </a:tr>
              <a:tr h="161925">
                <a:tc>
                  <a:txBody>
                    <a:bodyPr/>
                    <a:lstStyle/>
                    <a:p>
                      <a:pPr algn="l" fontAlgn="b"/>
                      <a:r>
                        <a:rPr lang="en-GB" sz="1600" u="none" strike="noStrike" dirty="0" smtClean="0">
                          <a:solidFill>
                            <a:schemeClr val="bg2"/>
                          </a:solidFill>
                          <a:effectLst/>
                        </a:rPr>
                        <a:t>2 Backlit </a:t>
                      </a:r>
                      <a:r>
                        <a:rPr lang="en-GB" sz="1600" u="none" strike="noStrike" dirty="0">
                          <a:solidFill>
                            <a:schemeClr val="bg2"/>
                          </a:solidFill>
                          <a:effectLst/>
                        </a:rPr>
                        <a:t>LCD Time</a:t>
                      </a:r>
                      <a:endParaRPr lang="en-GB" sz="1600" b="0" i="0" u="none" strike="noStrike" dirty="0">
                        <a:solidFill>
                          <a:schemeClr val="bg2"/>
                        </a:solidFill>
                        <a:effectLst/>
                        <a:latin typeface="Calibri"/>
                      </a:endParaRPr>
                    </a:p>
                  </a:txBody>
                  <a:tcPr marL="36000" marR="36000" marT="9525" marB="0" anchor="ctr"/>
                </a:tc>
              </a:tr>
              <a:tr h="161925">
                <a:tc>
                  <a:txBody>
                    <a:bodyPr/>
                    <a:lstStyle/>
                    <a:p>
                      <a:pPr algn="l" fontAlgn="b"/>
                      <a:r>
                        <a:rPr lang="en-GB" sz="1600" u="none" strike="noStrike" dirty="0" smtClean="0">
                          <a:solidFill>
                            <a:schemeClr val="bg2"/>
                          </a:solidFill>
                          <a:effectLst/>
                        </a:rPr>
                        <a:t>3 User </a:t>
                      </a:r>
                      <a:r>
                        <a:rPr lang="en-GB" sz="1600" u="none" strike="noStrike" dirty="0">
                          <a:solidFill>
                            <a:schemeClr val="bg2"/>
                          </a:solidFill>
                          <a:effectLst/>
                        </a:rPr>
                        <a:t>Profile</a:t>
                      </a:r>
                      <a:endParaRPr lang="en-GB" sz="1600" b="0" i="0" u="none" strike="noStrike" dirty="0">
                        <a:solidFill>
                          <a:schemeClr val="bg2"/>
                        </a:solidFill>
                        <a:effectLst/>
                        <a:latin typeface="Calibri"/>
                      </a:endParaRPr>
                    </a:p>
                  </a:txBody>
                  <a:tcPr marL="36000" marR="36000" marT="9525" marB="0" anchor="ctr"/>
                </a:tc>
              </a:tr>
              <a:tr h="171450">
                <a:tc>
                  <a:txBody>
                    <a:bodyPr/>
                    <a:lstStyle/>
                    <a:p>
                      <a:pPr algn="l" fontAlgn="b"/>
                      <a:r>
                        <a:rPr lang="en-GB" sz="1600" u="none" strike="noStrike" dirty="0" smtClean="0">
                          <a:solidFill>
                            <a:schemeClr val="bg2"/>
                          </a:solidFill>
                          <a:effectLst/>
                        </a:rPr>
                        <a:t>4 Available </a:t>
                      </a:r>
                      <a:r>
                        <a:rPr lang="en-GB" sz="1600" u="none" strike="noStrike" dirty="0">
                          <a:solidFill>
                            <a:schemeClr val="bg2"/>
                          </a:solidFill>
                          <a:effectLst/>
                        </a:rPr>
                        <a:t>Home Pages</a:t>
                      </a:r>
                      <a:endParaRPr lang="en-GB" sz="1600" b="0" i="0" u="none" strike="noStrike" dirty="0">
                        <a:solidFill>
                          <a:schemeClr val="bg2"/>
                        </a:solidFill>
                        <a:effectLst/>
                        <a:latin typeface="Calibri"/>
                      </a:endParaRPr>
                    </a:p>
                  </a:txBody>
                  <a:tcPr marL="36000" marR="36000" marT="9525" marB="0" anchor="ct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171596249"/>
              </p:ext>
            </p:extLst>
          </p:nvPr>
        </p:nvGraphicFramePr>
        <p:xfrm>
          <a:off x="6084168" y="3602335"/>
          <a:ext cx="2906816" cy="1266825"/>
        </p:xfrm>
        <a:graphic>
          <a:graphicData uri="http://schemas.openxmlformats.org/drawingml/2006/table">
            <a:tbl>
              <a:tblPr firstRow="1">
                <a:tableStyleId>{5C22544A-7EE6-4342-B048-85BDC9FD1C3A}</a:tableStyleId>
              </a:tblPr>
              <a:tblGrid>
                <a:gridCol w="2906816"/>
              </a:tblGrid>
              <a:tr h="161925">
                <a:tc>
                  <a:txBody>
                    <a:bodyPr/>
                    <a:lstStyle/>
                    <a:p>
                      <a:pPr algn="l" fontAlgn="b"/>
                      <a:r>
                        <a:rPr lang="en-GB" sz="1600" u="none" strike="noStrike" dirty="0">
                          <a:solidFill>
                            <a:schemeClr val="bg2"/>
                          </a:solidFill>
                          <a:effectLst/>
                        </a:rPr>
                        <a:t>[</a:t>
                      </a:r>
                      <a:r>
                        <a:rPr lang="en-GB" sz="1600" u="none" strike="noStrike" dirty="0" smtClean="0">
                          <a:solidFill>
                            <a:schemeClr val="bg2"/>
                          </a:solidFill>
                          <a:effectLst/>
                        </a:rPr>
                        <a:t>7.6] Unit of measurement</a:t>
                      </a:r>
                      <a:endParaRPr lang="en-GB" sz="1600" b="1" i="0" u="none" strike="noStrike" dirty="0">
                        <a:solidFill>
                          <a:schemeClr val="bg2"/>
                        </a:solidFill>
                        <a:effectLst/>
                        <a:latin typeface="Calibri"/>
                      </a:endParaRPr>
                    </a:p>
                  </a:txBody>
                  <a:tcPr marL="36000" marR="36000" marT="9525" marB="0" anchor="ctr"/>
                </a:tc>
              </a:tr>
              <a:tr h="161925">
                <a:tc>
                  <a:txBody>
                    <a:bodyPr/>
                    <a:lstStyle/>
                    <a:p>
                      <a:pPr algn="l" fontAlgn="b"/>
                      <a:r>
                        <a:rPr lang="en-GB" sz="1600" u="none" strike="noStrike" dirty="0" smtClean="0">
                          <a:solidFill>
                            <a:schemeClr val="bg2"/>
                          </a:solidFill>
                          <a:effectLst/>
                        </a:rPr>
                        <a:t>1 Decimal</a:t>
                      </a:r>
                      <a:r>
                        <a:rPr lang="en-GB" sz="1600" u="none" strike="noStrike" baseline="0" dirty="0" smtClean="0">
                          <a:solidFill>
                            <a:schemeClr val="bg2"/>
                          </a:solidFill>
                          <a:effectLst/>
                        </a:rPr>
                        <a:t> Point</a:t>
                      </a:r>
                      <a:endParaRPr lang="en-GB" sz="1600" b="0" i="0" u="none" strike="noStrike" dirty="0">
                        <a:solidFill>
                          <a:schemeClr val="bg2"/>
                        </a:solidFill>
                        <a:effectLst/>
                        <a:latin typeface="Calibri"/>
                      </a:endParaRPr>
                    </a:p>
                  </a:txBody>
                  <a:tcPr marL="36000" marR="36000" marT="9525" marB="0" anchor="ctr"/>
                </a:tc>
              </a:tr>
              <a:tr h="161925">
                <a:tc>
                  <a:txBody>
                    <a:bodyPr/>
                    <a:lstStyle/>
                    <a:p>
                      <a:pPr algn="l" fontAlgn="b"/>
                      <a:r>
                        <a:rPr lang="en-GB" sz="1600" u="none" strike="noStrike" dirty="0" smtClean="0">
                          <a:solidFill>
                            <a:schemeClr val="bg2"/>
                          </a:solidFill>
                          <a:effectLst/>
                        </a:rPr>
                        <a:t>2 Temperature</a:t>
                      </a:r>
                      <a:endParaRPr lang="en-GB" sz="1600" b="0" i="0" u="none" strike="noStrike" dirty="0">
                        <a:solidFill>
                          <a:schemeClr val="bg2"/>
                        </a:solidFill>
                        <a:effectLst/>
                        <a:latin typeface="Calibri"/>
                      </a:endParaRPr>
                    </a:p>
                  </a:txBody>
                  <a:tcPr marL="36000" marR="36000" marT="9525" marB="0" anchor="ctr"/>
                </a:tc>
              </a:tr>
              <a:tr h="161925">
                <a:tc>
                  <a:txBody>
                    <a:bodyPr/>
                    <a:lstStyle/>
                    <a:p>
                      <a:pPr algn="l" fontAlgn="b"/>
                      <a:r>
                        <a:rPr lang="en-US" sz="1600" b="0" i="0" u="none" strike="noStrike" dirty="0" smtClean="0">
                          <a:solidFill>
                            <a:schemeClr val="bg2"/>
                          </a:solidFill>
                          <a:effectLst/>
                          <a:latin typeface="+mn-lt"/>
                        </a:rPr>
                        <a:t>4</a:t>
                      </a:r>
                      <a:r>
                        <a:rPr lang="en-US" sz="1600" b="0" i="0" u="none" strike="noStrike" baseline="0" dirty="0" smtClean="0">
                          <a:solidFill>
                            <a:schemeClr val="bg2"/>
                          </a:solidFill>
                          <a:effectLst/>
                          <a:latin typeface="+mn-lt"/>
                        </a:rPr>
                        <a:t> Produced energy</a:t>
                      </a:r>
                      <a:endParaRPr lang="en-GB" sz="1600" b="0" i="0" u="none" strike="noStrike" dirty="0">
                        <a:solidFill>
                          <a:schemeClr val="bg2"/>
                        </a:solidFill>
                        <a:effectLst/>
                        <a:latin typeface="Calibri"/>
                      </a:endParaRPr>
                    </a:p>
                  </a:txBody>
                  <a:tcPr marL="36000" marR="36000" marT="9525" marB="0" anchor="ctr"/>
                </a:tc>
              </a:tr>
              <a:tr h="171450">
                <a:tc>
                  <a:txBody>
                    <a:bodyPr/>
                    <a:lstStyle/>
                    <a:p>
                      <a:pPr algn="l" fontAlgn="b"/>
                      <a:r>
                        <a:rPr lang="en-US" sz="1600" b="0" i="0" u="none" strike="noStrike" dirty="0" smtClean="0">
                          <a:solidFill>
                            <a:schemeClr val="bg2"/>
                          </a:solidFill>
                          <a:effectLst/>
                          <a:latin typeface="+mn-lt"/>
                        </a:rPr>
                        <a:t>5</a:t>
                      </a:r>
                      <a:r>
                        <a:rPr lang="en-US" sz="1600" b="0" i="0" u="none" strike="noStrike" baseline="0" dirty="0" smtClean="0">
                          <a:solidFill>
                            <a:schemeClr val="bg2"/>
                          </a:solidFill>
                          <a:effectLst/>
                          <a:latin typeface="+mn-lt"/>
                        </a:rPr>
                        <a:t> Flow</a:t>
                      </a:r>
                      <a:endParaRPr lang="en-GB" sz="1600" b="0" i="0" u="none" strike="noStrike" dirty="0">
                        <a:solidFill>
                          <a:schemeClr val="bg2"/>
                        </a:solidFill>
                        <a:effectLst/>
                        <a:latin typeface="Calibri"/>
                      </a:endParaRPr>
                    </a:p>
                  </a:txBody>
                  <a:tcPr marL="36000" marR="36000" marT="9525" marB="0" anchor="ctr"/>
                </a:tc>
              </a:tr>
            </a:tbl>
          </a:graphicData>
        </a:graphic>
      </p:graphicFrame>
    </p:spTree>
    <p:extLst>
      <p:ext uri="{BB962C8B-B14F-4D97-AF65-F5344CB8AC3E}">
        <p14:creationId xmlns:p14="http://schemas.microsoft.com/office/powerpoint/2010/main" val="238539218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109</a:t>
            </a:fld>
            <a:endParaRPr lang="en-US" dirty="0"/>
          </a:p>
        </p:txBody>
      </p:sp>
      <p:sp>
        <p:nvSpPr>
          <p:cNvPr id="4" name="Text Placeholder 3"/>
          <p:cNvSpPr>
            <a:spLocks noGrp="1"/>
          </p:cNvSpPr>
          <p:nvPr>
            <p:ph type="body" sz="quarter" idx="15"/>
          </p:nvPr>
        </p:nvSpPr>
        <p:spPr/>
        <p:txBody>
          <a:bodyPr/>
          <a:lstStyle/>
          <a:p>
            <a:r>
              <a:rPr lang="nl-BE" dirty="0"/>
              <a:t>3. </a:t>
            </a:r>
            <a:r>
              <a:rPr lang="nl-BE" dirty="0" err="1"/>
              <a:t>Enduser</a:t>
            </a:r>
            <a:r>
              <a:rPr lang="nl-BE" dirty="0"/>
              <a:t> </a:t>
            </a:r>
            <a:r>
              <a:rPr lang="nl-BE" dirty="0" err="1"/>
              <a:t>settings</a:t>
            </a:r>
            <a:r>
              <a:rPr lang="nl-BE" dirty="0"/>
              <a:t> – </a:t>
            </a:r>
            <a:r>
              <a:rPr lang="nl-BE" dirty="0" err="1" smtClean="0"/>
              <a:t>Preset</a:t>
            </a:r>
            <a:r>
              <a:rPr lang="nl-BE" dirty="0" smtClean="0"/>
              <a:t> </a:t>
            </a:r>
            <a:r>
              <a:rPr lang="nl-BE" dirty="0" err="1" smtClean="0"/>
              <a:t>values</a:t>
            </a:r>
            <a:endParaRPr lang="nl-BE"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smtClean="0">
                <a:solidFill>
                  <a:schemeClr val="bg2"/>
                </a:solidFill>
              </a:rPr>
              <a:t>Room </a:t>
            </a:r>
            <a:r>
              <a:rPr lang="nl-BE" dirty="0" err="1" smtClean="0">
                <a:solidFill>
                  <a:schemeClr val="bg2"/>
                </a:solidFill>
              </a:rPr>
              <a:t>temperature</a:t>
            </a:r>
            <a:endParaRPr lang="nl-BE" dirty="0" smtClean="0">
              <a:solidFill>
                <a:schemeClr val="bg2"/>
              </a:solidFill>
            </a:endParaRPr>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689732025"/>
              </p:ext>
            </p:extLst>
          </p:nvPr>
        </p:nvGraphicFramePr>
        <p:xfrm>
          <a:off x="467545" y="1502792"/>
          <a:ext cx="8280919" cy="1854200"/>
        </p:xfrm>
        <a:graphic>
          <a:graphicData uri="http://schemas.openxmlformats.org/drawingml/2006/table">
            <a:tbl>
              <a:tblPr firstRow="1" bandRow="1">
                <a:tableStyleId>{5C22544A-7EE6-4342-B048-85BDC9FD1C3A}</a:tableStyleId>
              </a:tblPr>
              <a:tblGrid>
                <a:gridCol w="1580902"/>
                <a:gridCol w="1957309"/>
                <a:gridCol w="4742708"/>
              </a:tblGrid>
              <a:tr h="370840">
                <a:tc>
                  <a:txBody>
                    <a:bodyPr/>
                    <a:lstStyle/>
                    <a:p>
                      <a:r>
                        <a:rPr lang="nl-BE" dirty="0" err="1" smtClean="0">
                          <a:solidFill>
                            <a:sysClr val="windowText" lastClr="000000"/>
                          </a:solidFill>
                        </a:rPr>
                        <a:t>Bread</a:t>
                      </a:r>
                      <a:r>
                        <a:rPr lang="nl-BE" dirty="0" smtClean="0">
                          <a:solidFill>
                            <a:sysClr val="windowText" lastClr="000000"/>
                          </a:solidFill>
                        </a:rPr>
                        <a:t> </a:t>
                      </a:r>
                      <a:r>
                        <a:rPr lang="nl-BE" dirty="0" err="1" smtClean="0">
                          <a:solidFill>
                            <a:sysClr val="windowText" lastClr="000000"/>
                          </a:solidFill>
                        </a:rPr>
                        <a:t>Crumb</a:t>
                      </a:r>
                      <a:endParaRPr lang="en-GB" dirty="0">
                        <a:solidFill>
                          <a:sysClr val="windowText" lastClr="000000"/>
                        </a:solidFill>
                      </a:endParaRPr>
                    </a:p>
                  </a:txBody>
                  <a:tcPr/>
                </a:tc>
                <a:tc>
                  <a:txBody>
                    <a:bodyPr/>
                    <a:lstStyle/>
                    <a:p>
                      <a:r>
                        <a:rPr lang="nl-BE" dirty="0" err="1" smtClean="0">
                          <a:solidFill>
                            <a:sysClr val="windowText" lastClr="000000"/>
                          </a:solidFill>
                        </a:rPr>
                        <a:t>Description</a:t>
                      </a:r>
                      <a:endParaRPr lang="en-GB" dirty="0">
                        <a:solidFill>
                          <a:sysClr val="windowText" lastClr="000000"/>
                        </a:solidFill>
                      </a:endParaRPr>
                    </a:p>
                  </a:txBody>
                  <a:tcPr/>
                </a:tc>
                <a:tc>
                  <a:txBody>
                    <a:bodyPr/>
                    <a:lstStyle/>
                    <a:p>
                      <a:r>
                        <a:rPr lang="nl-BE" dirty="0" smtClean="0">
                          <a:solidFill>
                            <a:sysClr val="windowText" lastClr="000000"/>
                          </a:solidFill>
                        </a:rPr>
                        <a:t>Range</a:t>
                      </a:r>
                      <a:endParaRPr lang="en-GB" dirty="0">
                        <a:solidFill>
                          <a:sysClr val="windowText" lastClr="000000"/>
                        </a:solidFill>
                      </a:endParaRPr>
                    </a:p>
                  </a:txBody>
                  <a:tcPr/>
                </a:tc>
              </a:tr>
              <a:tr h="370840">
                <a:tc>
                  <a:txBody>
                    <a:bodyPr/>
                    <a:lstStyle/>
                    <a:p>
                      <a:r>
                        <a:rPr lang="nl-BE" dirty="0" smtClean="0">
                          <a:solidFill>
                            <a:schemeClr val="bg2"/>
                          </a:solidFill>
                        </a:rPr>
                        <a:t>7.4.1.1</a:t>
                      </a:r>
                      <a:endParaRPr lang="en-GB" dirty="0">
                        <a:solidFill>
                          <a:schemeClr val="bg2"/>
                        </a:solidFill>
                      </a:endParaRPr>
                    </a:p>
                  </a:txBody>
                  <a:tcPr/>
                </a:tc>
                <a:tc>
                  <a:txBody>
                    <a:bodyPr/>
                    <a:lstStyle/>
                    <a:p>
                      <a:r>
                        <a:rPr lang="nl-BE" dirty="0" smtClean="0">
                          <a:solidFill>
                            <a:schemeClr val="bg2"/>
                          </a:solidFill>
                        </a:rPr>
                        <a:t>Comfort </a:t>
                      </a:r>
                      <a:r>
                        <a:rPr lang="nl-BE" dirty="0" err="1" smtClean="0">
                          <a:solidFill>
                            <a:schemeClr val="bg2"/>
                          </a:solidFill>
                        </a:rPr>
                        <a:t>heating</a:t>
                      </a:r>
                      <a:endParaRPr lang="en-GB" dirty="0">
                        <a:solidFill>
                          <a:schemeClr val="bg2"/>
                        </a:solidFill>
                      </a:endParaRPr>
                    </a:p>
                  </a:txBody>
                  <a:tcPr/>
                </a:tc>
                <a:tc>
                  <a:txBody>
                    <a:bodyPr/>
                    <a:lstStyle/>
                    <a:p>
                      <a:r>
                        <a:rPr lang="nl-BE" dirty="0" smtClean="0">
                          <a:solidFill>
                            <a:schemeClr val="bg2"/>
                          </a:solidFill>
                        </a:rPr>
                        <a:t>[3-07]~[3-06]; step</a:t>
                      </a:r>
                      <a:r>
                        <a:rPr lang="nl-BE" baseline="0" dirty="0" smtClean="0">
                          <a:solidFill>
                            <a:schemeClr val="bg2"/>
                          </a:solidFill>
                        </a:rPr>
                        <a:t> [A.3.2.4]; Default 21 °C</a:t>
                      </a:r>
                      <a:endParaRPr lang="en-GB" dirty="0">
                        <a:solidFill>
                          <a:schemeClr val="bg2"/>
                        </a:solidFill>
                      </a:endParaRPr>
                    </a:p>
                  </a:txBody>
                  <a:tcPr/>
                </a:tc>
              </a:tr>
              <a:tr h="370840">
                <a:tc>
                  <a:txBody>
                    <a:bodyPr/>
                    <a:lstStyle/>
                    <a:p>
                      <a:r>
                        <a:rPr lang="nl-BE" dirty="0" smtClean="0">
                          <a:solidFill>
                            <a:schemeClr val="bg2"/>
                          </a:solidFill>
                        </a:rPr>
                        <a:t>7.4.1.2</a:t>
                      </a:r>
                      <a:endParaRPr lang="en-GB" dirty="0">
                        <a:solidFill>
                          <a:schemeClr val="bg2"/>
                        </a:solidFill>
                      </a:endParaRPr>
                    </a:p>
                  </a:txBody>
                  <a:tcPr/>
                </a:tc>
                <a:tc>
                  <a:txBody>
                    <a:bodyPr/>
                    <a:lstStyle/>
                    <a:p>
                      <a:r>
                        <a:rPr lang="nl-BE" dirty="0" err="1" smtClean="0">
                          <a:solidFill>
                            <a:schemeClr val="bg2"/>
                          </a:solidFill>
                        </a:rPr>
                        <a:t>Eco</a:t>
                      </a:r>
                      <a:r>
                        <a:rPr lang="nl-BE" dirty="0" smtClean="0">
                          <a:solidFill>
                            <a:schemeClr val="bg2"/>
                          </a:solidFill>
                        </a:rPr>
                        <a:t> </a:t>
                      </a:r>
                      <a:r>
                        <a:rPr lang="nl-BE" dirty="0" err="1" smtClean="0">
                          <a:solidFill>
                            <a:schemeClr val="bg2"/>
                          </a:solidFill>
                        </a:rPr>
                        <a:t>heating</a:t>
                      </a:r>
                      <a:endParaRPr lang="en-GB" dirty="0">
                        <a:solidFill>
                          <a:schemeClr val="bg2"/>
                        </a:solidFill>
                      </a:endParaRPr>
                    </a:p>
                  </a:txBody>
                  <a:tcPr/>
                </a:tc>
                <a:tc>
                  <a:txBody>
                    <a:bodyPr/>
                    <a:lstStyle/>
                    <a:p>
                      <a:r>
                        <a:rPr lang="nl-BE" dirty="0" smtClean="0">
                          <a:solidFill>
                            <a:schemeClr val="bg2"/>
                          </a:solidFill>
                        </a:rPr>
                        <a:t>[3-07]~[3-06]; step</a:t>
                      </a:r>
                      <a:r>
                        <a:rPr lang="nl-BE" baseline="0" dirty="0" smtClean="0">
                          <a:solidFill>
                            <a:schemeClr val="bg2"/>
                          </a:solidFill>
                        </a:rPr>
                        <a:t> [A.3.2.4]; Default 19 °C</a:t>
                      </a:r>
                      <a:endParaRPr lang="en-GB" dirty="0">
                        <a:solidFill>
                          <a:schemeClr val="bg2"/>
                        </a:solidFill>
                      </a:endParaRPr>
                    </a:p>
                  </a:txBody>
                  <a:tcPr/>
                </a:tc>
              </a:tr>
              <a:tr h="370840">
                <a:tc>
                  <a:txBody>
                    <a:bodyPr/>
                    <a:lstStyle/>
                    <a:p>
                      <a:r>
                        <a:rPr lang="nl-BE" dirty="0" smtClean="0">
                          <a:solidFill>
                            <a:schemeClr val="bg2"/>
                          </a:solidFill>
                        </a:rPr>
                        <a:t>7.4.1.3</a:t>
                      </a:r>
                      <a:endParaRPr lang="en-GB" dirty="0">
                        <a:solidFill>
                          <a:schemeClr val="bg2"/>
                        </a:solidFill>
                      </a:endParaRPr>
                    </a:p>
                  </a:txBody>
                  <a:tcPr/>
                </a:tc>
                <a:tc>
                  <a:txBody>
                    <a:bodyPr/>
                    <a:lstStyle/>
                    <a:p>
                      <a:r>
                        <a:rPr lang="nl-BE" dirty="0" smtClean="0">
                          <a:solidFill>
                            <a:schemeClr val="bg2"/>
                          </a:solidFill>
                        </a:rPr>
                        <a:t>Comfort </a:t>
                      </a:r>
                      <a:r>
                        <a:rPr lang="nl-BE" dirty="0" err="1" smtClean="0">
                          <a:solidFill>
                            <a:schemeClr val="bg2"/>
                          </a:solidFill>
                        </a:rPr>
                        <a:t>cooling</a:t>
                      </a:r>
                      <a:endParaRPr lang="en-GB" dirty="0">
                        <a:solidFill>
                          <a:schemeClr val="bg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solidFill>
                            <a:schemeClr val="bg2"/>
                          </a:solidFill>
                        </a:rPr>
                        <a:t>[3-08]~[3-09]; step</a:t>
                      </a:r>
                      <a:r>
                        <a:rPr lang="nl-BE" baseline="0" dirty="0" smtClean="0">
                          <a:solidFill>
                            <a:schemeClr val="bg2"/>
                          </a:solidFill>
                        </a:rPr>
                        <a:t> [A.3.2.4]; Default 21 °C</a:t>
                      </a:r>
                      <a:endParaRPr lang="en-GB" dirty="0" smtClean="0">
                        <a:solidFill>
                          <a:schemeClr val="bg2"/>
                        </a:solidFill>
                      </a:endParaRPr>
                    </a:p>
                  </a:txBody>
                  <a:tcPr/>
                </a:tc>
              </a:tr>
              <a:tr h="370840">
                <a:tc>
                  <a:txBody>
                    <a:bodyPr/>
                    <a:lstStyle/>
                    <a:p>
                      <a:r>
                        <a:rPr lang="nl-BE" dirty="0" smtClean="0">
                          <a:solidFill>
                            <a:schemeClr val="bg2"/>
                          </a:solidFill>
                        </a:rPr>
                        <a:t>7.4.1.4</a:t>
                      </a:r>
                      <a:endParaRPr lang="en-GB" dirty="0">
                        <a:solidFill>
                          <a:schemeClr val="bg2"/>
                        </a:solidFill>
                      </a:endParaRPr>
                    </a:p>
                  </a:txBody>
                  <a:tcPr/>
                </a:tc>
                <a:tc>
                  <a:txBody>
                    <a:bodyPr/>
                    <a:lstStyle/>
                    <a:p>
                      <a:r>
                        <a:rPr lang="nl-BE" dirty="0" err="1" smtClean="0">
                          <a:solidFill>
                            <a:schemeClr val="bg2"/>
                          </a:solidFill>
                        </a:rPr>
                        <a:t>Eco</a:t>
                      </a:r>
                      <a:r>
                        <a:rPr lang="nl-BE" dirty="0" smtClean="0">
                          <a:solidFill>
                            <a:schemeClr val="bg2"/>
                          </a:solidFill>
                        </a:rPr>
                        <a:t> </a:t>
                      </a:r>
                      <a:r>
                        <a:rPr lang="nl-BE" dirty="0" err="1" smtClean="0">
                          <a:solidFill>
                            <a:schemeClr val="bg2"/>
                          </a:solidFill>
                        </a:rPr>
                        <a:t>cooling</a:t>
                      </a:r>
                      <a:endParaRPr lang="en-GB" dirty="0">
                        <a:solidFill>
                          <a:schemeClr val="bg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solidFill>
                            <a:schemeClr val="bg2"/>
                          </a:solidFill>
                        </a:rPr>
                        <a:t>[3-08]~[3-09]; step</a:t>
                      </a:r>
                      <a:r>
                        <a:rPr lang="nl-BE" baseline="0" dirty="0" smtClean="0">
                          <a:solidFill>
                            <a:schemeClr val="bg2"/>
                          </a:solidFill>
                        </a:rPr>
                        <a:t> [A.3.2.4]; Default 19 °C</a:t>
                      </a:r>
                      <a:endParaRPr lang="en-GB" dirty="0" smtClean="0">
                        <a:solidFill>
                          <a:schemeClr val="bg2"/>
                        </a:solidFill>
                      </a:endParaRPr>
                    </a:p>
                  </a:txBody>
                  <a:tcPr/>
                </a:tc>
              </a:tr>
            </a:tbl>
          </a:graphicData>
        </a:graphic>
      </p:graphicFrame>
    </p:spTree>
    <p:extLst>
      <p:ext uri="{BB962C8B-B14F-4D97-AF65-F5344CB8AC3E}">
        <p14:creationId xmlns:p14="http://schemas.microsoft.com/office/powerpoint/2010/main" val="3447009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11</a:t>
            </a:fld>
            <a:endParaRPr lang="en-US"/>
          </a:p>
        </p:txBody>
      </p:sp>
      <p:sp>
        <p:nvSpPr>
          <p:cNvPr id="4" name="Text Placeholder 3"/>
          <p:cNvSpPr>
            <a:spLocks noGrp="1"/>
          </p:cNvSpPr>
          <p:nvPr>
            <p:ph type="body" sz="quarter" idx="15"/>
          </p:nvPr>
        </p:nvSpPr>
        <p:spPr/>
        <p:txBody>
          <a:bodyPr/>
          <a:lstStyle/>
          <a:p>
            <a:r>
              <a:rPr lang="nl-BE" dirty="0"/>
              <a:t>0.5 Pre-</a:t>
            </a:r>
            <a:r>
              <a:rPr lang="nl-BE" dirty="0" err="1"/>
              <a:t>commissioning</a:t>
            </a:r>
            <a:r>
              <a:rPr lang="nl-BE" dirty="0"/>
              <a:t> </a:t>
            </a:r>
            <a:r>
              <a:rPr lang="nl-BE" dirty="0" err="1"/>
              <a:t>check’s</a:t>
            </a:r>
            <a:r>
              <a:rPr lang="nl-BE" dirty="0"/>
              <a:t> </a:t>
            </a:r>
            <a:r>
              <a:rPr lang="en-GB" dirty="0"/>
              <a:t> -   Expansion vessel </a:t>
            </a:r>
          </a:p>
          <a:p>
            <a:endParaRPr lang="en-GB" dirty="0"/>
          </a:p>
        </p:txBody>
      </p:sp>
      <p:sp>
        <p:nvSpPr>
          <p:cNvPr id="5" name="Text Placeholder 4"/>
          <p:cNvSpPr>
            <a:spLocks noGrp="1"/>
          </p:cNvSpPr>
          <p:nvPr>
            <p:ph type="body" sz="quarter" idx="16"/>
          </p:nvPr>
        </p:nvSpPr>
        <p:spPr>
          <a:xfrm>
            <a:off x="1380728" y="1096052"/>
            <a:ext cx="6400800" cy="4876800"/>
          </a:xfrm>
        </p:spPr>
        <p:txBody>
          <a:bodyPr/>
          <a:lstStyle/>
          <a:p>
            <a:pPr marL="285750" indent="-285750">
              <a:buFontTx/>
              <a:buChar char="-"/>
            </a:pPr>
            <a:r>
              <a:rPr lang="nl-BE" dirty="0" smtClean="0">
                <a:solidFill>
                  <a:schemeClr val="bg2"/>
                </a:solidFill>
              </a:rPr>
              <a:t>The </a:t>
            </a:r>
            <a:r>
              <a:rPr lang="nl-BE" dirty="0" err="1" smtClean="0">
                <a:solidFill>
                  <a:schemeClr val="bg2"/>
                </a:solidFill>
              </a:rPr>
              <a:t>use</a:t>
            </a:r>
            <a:r>
              <a:rPr lang="nl-BE" dirty="0" smtClean="0">
                <a:solidFill>
                  <a:schemeClr val="bg2"/>
                </a:solidFill>
              </a:rPr>
              <a:t> of glycol </a:t>
            </a:r>
            <a:r>
              <a:rPr lang="nl-BE" dirty="0" err="1" smtClean="0">
                <a:solidFill>
                  <a:schemeClr val="bg2"/>
                </a:solidFill>
              </a:rPr>
              <a:t>will</a:t>
            </a:r>
            <a:r>
              <a:rPr lang="nl-BE" dirty="0" smtClean="0">
                <a:solidFill>
                  <a:schemeClr val="bg2"/>
                </a:solidFill>
              </a:rPr>
              <a:t> effect the </a:t>
            </a:r>
            <a:r>
              <a:rPr lang="nl-BE" dirty="0" err="1" smtClean="0">
                <a:solidFill>
                  <a:schemeClr val="bg2"/>
                </a:solidFill>
              </a:rPr>
              <a:t>expasion</a:t>
            </a:r>
            <a:r>
              <a:rPr lang="nl-BE" dirty="0" smtClean="0">
                <a:solidFill>
                  <a:schemeClr val="bg2"/>
                </a:solidFill>
              </a:rPr>
              <a:t> of the system</a:t>
            </a:r>
          </a:p>
          <a:p>
            <a:pPr marL="285750" indent="-285750">
              <a:buFontTx/>
              <a:buChar char="-"/>
            </a:pPr>
            <a:endParaRPr lang="en-GB"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444080"/>
            <a:ext cx="43434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09070" y="3010247"/>
            <a:ext cx="4743450" cy="2867025"/>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754289" y="4665301"/>
            <a:ext cx="1498231" cy="369332"/>
          </a:xfrm>
          <a:prstGeom prst="rect">
            <a:avLst/>
          </a:prstGeom>
          <a:solidFill>
            <a:schemeClr val="bg1">
              <a:alpha val="70000"/>
            </a:schemeClr>
          </a:solidFill>
        </p:spPr>
        <p:txBody>
          <a:bodyPr wrap="square" rtlCol="0">
            <a:spAutoFit/>
          </a:bodyPr>
          <a:lstStyle/>
          <a:p>
            <a:r>
              <a:rPr lang="en-GB" dirty="0" smtClean="0"/>
              <a:t>Clean water</a:t>
            </a:r>
            <a:endParaRPr lang="en-GB" dirty="0"/>
          </a:p>
        </p:txBody>
      </p:sp>
      <p:cxnSp>
        <p:nvCxnSpPr>
          <p:cNvPr id="9" name="Straight Arrow Connector 8"/>
          <p:cNvCxnSpPr>
            <a:stCxn id="8" idx="1"/>
          </p:cNvCxnSpPr>
          <p:nvPr/>
        </p:nvCxnSpPr>
        <p:spPr bwMode="auto">
          <a:xfrm flipH="1">
            <a:off x="7015049" y="4849967"/>
            <a:ext cx="739240" cy="262595"/>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10" name="Rectangle 11"/>
          <p:cNvSpPr>
            <a:spLocks noChangeArrowheads="1"/>
          </p:cNvSpPr>
          <p:nvPr/>
        </p:nvSpPr>
        <p:spPr bwMode="auto">
          <a:xfrm>
            <a:off x="5075478" y="4840028"/>
            <a:ext cx="925780" cy="667266"/>
          </a:xfrm>
          <a:prstGeom prst="rect">
            <a:avLst/>
          </a:prstGeom>
          <a:solidFill>
            <a:srgbClr val="00FF00">
              <a:alpha val="68000"/>
            </a:srgbClr>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11" name="AutoShape 9"/>
          <p:cNvSpPr>
            <a:spLocks noChangeArrowheads="1"/>
          </p:cNvSpPr>
          <p:nvPr/>
        </p:nvSpPr>
        <p:spPr bwMode="auto">
          <a:xfrm rot="10800000">
            <a:off x="5005903" y="3343394"/>
            <a:ext cx="2128209" cy="2173837"/>
          </a:xfrm>
          <a:prstGeom prst="rtTriangle">
            <a:avLst/>
          </a:prstGeom>
          <a:solidFill>
            <a:srgbClr val="FF0000">
              <a:alpha val="51000"/>
            </a:srgbClr>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12" name="TextBox 11"/>
          <p:cNvSpPr txBox="1"/>
          <p:nvPr/>
        </p:nvSpPr>
        <p:spPr>
          <a:xfrm>
            <a:off x="6500380" y="3743033"/>
            <a:ext cx="1386735" cy="369332"/>
          </a:xfrm>
          <a:prstGeom prst="rect">
            <a:avLst/>
          </a:prstGeom>
          <a:solidFill>
            <a:schemeClr val="bg1">
              <a:alpha val="70000"/>
            </a:schemeClr>
          </a:solidFill>
        </p:spPr>
        <p:txBody>
          <a:bodyPr wrap="square" rtlCol="0">
            <a:spAutoFit/>
          </a:bodyPr>
          <a:lstStyle/>
          <a:p>
            <a:r>
              <a:rPr lang="en-GB" dirty="0" smtClean="0"/>
              <a:t>25% Glycol</a:t>
            </a:r>
            <a:endParaRPr lang="en-GB" dirty="0"/>
          </a:p>
        </p:txBody>
      </p:sp>
      <p:cxnSp>
        <p:nvCxnSpPr>
          <p:cNvPr id="13" name="Straight Connector 12"/>
          <p:cNvCxnSpPr/>
          <p:nvPr/>
        </p:nvCxnSpPr>
        <p:spPr bwMode="auto">
          <a:xfrm>
            <a:off x="5015842" y="3343394"/>
            <a:ext cx="1494477" cy="2173837"/>
          </a:xfrm>
          <a:prstGeom prst="line">
            <a:avLst/>
          </a:prstGeom>
          <a:solidFill>
            <a:schemeClr val="accent1"/>
          </a:solidFill>
          <a:ln w="25400" cap="flat" cmpd="sng" algn="ctr">
            <a:solidFill>
              <a:srgbClr val="FF0000"/>
            </a:solidFill>
            <a:prstDash val="dashDot"/>
            <a:round/>
            <a:headEnd type="none" w="med" len="med"/>
            <a:tailEnd type="none" w="med" len="lg"/>
          </a:ln>
          <a:effectLst/>
        </p:spPr>
      </p:cxnSp>
      <p:sp>
        <p:nvSpPr>
          <p:cNvPr id="14" name="AutoShape 16"/>
          <p:cNvSpPr>
            <a:spLocks noChangeArrowheads="1"/>
          </p:cNvSpPr>
          <p:nvPr/>
        </p:nvSpPr>
        <p:spPr bwMode="auto">
          <a:xfrm>
            <a:off x="5330581" y="4563701"/>
            <a:ext cx="254000" cy="203200"/>
          </a:xfrm>
          <a:prstGeom prst="upArrow">
            <a:avLst>
              <a:gd name="adj1" fmla="val 50000"/>
              <a:gd name="adj2" fmla="val 25000"/>
            </a:avLst>
          </a:prstGeom>
          <a:solidFill>
            <a:srgbClr val="FFFF00"/>
          </a:solidFill>
          <a:ln w="9525">
            <a:solidFill>
              <a:srgbClr val="000000"/>
            </a:solidFill>
            <a:miter lim="800000"/>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15" name="AutoShape 15"/>
          <p:cNvSpPr>
            <a:spLocks noChangeArrowheads="1"/>
          </p:cNvSpPr>
          <p:nvPr/>
        </p:nvSpPr>
        <p:spPr bwMode="auto">
          <a:xfrm>
            <a:off x="6050129" y="5219475"/>
            <a:ext cx="190500" cy="228600"/>
          </a:xfrm>
          <a:prstGeom prst="downArrow">
            <a:avLst>
              <a:gd name="adj1" fmla="val 50000"/>
              <a:gd name="adj2" fmla="val 30000"/>
            </a:avLst>
          </a:prstGeom>
          <a:solidFill>
            <a:srgbClr val="FFFF00"/>
          </a:solidFill>
          <a:ln w="9525">
            <a:solidFill>
              <a:srgbClr val="000000"/>
            </a:solidFill>
            <a:miter lim="800000"/>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cxnSp>
        <p:nvCxnSpPr>
          <p:cNvPr id="16" name="Straight Arrow Connector 15"/>
          <p:cNvCxnSpPr/>
          <p:nvPr/>
        </p:nvCxnSpPr>
        <p:spPr bwMode="auto">
          <a:xfrm flipH="1">
            <a:off x="6398912" y="4077072"/>
            <a:ext cx="693368" cy="949575"/>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17" name="Rectangle 14"/>
          <p:cNvSpPr>
            <a:spLocks noChangeArrowheads="1"/>
          </p:cNvSpPr>
          <p:nvPr/>
        </p:nvSpPr>
        <p:spPr bwMode="auto">
          <a:xfrm>
            <a:off x="2405329" y="3575512"/>
            <a:ext cx="215900" cy="203200"/>
          </a:xfrm>
          <a:prstGeom prst="rect">
            <a:avLst/>
          </a:prstGeom>
          <a:solidFill>
            <a:srgbClr val="00FF00"/>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18" name="AutoShape 16"/>
          <p:cNvSpPr>
            <a:spLocks noChangeArrowheads="1"/>
          </p:cNvSpPr>
          <p:nvPr/>
        </p:nvSpPr>
        <p:spPr bwMode="auto">
          <a:xfrm>
            <a:off x="2405329" y="4801308"/>
            <a:ext cx="254000" cy="203200"/>
          </a:xfrm>
          <a:prstGeom prst="upArrow">
            <a:avLst>
              <a:gd name="adj1" fmla="val 50000"/>
              <a:gd name="adj2" fmla="val 25000"/>
            </a:avLst>
          </a:prstGeom>
          <a:solidFill>
            <a:srgbClr val="FFFF00"/>
          </a:solidFill>
          <a:ln w="9525">
            <a:solidFill>
              <a:srgbClr val="000000"/>
            </a:solidFill>
            <a:miter lim="800000"/>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19" name="AutoShape 15"/>
          <p:cNvSpPr>
            <a:spLocks noChangeArrowheads="1"/>
          </p:cNvSpPr>
          <p:nvPr/>
        </p:nvSpPr>
        <p:spPr bwMode="auto">
          <a:xfrm>
            <a:off x="4021460" y="3537677"/>
            <a:ext cx="190500" cy="228600"/>
          </a:xfrm>
          <a:prstGeom prst="downArrow">
            <a:avLst>
              <a:gd name="adj1" fmla="val 50000"/>
              <a:gd name="adj2" fmla="val 30000"/>
            </a:avLst>
          </a:prstGeom>
          <a:solidFill>
            <a:srgbClr val="FFFF00"/>
          </a:solidFill>
          <a:ln w="9525">
            <a:solidFill>
              <a:srgbClr val="000000"/>
            </a:solidFill>
            <a:miter lim="800000"/>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20" name="AutoShape 13"/>
          <p:cNvSpPr>
            <a:spLocks noChangeArrowheads="1"/>
          </p:cNvSpPr>
          <p:nvPr/>
        </p:nvSpPr>
        <p:spPr bwMode="auto">
          <a:xfrm rot="16221896" flipH="1">
            <a:off x="3900016" y="4801714"/>
            <a:ext cx="242888" cy="266700"/>
          </a:xfrm>
          <a:prstGeom prst="rtTriangle">
            <a:avLst/>
          </a:prstGeom>
          <a:solidFill>
            <a:srgbClr val="FF0000"/>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cxnSp>
        <p:nvCxnSpPr>
          <p:cNvPr id="21" name="Straight Connector 20"/>
          <p:cNvCxnSpPr/>
          <p:nvPr/>
        </p:nvCxnSpPr>
        <p:spPr bwMode="auto">
          <a:xfrm>
            <a:off x="3666259" y="4828474"/>
            <a:ext cx="253404" cy="256710"/>
          </a:xfrm>
          <a:prstGeom prst="line">
            <a:avLst/>
          </a:prstGeom>
          <a:solidFill>
            <a:schemeClr val="accent1"/>
          </a:solidFill>
          <a:ln w="25400" cap="flat" cmpd="sng" algn="ctr">
            <a:solidFill>
              <a:srgbClr val="FF0000"/>
            </a:solidFill>
            <a:prstDash val="dashDot"/>
            <a:round/>
            <a:headEnd type="none" w="med" len="med"/>
            <a:tailEnd type="none" w="med" len="lg"/>
          </a:ln>
          <a:effectLst/>
        </p:spPr>
      </p:cxnSp>
    </p:spTree>
    <p:extLst>
      <p:ext uri="{BB962C8B-B14F-4D97-AF65-F5344CB8AC3E}">
        <p14:creationId xmlns:p14="http://schemas.microsoft.com/office/powerpoint/2010/main" val="216928029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110</a:t>
            </a:fld>
            <a:endParaRPr lang="en-US" dirty="0"/>
          </a:p>
        </p:txBody>
      </p:sp>
      <p:sp>
        <p:nvSpPr>
          <p:cNvPr id="4" name="Text Placeholder 3"/>
          <p:cNvSpPr>
            <a:spLocks noGrp="1"/>
          </p:cNvSpPr>
          <p:nvPr>
            <p:ph type="body" sz="quarter" idx="15"/>
          </p:nvPr>
        </p:nvSpPr>
        <p:spPr/>
        <p:txBody>
          <a:bodyPr/>
          <a:lstStyle/>
          <a:p>
            <a:r>
              <a:rPr lang="nl-BE" dirty="0"/>
              <a:t>3. </a:t>
            </a:r>
            <a:r>
              <a:rPr lang="nl-BE" dirty="0" err="1"/>
              <a:t>Enduser</a:t>
            </a:r>
            <a:r>
              <a:rPr lang="nl-BE" dirty="0"/>
              <a:t> </a:t>
            </a:r>
            <a:r>
              <a:rPr lang="nl-BE" dirty="0" err="1"/>
              <a:t>settings</a:t>
            </a:r>
            <a:r>
              <a:rPr lang="nl-BE" dirty="0"/>
              <a:t> – </a:t>
            </a:r>
            <a:r>
              <a:rPr lang="nl-BE" dirty="0" err="1"/>
              <a:t>Preset</a:t>
            </a:r>
            <a:r>
              <a:rPr lang="nl-BE" dirty="0"/>
              <a:t> </a:t>
            </a:r>
            <a:r>
              <a:rPr lang="nl-BE" dirty="0" err="1"/>
              <a:t>values</a:t>
            </a:r>
            <a:endParaRPr lang="nl-BE"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smtClean="0">
                <a:solidFill>
                  <a:schemeClr val="bg2"/>
                </a:solidFill>
              </a:rPr>
              <a:t>LWT </a:t>
            </a:r>
            <a:r>
              <a:rPr lang="nl-BE" dirty="0" err="1" smtClean="0">
                <a:solidFill>
                  <a:schemeClr val="bg2"/>
                </a:solidFill>
              </a:rPr>
              <a:t>main</a:t>
            </a:r>
            <a:r>
              <a:rPr lang="nl-BE" dirty="0" smtClean="0">
                <a:solidFill>
                  <a:schemeClr val="bg2"/>
                </a:solidFill>
              </a:rPr>
              <a:t> &amp; </a:t>
            </a:r>
            <a:r>
              <a:rPr lang="nl-BE" dirty="0" err="1" smtClean="0">
                <a:solidFill>
                  <a:schemeClr val="bg2"/>
                </a:solidFill>
              </a:rPr>
              <a:t>add</a:t>
            </a:r>
            <a:endParaRPr lang="nl-BE" dirty="0" smtClean="0">
              <a:solidFill>
                <a:schemeClr val="bg2"/>
              </a:solidFill>
            </a:endParaRPr>
          </a:p>
          <a:p>
            <a:endParaRPr lang="nl-BE" dirty="0" smtClean="0"/>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280482429"/>
              </p:ext>
            </p:extLst>
          </p:nvPr>
        </p:nvGraphicFramePr>
        <p:xfrm>
          <a:off x="395536" y="1459592"/>
          <a:ext cx="8352928" cy="3337560"/>
        </p:xfrm>
        <a:graphic>
          <a:graphicData uri="http://schemas.openxmlformats.org/drawingml/2006/table">
            <a:tbl>
              <a:tblPr firstRow="1" bandRow="1">
                <a:tableStyleId>{5C22544A-7EE6-4342-B048-85BDC9FD1C3A}</a:tableStyleId>
              </a:tblPr>
              <a:tblGrid>
                <a:gridCol w="1474047"/>
                <a:gridCol w="1333660"/>
                <a:gridCol w="1754816"/>
                <a:gridCol w="3790405"/>
              </a:tblGrid>
              <a:tr h="370840">
                <a:tc>
                  <a:txBody>
                    <a:bodyPr/>
                    <a:lstStyle/>
                    <a:p>
                      <a:r>
                        <a:rPr lang="nl-BE" dirty="0" err="1" smtClean="0">
                          <a:solidFill>
                            <a:schemeClr val="bg2"/>
                          </a:solidFill>
                        </a:rPr>
                        <a:t>Bread</a:t>
                      </a:r>
                      <a:r>
                        <a:rPr lang="nl-BE" dirty="0" smtClean="0">
                          <a:solidFill>
                            <a:schemeClr val="bg2"/>
                          </a:solidFill>
                        </a:rPr>
                        <a:t> </a:t>
                      </a:r>
                      <a:r>
                        <a:rPr lang="nl-BE" dirty="0" err="1" smtClean="0">
                          <a:solidFill>
                            <a:schemeClr val="bg2"/>
                          </a:solidFill>
                        </a:rPr>
                        <a:t>Crumb</a:t>
                      </a:r>
                      <a:endParaRPr lang="en-GB" dirty="0">
                        <a:solidFill>
                          <a:schemeClr val="bg2"/>
                        </a:solidFill>
                      </a:endParaRPr>
                    </a:p>
                  </a:txBody>
                  <a:tcPr/>
                </a:tc>
                <a:tc>
                  <a:txBody>
                    <a:bodyPr/>
                    <a:lstStyle/>
                    <a:p>
                      <a:r>
                        <a:rPr lang="nl-BE" dirty="0" err="1" smtClean="0">
                          <a:solidFill>
                            <a:schemeClr val="bg2"/>
                          </a:solidFill>
                        </a:rPr>
                        <a:t>Overvieuw</a:t>
                      </a:r>
                      <a:endParaRPr lang="en-GB" dirty="0">
                        <a:solidFill>
                          <a:schemeClr val="bg2"/>
                        </a:solidFill>
                      </a:endParaRPr>
                    </a:p>
                  </a:txBody>
                  <a:tcPr/>
                </a:tc>
                <a:tc>
                  <a:txBody>
                    <a:bodyPr/>
                    <a:lstStyle/>
                    <a:p>
                      <a:r>
                        <a:rPr lang="nl-BE" dirty="0" err="1" smtClean="0">
                          <a:solidFill>
                            <a:schemeClr val="bg2"/>
                          </a:solidFill>
                        </a:rPr>
                        <a:t>Description</a:t>
                      </a:r>
                      <a:endParaRPr lang="en-GB" dirty="0">
                        <a:solidFill>
                          <a:schemeClr val="bg2"/>
                        </a:solidFill>
                      </a:endParaRPr>
                    </a:p>
                  </a:txBody>
                  <a:tcPr/>
                </a:tc>
                <a:tc>
                  <a:txBody>
                    <a:bodyPr/>
                    <a:lstStyle/>
                    <a:p>
                      <a:r>
                        <a:rPr lang="nl-BE" dirty="0" smtClean="0">
                          <a:solidFill>
                            <a:schemeClr val="bg2"/>
                          </a:solidFill>
                        </a:rPr>
                        <a:t>Range</a:t>
                      </a:r>
                      <a:endParaRPr lang="en-GB" dirty="0">
                        <a:solidFill>
                          <a:schemeClr val="bg2"/>
                        </a:solidFill>
                      </a:endParaRPr>
                    </a:p>
                  </a:txBody>
                  <a:tcPr/>
                </a:tc>
              </a:tr>
              <a:tr h="370840">
                <a:tc>
                  <a:txBody>
                    <a:bodyPr/>
                    <a:lstStyle/>
                    <a:p>
                      <a:r>
                        <a:rPr lang="nl-BE" dirty="0" smtClean="0">
                          <a:solidFill>
                            <a:schemeClr val="bg2"/>
                          </a:solidFill>
                        </a:rPr>
                        <a:t>7.4.2.1</a:t>
                      </a:r>
                      <a:endParaRPr lang="en-GB" dirty="0">
                        <a:solidFill>
                          <a:schemeClr val="bg2"/>
                        </a:solidFill>
                      </a:endParaRPr>
                    </a:p>
                  </a:txBody>
                  <a:tcPr/>
                </a:tc>
                <a:tc>
                  <a:txBody>
                    <a:bodyPr/>
                    <a:lstStyle/>
                    <a:p>
                      <a:r>
                        <a:rPr lang="nl-BE" dirty="0" smtClean="0">
                          <a:solidFill>
                            <a:schemeClr val="bg2"/>
                          </a:solidFill>
                        </a:rPr>
                        <a:t>8-09</a:t>
                      </a:r>
                      <a:endParaRPr lang="en-GB" dirty="0">
                        <a:solidFill>
                          <a:schemeClr val="bg2"/>
                        </a:solidFill>
                      </a:endParaRPr>
                    </a:p>
                  </a:txBody>
                  <a:tcPr/>
                </a:tc>
                <a:tc>
                  <a:txBody>
                    <a:bodyPr/>
                    <a:lstStyle/>
                    <a:p>
                      <a:r>
                        <a:rPr lang="nl-BE" dirty="0" smtClean="0">
                          <a:solidFill>
                            <a:schemeClr val="bg2"/>
                          </a:solidFill>
                        </a:rPr>
                        <a:t>Comfort</a:t>
                      </a:r>
                      <a:r>
                        <a:rPr lang="nl-BE" baseline="0" dirty="0" smtClean="0">
                          <a:solidFill>
                            <a:schemeClr val="bg2"/>
                          </a:solidFill>
                        </a:rPr>
                        <a:t> </a:t>
                      </a:r>
                      <a:r>
                        <a:rPr lang="nl-BE" baseline="0" dirty="0" err="1" smtClean="0">
                          <a:solidFill>
                            <a:schemeClr val="bg2"/>
                          </a:solidFill>
                        </a:rPr>
                        <a:t>heating</a:t>
                      </a:r>
                      <a:endParaRPr lang="en-GB" dirty="0">
                        <a:solidFill>
                          <a:schemeClr val="bg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solidFill>
                            <a:schemeClr val="bg2"/>
                          </a:solidFill>
                        </a:rPr>
                        <a:t>[9-01]~[9-00]; step</a:t>
                      </a:r>
                      <a:r>
                        <a:rPr lang="nl-BE" baseline="0" dirty="0" smtClean="0">
                          <a:solidFill>
                            <a:schemeClr val="bg2"/>
                          </a:solidFill>
                        </a:rPr>
                        <a:t> 1°C; Default 45 °C</a:t>
                      </a:r>
                      <a:endParaRPr lang="en-GB" dirty="0" smtClean="0">
                        <a:solidFill>
                          <a:schemeClr val="bg2"/>
                        </a:solidFill>
                      </a:endParaRPr>
                    </a:p>
                  </a:txBody>
                  <a:tcPr/>
                </a:tc>
              </a:tr>
              <a:tr h="370840">
                <a:tc>
                  <a:txBody>
                    <a:bodyPr/>
                    <a:lstStyle/>
                    <a:p>
                      <a:r>
                        <a:rPr lang="nl-BE" dirty="0" smtClean="0">
                          <a:solidFill>
                            <a:schemeClr val="bg2"/>
                          </a:solidFill>
                        </a:rPr>
                        <a:t>7.4.2.2</a:t>
                      </a:r>
                      <a:endParaRPr lang="en-GB" dirty="0">
                        <a:solidFill>
                          <a:schemeClr val="bg2"/>
                        </a:solidFill>
                      </a:endParaRPr>
                    </a:p>
                  </a:txBody>
                  <a:tcPr/>
                </a:tc>
                <a:tc>
                  <a:txBody>
                    <a:bodyPr/>
                    <a:lstStyle/>
                    <a:p>
                      <a:r>
                        <a:rPr lang="nl-BE" dirty="0" smtClean="0">
                          <a:solidFill>
                            <a:schemeClr val="bg2"/>
                          </a:solidFill>
                        </a:rPr>
                        <a:t>8-0A</a:t>
                      </a:r>
                      <a:endParaRPr lang="en-GB" dirty="0">
                        <a:solidFill>
                          <a:schemeClr val="bg2"/>
                        </a:solidFill>
                      </a:endParaRPr>
                    </a:p>
                  </a:txBody>
                  <a:tcPr/>
                </a:tc>
                <a:tc>
                  <a:txBody>
                    <a:bodyPr/>
                    <a:lstStyle/>
                    <a:p>
                      <a:r>
                        <a:rPr lang="nl-BE" dirty="0" err="1" smtClean="0">
                          <a:solidFill>
                            <a:schemeClr val="bg2"/>
                          </a:solidFill>
                        </a:rPr>
                        <a:t>Eco</a:t>
                      </a:r>
                      <a:r>
                        <a:rPr lang="nl-BE" baseline="0" dirty="0" smtClean="0">
                          <a:solidFill>
                            <a:schemeClr val="bg2"/>
                          </a:solidFill>
                        </a:rPr>
                        <a:t> </a:t>
                      </a:r>
                      <a:r>
                        <a:rPr lang="nl-BE" baseline="0" dirty="0" err="1" smtClean="0">
                          <a:solidFill>
                            <a:schemeClr val="bg2"/>
                          </a:solidFill>
                        </a:rPr>
                        <a:t>heating</a:t>
                      </a:r>
                      <a:endParaRPr lang="en-GB" dirty="0">
                        <a:solidFill>
                          <a:schemeClr val="bg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solidFill>
                            <a:schemeClr val="bg2"/>
                          </a:solidFill>
                        </a:rPr>
                        <a:t>[9-01]~[9-00]; step</a:t>
                      </a:r>
                      <a:r>
                        <a:rPr lang="nl-BE" baseline="0" dirty="0" smtClean="0">
                          <a:solidFill>
                            <a:schemeClr val="bg2"/>
                          </a:solidFill>
                        </a:rPr>
                        <a:t> 1°C; Default 40 °C</a:t>
                      </a:r>
                      <a:endParaRPr lang="en-GB" dirty="0" smtClean="0">
                        <a:solidFill>
                          <a:schemeClr val="bg2"/>
                        </a:solidFill>
                      </a:endParaRPr>
                    </a:p>
                  </a:txBody>
                  <a:tcPr/>
                </a:tc>
              </a:tr>
              <a:tr h="370840">
                <a:tc>
                  <a:txBody>
                    <a:bodyPr/>
                    <a:lstStyle/>
                    <a:p>
                      <a:r>
                        <a:rPr lang="nl-BE" dirty="0" smtClean="0">
                          <a:solidFill>
                            <a:schemeClr val="bg2"/>
                          </a:solidFill>
                        </a:rPr>
                        <a:t>7.4.2.3</a:t>
                      </a:r>
                      <a:endParaRPr lang="en-GB" dirty="0">
                        <a:solidFill>
                          <a:schemeClr val="bg2"/>
                        </a:solidFill>
                      </a:endParaRPr>
                    </a:p>
                  </a:txBody>
                  <a:tcPr/>
                </a:tc>
                <a:tc>
                  <a:txBody>
                    <a:bodyPr/>
                    <a:lstStyle/>
                    <a:p>
                      <a:r>
                        <a:rPr lang="nl-BE" dirty="0" smtClean="0">
                          <a:solidFill>
                            <a:schemeClr val="bg2"/>
                          </a:solidFill>
                        </a:rPr>
                        <a:t>8-07</a:t>
                      </a:r>
                      <a:endParaRPr lang="en-GB" dirty="0">
                        <a:solidFill>
                          <a:schemeClr val="bg2"/>
                        </a:solidFill>
                      </a:endParaRPr>
                    </a:p>
                  </a:txBody>
                  <a:tcPr/>
                </a:tc>
                <a:tc>
                  <a:txBody>
                    <a:bodyPr/>
                    <a:lstStyle/>
                    <a:p>
                      <a:r>
                        <a:rPr lang="nl-BE" dirty="0" smtClean="0">
                          <a:solidFill>
                            <a:schemeClr val="bg2"/>
                          </a:solidFill>
                        </a:rPr>
                        <a:t>Comfort</a:t>
                      </a:r>
                      <a:r>
                        <a:rPr lang="nl-BE" baseline="0" dirty="0" smtClean="0">
                          <a:solidFill>
                            <a:schemeClr val="bg2"/>
                          </a:solidFill>
                        </a:rPr>
                        <a:t> </a:t>
                      </a:r>
                      <a:r>
                        <a:rPr lang="nl-BE" baseline="0" dirty="0" err="1" smtClean="0">
                          <a:solidFill>
                            <a:schemeClr val="bg2"/>
                          </a:solidFill>
                        </a:rPr>
                        <a:t>cooling</a:t>
                      </a:r>
                      <a:endParaRPr lang="en-GB" dirty="0">
                        <a:solidFill>
                          <a:schemeClr val="bg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solidFill>
                            <a:schemeClr val="bg2"/>
                          </a:solidFill>
                        </a:rPr>
                        <a:t>[9-03]~[9-02]; step</a:t>
                      </a:r>
                      <a:r>
                        <a:rPr lang="nl-BE" baseline="0" dirty="0" smtClean="0">
                          <a:solidFill>
                            <a:schemeClr val="bg2"/>
                          </a:solidFill>
                        </a:rPr>
                        <a:t> 1°C; Default 18 °C</a:t>
                      </a:r>
                      <a:endParaRPr lang="en-GB" dirty="0" smtClean="0">
                        <a:solidFill>
                          <a:schemeClr val="bg2"/>
                        </a:solidFill>
                      </a:endParaRPr>
                    </a:p>
                  </a:txBody>
                  <a:tcPr/>
                </a:tc>
              </a:tr>
              <a:tr h="370840">
                <a:tc>
                  <a:txBody>
                    <a:bodyPr/>
                    <a:lstStyle/>
                    <a:p>
                      <a:r>
                        <a:rPr lang="nl-BE" dirty="0" smtClean="0">
                          <a:solidFill>
                            <a:schemeClr val="bg2"/>
                          </a:solidFill>
                        </a:rPr>
                        <a:t>7.4.2.4</a:t>
                      </a:r>
                      <a:endParaRPr lang="en-GB" dirty="0">
                        <a:solidFill>
                          <a:schemeClr val="bg2"/>
                        </a:solidFill>
                      </a:endParaRPr>
                    </a:p>
                  </a:txBody>
                  <a:tcPr/>
                </a:tc>
                <a:tc>
                  <a:txBody>
                    <a:bodyPr/>
                    <a:lstStyle/>
                    <a:p>
                      <a:r>
                        <a:rPr lang="nl-BE" dirty="0" smtClean="0">
                          <a:solidFill>
                            <a:schemeClr val="bg2"/>
                          </a:solidFill>
                        </a:rPr>
                        <a:t>8-08</a:t>
                      </a:r>
                      <a:endParaRPr lang="en-GB" dirty="0">
                        <a:solidFill>
                          <a:schemeClr val="bg2"/>
                        </a:solidFill>
                      </a:endParaRPr>
                    </a:p>
                  </a:txBody>
                  <a:tcPr/>
                </a:tc>
                <a:tc>
                  <a:txBody>
                    <a:bodyPr/>
                    <a:lstStyle/>
                    <a:p>
                      <a:r>
                        <a:rPr lang="nl-BE" dirty="0" err="1" smtClean="0">
                          <a:solidFill>
                            <a:schemeClr val="bg2"/>
                          </a:solidFill>
                        </a:rPr>
                        <a:t>Eco</a:t>
                      </a:r>
                      <a:r>
                        <a:rPr lang="nl-BE" dirty="0" smtClean="0">
                          <a:solidFill>
                            <a:schemeClr val="bg2"/>
                          </a:solidFill>
                        </a:rPr>
                        <a:t> </a:t>
                      </a:r>
                      <a:r>
                        <a:rPr lang="nl-BE" dirty="0" err="1" smtClean="0">
                          <a:solidFill>
                            <a:schemeClr val="bg2"/>
                          </a:solidFill>
                        </a:rPr>
                        <a:t>cooling</a:t>
                      </a:r>
                      <a:endParaRPr lang="en-GB" dirty="0">
                        <a:solidFill>
                          <a:schemeClr val="bg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solidFill>
                            <a:schemeClr val="bg2"/>
                          </a:solidFill>
                        </a:rPr>
                        <a:t>[9-03]~[9-02]; step</a:t>
                      </a:r>
                      <a:r>
                        <a:rPr lang="nl-BE" baseline="0" dirty="0" smtClean="0">
                          <a:solidFill>
                            <a:schemeClr val="bg2"/>
                          </a:solidFill>
                        </a:rPr>
                        <a:t> 1°C; Default 20 °C</a:t>
                      </a:r>
                      <a:endParaRPr lang="en-GB" dirty="0" smtClean="0">
                        <a:solidFill>
                          <a:schemeClr val="bg2"/>
                        </a:solidFill>
                      </a:endParaRPr>
                    </a:p>
                  </a:txBody>
                  <a:tcPr/>
                </a:tc>
              </a:tr>
              <a:tr h="370840">
                <a:tc>
                  <a:txBody>
                    <a:bodyPr/>
                    <a:lstStyle/>
                    <a:p>
                      <a:r>
                        <a:rPr lang="nl-BE" dirty="0" smtClean="0">
                          <a:solidFill>
                            <a:schemeClr val="bg2"/>
                          </a:solidFill>
                        </a:rPr>
                        <a:t>7.4.2.5</a:t>
                      </a:r>
                      <a:endParaRPr lang="en-GB" dirty="0">
                        <a:solidFill>
                          <a:schemeClr val="bg2"/>
                        </a:solidFill>
                      </a:endParaRPr>
                    </a:p>
                  </a:txBody>
                  <a:tcPr/>
                </a:tc>
                <a:tc>
                  <a:txBody>
                    <a:bodyPr/>
                    <a:lstStyle/>
                    <a:p>
                      <a:r>
                        <a:rPr lang="nl-BE" dirty="0" smtClean="0">
                          <a:solidFill>
                            <a:schemeClr val="bg2"/>
                          </a:solidFill>
                        </a:rPr>
                        <a:t>-</a:t>
                      </a:r>
                      <a:endParaRPr lang="en-GB" dirty="0">
                        <a:solidFill>
                          <a:schemeClr val="bg2"/>
                        </a:solidFill>
                      </a:endParaRPr>
                    </a:p>
                  </a:txBody>
                  <a:tcPr/>
                </a:tc>
                <a:tc>
                  <a:txBody>
                    <a:bodyPr/>
                    <a:lstStyle/>
                    <a:p>
                      <a:r>
                        <a:rPr lang="nl-BE" dirty="0" smtClean="0">
                          <a:solidFill>
                            <a:schemeClr val="bg2"/>
                          </a:solidFill>
                        </a:rPr>
                        <a:t>Comfort </a:t>
                      </a:r>
                      <a:r>
                        <a:rPr lang="nl-BE" dirty="0" err="1" smtClean="0">
                          <a:solidFill>
                            <a:schemeClr val="bg2"/>
                          </a:solidFill>
                        </a:rPr>
                        <a:t>heating</a:t>
                      </a:r>
                      <a:endParaRPr lang="en-GB" dirty="0">
                        <a:solidFill>
                          <a:schemeClr val="bg2"/>
                        </a:solidFill>
                      </a:endParaRPr>
                    </a:p>
                  </a:txBody>
                  <a:tcPr/>
                </a:tc>
                <a:tc>
                  <a:txBody>
                    <a:bodyPr/>
                    <a:lstStyle/>
                    <a:p>
                      <a:r>
                        <a:rPr lang="nl-BE" dirty="0" smtClean="0">
                          <a:solidFill>
                            <a:schemeClr val="bg2"/>
                          </a:solidFill>
                        </a:rPr>
                        <a:t>-10~10°C</a:t>
                      </a:r>
                      <a:r>
                        <a:rPr lang="nl-BE" baseline="0" dirty="0" smtClean="0">
                          <a:solidFill>
                            <a:schemeClr val="bg2"/>
                          </a:solidFill>
                        </a:rPr>
                        <a:t>; step 1 °C; Default 0°C</a:t>
                      </a:r>
                      <a:endParaRPr lang="en-GB" dirty="0">
                        <a:solidFill>
                          <a:schemeClr val="bg2"/>
                        </a:solidFill>
                      </a:endParaRPr>
                    </a:p>
                  </a:txBody>
                  <a:tcPr/>
                </a:tc>
              </a:tr>
              <a:tr h="370840">
                <a:tc>
                  <a:txBody>
                    <a:bodyPr/>
                    <a:lstStyle/>
                    <a:p>
                      <a:r>
                        <a:rPr lang="nl-BE" dirty="0" smtClean="0">
                          <a:solidFill>
                            <a:schemeClr val="bg2"/>
                          </a:solidFill>
                        </a:rPr>
                        <a:t>7.4.2.6</a:t>
                      </a:r>
                      <a:endParaRPr lang="en-GB" dirty="0">
                        <a:solidFill>
                          <a:schemeClr val="bg2"/>
                        </a:solidFill>
                      </a:endParaRPr>
                    </a:p>
                  </a:txBody>
                  <a:tcPr/>
                </a:tc>
                <a:tc>
                  <a:txBody>
                    <a:bodyPr/>
                    <a:lstStyle/>
                    <a:p>
                      <a:r>
                        <a:rPr lang="nl-BE" dirty="0" smtClean="0">
                          <a:solidFill>
                            <a:schemeClr val="bg2"/>
                          </a:solidFill>
                        </a:rPr>
                        <a:t>-</a:t>
                      </a:r>
                      <a:endParaRPr lang="en-GB" dirty="0">
                        <a:solidFill>
                          <a:schemeClr val="bg2"/>
                        </a:solidFill>
                      </a:endParaRPr>
                    </a:p>
                  </a:txBody>
                  <a:tcPr/>
                </a:tc>
                <a:tc>
                  <a:txBody>
                    <a:bodyPr/>
                    <a:lstStyle/>
                    <a:p>
                      <a:r>
                        <a:rPr lang="nl-BE" dirty="0" err="1" smtClean="0">
                          <a:solidFill>
                            <a:schemeClr val="bg2"/>
                          </a:solidFill>
                        </a:rPr>
                        <a:t>Eco</a:t>
                      </a:r>
                      <a:r>
                        <a:rPr lang="nl-BE" dirty="0" smtClean="0">
                          <a:solidFill>
                            <a:schemeClr val="bg2"/>
                          </a:solidFill>
                        </a:rPr>
                        <a:t> </a:t>
                      </a:r>
                      <a:r>
                        <a:rPr lang="nl-BE" dirty="0" err="1" smtClean="0">
                          <a:solidFill>
                            <a:schemeClr val="bg2"/>
                          </a:solidFill>
                        </a:rPr>
                        <a:t>heating</a:t>
                      </a:r>
                      <a:endParaRPr lang="en-GB" dirty="0">
                        <a:solidFill>
                          <a:schemeClr val="bg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solidFill>
                            <a:schemeClr val="bg2"/>
                          </a:solidFill>
                        </a:rPr>
                        <a:t>-10~10°C</a:t>
                      </a:r>
                      <a:r>
                        <a:rPr lang="nl-BE" baseline="0" dirty="0" smtClean="0">
                          <a:solidFill>
                            <a:schemeClr val="bg2"/>
                          </a:solidFill>
                        </a:rPr>
                        <a:t>; step 1 °C; Default -2°C</a:t>
                      </a:r>
                      <a:endParaRPr lang="en-GB" dirty="0" smtClean="0">
                        <a:solidFill>
                          <a:schemeClr val="bg2"/>
                        </a:solidFill>
                      </a:endParaRPr>
                    </a:p>
                  </a:txBody>
                  <a:tcPr/>
                </a:tc>
              </a:tr>
              <a:tr h="370840">
                <a:tc>
                  <a:txBody>
                    <a:bodyPr/>
                    <a:lstStyle/>
                    <a:p>
                      <a:r>
                        <a:rPr lang="nl-BE" dirty="0" smtClean="0">
                          <a:solidFill>
                            <a:schemeClr val="bg2"/>
                          </a:solidFill>
                        </a:rPr>
                        <a:t>7.4.2.7</a:t>
                      </a:r>
                      <a:endParaRPr lang="en-GB" dirty="0">
                        <a:solidFill>
                          <a:schemeClr val="bg2"/>
                        </a:solidFill>
                      </a:endParaRPr>
                    </a:p>
                  </a:txBody>
                  <a:tcPr/>
                </a:tc>
                <a:tc>
                  <a:txBody>
                    <a:bodyPr/>
                    <a:lstStyle/>
                    <a:p>
                      <a:r>
                        <a:rPr lang="nl-BE" dirty="0" smtClean="0">
                          <a:solidFill>
                            <a:schemeClr val="bg2"/>
                          </a:solidFill>
                        </a:rPr>
                        <a:t>-</a:t>
                      </a:r>
                      <a:endParaRPr lang="en-GB" dirty="0">
                        <a:solidFill>
                          <a:schemeClr val="bg2"/>
                        </a:solidFill>
                      </a:endParaRPr>
                    </a:p>
                  </a:txBody>
                  <a:tcPr/>
                </a:tc>
                <a:tc>
                  <a:txBody>
                    <a:bodyPr/>
                    <a:lstStyle/>
                    <a:p>
                      <a:r>
                        <a:rPr lang="nl-BE" dirty="0" smtClean="0">
                          <a:solidFill>
                            <a:schemeClr val="bg2"/>
                          </a:solidFill>
                        </a:rPr>
                        <a:t>Comfort</a:t>
                      </a:r>
                      <a:r>
                        <a:rPr lang="nl-BE" baseline="0" dirty="0" smtClean="0">
                          <a:solidFill>
                            <a:schemeClr val="bg2"/>
                          </a:solidFill>
                        </a:rPr>
                        <a:t> </a:t>
                      </a:r>
                      <a:r>
                        <a:rPr lang="nl-BE" baseline="0" dirty="0" err="1" smtClean="0">
                          <a:solidFill>
                            <a:schemeClr val="bg2"/>
                          </a:solidFill>
                        </a:rPr>
                        <a:t>cooling</a:t>
                      </a:r>
                      <a:endParaRPr lang="en-GB" dirty="0">
                        <a:solidFill>
                          <a:schemeClr val="bg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solidFill>
                            <a:schemeClr val="bg2"/>
                          </a:solidFill>
                        </a:rPr>
                        <a:t>-10~10°C</a:t>
                      </a:r>
                      <a:r>
                        <a:rPr lang="nl-BE" baseline="0" dirty="0" smtClean="0">
                          <a:solidFill>
                            <a:schemeClr val="bg2"/>
                          </a:solidFill>
                        </a:rPr>
                        <a:t>; step 1 °C; Default 0°C</a:t>
                      </a:r>
                      <a:endParaRPr lang="en-GB" dirty="0" smtClean="0">
                        <a:solidFill>
                          <a:schemeClr val="bg2"/>
                        </a:solidFill>
                      </a:endParaRPr>
                    </a:p>
                  </a:txBody>
                  <a:tcPr/>
                </a:tc>
              </a:tr>
              <a:tr h="370840">
                <a:tc>
                  <a:txBody>
                    <a:bodyPr/>
                    <a:lstStyle/>
                    <a:p>
                      <a:r>
                        <a:rPr lang="nl-BE" dirty="0" smtClean="0">
                          <a:solidFill>
                            <a:schemeClr val="bg2"/>
                          </a:solidFill>
                        </a:rPr>
                        <a:t>7.4.2.8</a:t>
                      </a:r>
                      <a:endParaRPr lang="en-GB" dirty="0">
                        <a:solidFill>
                          <a:schemeClr val="bg2"/>
                        </a:solidFill>
                      </a:endParaRPr>
                    </a:p>
                  </a:txBody>
                  <a:tcPr/>
                </a:tc>
                <a:tc>
                  <a:txBody>
                    <a:bodyPr/>
                    <a:lstStyle/>
                    <a:p>
                      <a:r>
                        <a:rPr lang="nl-BE" dirty="0" smtClean="0">
                          <a:solidFill>
                            <a:schemeClr val="bg2"/>
                          </a:solidFill>
                        </a:rPr>
                        <a:t>-</a:t>
                      </a:r>
                      <a:endParaRPr lang="en-GB" dirty="0">
                        <a:solidFill>
                          <a:schemeClr val="bg2"/>
                        </a:solidFill>
                      </a:endParaRPr>
                    </a:p>
                  </a:txBody>
                  <a:tcPr/>
                </a:tc>
                <a:tc>
                  <a:txBody>
                    <a:bodyPr/>
                    <a:lstStyle/>
                    <a:p>
                      <a:r>
                        <a:rPr lang="nl-BE" dirty="0" err="1" smtClean="0">
                          <a:solidFill>
                            <a:schemeClr val="bg2"/>
                          </a:solidFill>
                        </a:rPr>
                        <a:t>Eco</a:t>
                      </a:r>
                      <a:r>
                        <a:rPr lang="nl-BE" dirty="0" smtClean="0">
                          <a:solidFill>
                            <a:schemeClr val="bg2"/>
                          </a:solidFill>
                        </a:rPr>
                        <a:t> </a:t>
                      </a:r>
                      <a:r>
                        <a:rPr lang="nl-BE" dirty="0" err="1" smtClean="0">
                          <a:solidFill>
                            <a:schemeClr val="bg2"/>
                          </a:solidFill>
                        </a:rPr>
                        <a:t>cooling</a:t>
                      </a:r>
                      <a:endParaRPr lang="en-GB" dirty="0">
                        <a:solidFill>
                          <a:schemeClr val="bg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solidFill>
                            <a:schemeClr val="bg2"/>
                          </a:solidFill>
                        </a:rPr>
                        <a:t>-10~10°C</a:t>
                      </a:r>
                      <a:r>
                        <a:rPr lang="nl-BE" baseline="0" dirty="0" smtClean="0">
                          <a:solidFill>
                            <a:schemeClr val="bg2"/>
                          </a:solidFill>
                        </a:rPr>
                        <a:t>; step 1 °C; Default 2°C</a:t>
                      </a:r>
                      <a:endParaRPr lang="en-GB" dirty="0" smtClean="0">
                        <a:solidFill>
                          <a:schemeClr val="bg2"/>
                        </a:solidFill>
                      </a:endParaRPr>
                    </a:p>
                  </a:txBody>
                  <a:tcPr/>
                </a:tc>
              </a:tr>
            </a:tbl>
          </a:graphicData>
        </a:graphic>
      </p:graphicFrame>
    </p:spTree>
    <p:extLst>
      <p:ext uri="{BB962C8B-B14F-4D97-AF65-F5344CB8AC3E}">
        <p14:creationId xmlns:p14="http://schemas.microsoft.com/office/powerpoint/2010/main" val="5477993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111</a:t>
            </a:fld>
            <a:endParaRPr lang="en-US" dirty="0"/>
          </a:p>
        </p:txBody>
      </p:sp>
      <p:sp>
        <p:nvSpPr>
          <p:cNvPr id="4" name="Text Placeholder 3"/>
          <p:cNvSpPr>
            <a:spLocks noGrp="1"/>
          </p:cNvSpPr>
          <p:nvPr>
            <p:ph type="body" sz="quarter" idx="15"/>
          </p:nvPr>
        </p:nvSpPr>
        <p:spPr/>
        <p:txBody>
          <a:bodyPr/>
          <a:lstStyle/>
          <a:p>
            <a:r>
              <a:rPr lang="nl-BE" dirty="0"/>
              <a:t>3. </a:t>
            </a:r>
            <a:r>
              <a:rPr lang="nl-BE" dirty="0" err="1"/>
              <a:t>Enduser</a:t>
            </a:r>
            <a:r>
              <a:rPr lang="nl-BE" dirty="0"/>
              <a:t> </a:t>
            </a:r>
            <a:r>
              <a:rPr lang="nl-BE" dirty="0" err="1"/>
              <a:t>settings</a:t>
            </a:r>
            <a:r>
              <a:rPr lang="nl-BE" dirty="0"/>
              <a:t> – </a:t>
            </a:r>
            <a:r>
              <a:rPr lang="nl-BE" dirty="0" err="1"/>
              <a:t>Preset</a:t>
            </a:r>
            <a:r>
              <a:rPr lang="nl-BE" dirty="0"/>
              <a:t> </a:t>
            </a:r>
            <a:r>
              <a:rPr lang="nl-BE" dirty="0" err="1"/>
              <a:t>values</a:t>
            </a:r>
            <a:endParaRPr lang="nl-BE"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smtClean="0">
                <a:solidFill>
                  <a:schemeClr val="bg2"/>
                </a:solidFill>
              </a:rPr>
              <a:t>Tank </a:t>
            </a:r>
            <a:r>
              <a:rPr lang="nl-BE" dirty="0" err="1" smtClean="0">
                <a:solidFill>
                  <a:schemeClr val="bg2"/>
                </a:solidFill>
              </a:rPr>
              <a:t>Temperature</a:t>
            </a:r>
            <a:endParaRPr lang="nl-BE" dirty="0" smtClean="0">
              <a:solidFill>
                <a:schemeClr val="bg2"/>
              </a:solidFill>
            </a:endParaRPr>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231685949"/>
              </p:ext>
            </p:extLst>
          </p:nvPr>
        </p:nvGraphicFramePr>
        <p:xfrm>
          <a:off x="539553" y="1551176"/>
          <a:ext cx="7992887" cy="2021840"/>
        </p:xfrm>
        <a:graphic>
          <a:graphicData uri="http://schemas.openxmlformats.org/drawingml/2006/table">
            <a:tbl>
              <a:tblPr firstRow="1" bandRow="1">
                <a:tableStyleId>{5C22544A-7EE6-4342-B048-85BDC9FD1C3A}</a:tableStyleId>
              </a:tblPr>
              <a:tblGrid>
                <a:gridCol w="1512167"/>
                <a:gridCol w="1296144"/>
                <a:gridCol w="1728192"/>
                <a:gridCol w="3456384"/>
              </a:tblGrid>
              <a:tr h="370840">
                <a:tc>
                  <a:txBody>
                    <a:bodyPr/>
                    <a:lstStyle/>
                    <a:p>
                      <a:r>
                        <a:rPr lang="nl-BE" dirty="0" err="1" smtClean="0">
                          <a:solidFill>
                            <a:schemeClr val="bg2"/>
                          </a:solidFill>
                        </a:rPr>
                        <a:t>Bread</a:t>
                      </a:r>
                      <a:r>
                        <a:rPr lang="nl-BE" dirty="0" smtClean="0">
                          <a:solidFill>
                            <a:schemeClr val="bg2"/>
                          </a:solidFill>
                        </a:rPr>
                        <a:t> </a:t>
                      </a:r>
                      <a:r>
                        <a:rPr lang="nl-BE" dirty="0" err="1" smtClean="0">
                          <a:solidFill>
                            <a:schemeClr val="bg2"/>
                          </a:solidFill>
                        </a:rPr>
                        <a:t>Crumb</a:t>
                      </a:r>
                      <a:endParaRPr lang="en-GB" dirty="0">
                        <a:solidFill>
                          <a:schemeClr val="bg2"/>
                        </a:solidFill>
                      </a:endParaRPr>
                    </a:p>
                  </a:txBody>
                  <a:tcPr/>
                </a:tc>
                <a:tc>
                  <a:txBody>
                    <a:bodyPr/>
                    <a:lstStyle/>
                    <a:p>
                      <a:r>
                        <a:rPr lang="nl-BE" dirty="0" err="1" smtClean="0">
                          <a:solidFill>
                            <a:schemeClr val="bg2"/>
                          </a:solidFill>
                        </a:rPr>
                        <a:t>Overvieuw</a:t>
                      </a:r>
                      <a:endParaRPr lang="en-GB" dirty="0">
                        <a:solidFill>
                          <a:schemeClr val="bg2"/>
                        </a:solidFill>
                      </a:endParaRPr>
                    </a:p>
                  </a:txBody>
                  <a:tcPr/>
                </a:tc>
                <a:tc>
                  <a:txBody>
                    <a:bodyPr/>
                    <a:lstStyle/>
                    <a:p>
                      <a:r>
                        <a:rPr lang="nl-BE" dirty="0" err="1" smtClean="0">
                          <a:solidFill>
                            <a:schemeClr val="bg2"/>
                          </a:solidFill>
                        </a:rPr>
                        <a:t>Description</a:t>
                      </a:r>
                      <a:endParaRPr lang="en-GB" dirty="0">
                        <a:solidFill>
                          <a:schemeClr val="bg2"/>
                        </a:solidFill>
                      </a:endParaRPr>
                    </a:p>
                  </a:txBody>
                  <a:tcPr/>
                </a:tc>
                <a:tc>
                  <a:txBody>
                    <a:bodyPr/>
                    <a:lstStyle/>
                    <a:p>
                      <a:r>
                        <a:rPr lang="nl-BE" dirty="0" smtClean="0">
                          <a:solidFill>
                            <a:schemeClr val="bg2"/>
                          </a:solidFill>
                        </a:rPr>
                        <a:t>Range</a:t>
                      </a:r>
                      <a:endParaRPr lang="en-GB" dirty="0">
                        <a:solidFill>
                          <a:schemeClr val="bg2"/>
                        </a:solidFill>
                      </a:endParaRPr>
                    </a:p>
                  </a:txBody>
                  <a:tcPr/>
                </a:tc>
              </a:tr>
              <a:tr h="370840">
                <a:tc>
                  <a:txBody>
                    <a:bodyPr/>
                    <a:lstStyle/>
                    <a:p>
                      <a:r>
                        <a:rPr lang="nl-BE" dirty="0" smtClean="0">
                          <a:solidFill>
                            <a:schemeClr val="bg2"/>
                          </a:solidFill>
                        </a:rPr>
                        <a:t>7.4.3.1</a:t>
                      </a:r>
                      <a:endParaRPr lang="en-GB" dirty="0">
                        <a:solidFill>
                          <a:schemeClr val="bg2"/>
                        </a:solidFill>
                      </a:endParaRPr>
                    </a:p>
                  </a:txBody>
                  <a:tcPr/>
                </a:tc>
                <a:tc>
                  <a:txBody>
                    <a:bodyPr/>
                    <a:lstStyle/>
                    <a:p>
                      <a:r>
                        <a:rPr lang="nl-BE" dirty="0" smtClean="0">
                          <a:solidFill>
                            <a:schemeClr val="bg2"/>
                          </a:solidFill>
                        </a:rPr>
                        <a:t>6-0A</a:t>
                      </a:r>
                      <a:endParaRPr lang="en-GB" dirty="0">
                        <a:solidFill>
                          <a:schemeClr val="bg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solidFill>
                            <a:schemeClr val="bg2"/>
                          </a:solidFill>
                        </a:rPr>
                        <a:t>Storage comfort</a:t>
                      </a:r>
                      <a:endParaRPr lang="en-GB" dirty="0" smtClean="0">
                        <a:solidFill>
                          <a:schemeClr val="bg2"/>
                        </a:solidFill>
                      </a:endParaRPr>
                    </a:p>
                  </a:txBody>
                  <a:tcPr/>
                </a:tc>
                <a:tc>
                  <a:txBody>
                    <a:bodyPr/>
                    <a:lstStyle/>
                    <a:p>
                      <a:r>
                        <a:rPr lang="nl-BE" dirty="0" smtClean="0">
                          <a:solidFill>
                            <a:schemeClr val="bg2"/>
                          </a:solidFill>
                        </a:rPr>
                        <a:t>30~[6-0E]; step</a:t>
                      </a:r>
                      <a:r>
                        <a:rPr lang="nl-BE" baseline="0" dirty="0" smtClean="0">
                          <a:solidFill>
                            <a:schemeClr val="bg2"/>
                          </a:solidFill>
                        </a:rPr>
                        <a:t> 1°C; Default 55°C</a:t>
                      </a:r>
                      <a:endParaRPr lang="en-GB" dirty="0">
                        <a:solidFill>
                          <a:schemeClr val="bg2"/>
                        </a:solidFill>
                      </a:endParaRPr>
                    </a:p>
                  </a:txBody>
                  <a:tcPr/>
                </a:tc>
              </a:tr>
              <a:tr h="370840">
                <a:tc>
                  <a:txBody>
                    <a:bodyPr/>
                    <a:lstStyle/>
                    <a:p>
                      <a:r>
                        <a:rPr lang="nl-BE" dirty="0" smtClean="0">
                          <a:solidFill>
                            <a:schemeClr val="bg2"/>
                          </a:solidFill>
                        </a:rPr>
                        <a:t>7.4.3.2</a:t>
                      </a:r>
                      <a:endParaRPr lang="en-GB" dirty="0">
                        <a:solidFill>
                          <a:schemeClr val="bg2"/>
                        </a:solidFill>
                      </a:endParaRPr>
                    </a:p>
                  </a:txBody>
                  <a:tcPr/>
                </a:tc>
                <a:tc>
                  <a:txBody>
                    <a:bodyPr/>
                    <a:lstStyle/>
                    <a:p>
                      <a:r>
                        <a:rPr lang="nl-BE" dirty="0" smtClean="0">
                          <a:solidFill>
                            <a:schemeClr val="bg2"/>
                          </a:solidFill>
                        </a:rPr>
                        <a:t>6-0B</a:t>
                      </a:r>
                      <a:endParaRPr lang="en-GB" dirty="0">
                        <a:solidFill>
                          <a:schemeClr val="bg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solidFill>
                            <a:schemeClr val="bg2"/>
                          </a:solidFill>
                        </a:rPr>
                        <a:t>Storage </a:t>
                      </a:r>
                      <a:r>
                        <a:rPr lang="nl-BE" dirty="0" err="1" smtClean="0">
                          <a:solidFill>
                            <a:schemeClr val="bg2"/>
                          </a:solidFill>
                        </a:rPr>
                        <a:t>eco</a:t>
                      </a:r>
                      <a:endParaRPr lang="en-GB" dirty="0" smtClean="0">
                        <a:solidFill>
                          <a:schemeClr val="bg2"/>
                        </a:solidFill>
                      </a:endParaRPr>
                    </a:p>
                  </a:txBody>
                  <a:tcPr/>
                </a:tc>
                <a:tc>
                  <a:txBody>
                    <a:bodyPr/>
                    <a:lstStyle/>
                    <a:p>
                      <a:r>
                        <a:rPr lang="nl-BE" dirty="0" smtClean="0">
                          <a:solidFill>
                            <a:schemeClr val="bg2"/>
                          </a:solidFill>
                        </a:rPr>
                        <a:t>30~min(50,</a:t>
                      </a:r>
                      <a:r>
                        <a:rPr lang="nl-BE" baseline="0" dirty="0" smtClean="0">
                          <a:solidFill>
                            <a:schemeClr val="bg2"/>
                          </a:solidFill>
                        </a:rPr>
                        <a:t> [6-0E])°C; step 1°C; Default 45°C</a:t>
                      </a:r>
                      <a:endParaRPr lang="en-GB" dirty="0">
                        <a:solidFill>
                          <a:schemeClr val="bg2"/>
                        </a:solidFill>
                      </a:endParaRPr>
                    </a:p>
                  </a:txBody>
                  <a:tcPr/>
                </a:tc>
              </a:tr>
              <a:tr h="370840">
                <a:tc>
                  <a:txBody>
                    <a:bodyPr/>
                    <a:lstStyle/>
                    <a:p>
                      <a:r>
                        <a:rPr lang="nl-BE" dirty="0" smtClean="0">
                          <a:solidFill>
                            <a:schemeClr val="bg2"/>
                          </a:solidFill>
                        </a:rPr>
                        <a:t>7.4.3.3</a:t>
                      </a:r>
                      <a:endParaRPr lang="en-GB" dirty="0">
                        <a:solidFill>
                          <a:schemeClr val="bg2"/>
                        </a:solidFill>
                      </a:endParaRPr>
                    </a:p>
                  </a:txBody>
                  <a:tcPr/>
                </a:tc>
                <a:tc>
                  <a:txBody>
                    <a:bodyPr/>
                    <a:lstStyle/>
                    <a:p>
                      <a:r>
                        <a:rPr lang="nl-BE" dirty="0" smtClean="0">
                          <a:solidFill>
                            <a:schemeClr val="bg2"/>
                          </a:solidFill>
                        </a:rPr>
                        <a:t>6-0C</a:t>
                      </a:r>
                      <a:endParaRPr lang="en-GB" dirty="0">
                        <a:solidFill>
                          <a:schemeClr val="bg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err="1" smtClean="0">
                          <a:solidFill>
                            <a:schemeClr val="bg2"/>
                          </a:solidFill>
                        </a:rPr>
                        <a:t>Reheat</a:t>
                      </a:r>
                      <a:r>
                        <a:rPr lang="nl-BE" smtClean="0">
                          <a:solidFill>
                            <a:schemeClr val="bg2"/>
                          </a:solidFill>
                        </a:rPr>
                        <a:t> </a:t>
                      </a:r>
                      <a:endParaRPr lang="en-GB" smtClean="0">
                        <a:solidFill>
                          <a:schemeClr val="bg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solidFill>
                            <a:schemeClr val="bg2"/>
                          </a:solidFill>
                        </a:rPr>
                        <a:t>30~min(50,</a:t>
                      </a:r>
                      <a:r>
                        <a:rPr lang="nl-BE" baseline="0" dirty="0" smtClean="0">
                          <a:solidFill>
                            <a:schemeClr val="bg2"/>
                          </a:solidFill>
                        </a:rPr>
                        <a:t> [6-0E])°C; step 1°C; Default 45°C</a:t>
                      </a:r>
                      <a:endParaRPr lang="en-GB" dirty="0" smtClean="0">
                        <a:solidFill>
                          <a:schemeClr val="bg2"/>
                        </a:solidFill>
                      </a:endParaRPr>
                    </a:p>
                  </a:txBody>
                  <a:tcPr/>
                </a:tc>
              </a:tr>
            </a:tbl>
          </a:graphicData>
        </a:graphic>
      </p:graphicFrame>
    </p:spTree>
    <p:extLst>
      <p:ext uri="{BB962C8B-B14F-4D97-AF65-F5344CB8AC3E}">
        <p14:creationId xmlns:p14="http://schemas.microsoft.com/office/powerpoint/2010/main" val="405081572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112</a:t>
            </a:fld>
            <a:endParaRPr lang="en-US" dirty="0"/>
          </a:p>
        </p:txBody>
      </p:sp>
      <p:sp>
        <p:nvSpPr>
          <p:cNvPr id="4" name="Text Placeholder 3"/>
          <p:cNvSpPr>
            <a:spLocks noGrp="1"/>
          </p:cNvSpPr>
          <p:nvPr>
            <p:ph type="body" sz="quarter" idx="15"/>
          </p:nvPr>
        </p:nvSpPr>
        <p:spPr/>
        <p:txBody>
          <a:bodyPr/>
          <a:lstStyle/>
          <a:p>
            <a:r>
              <a:rPr lang="nl-BE" dirty="0"/>
              <a:t>3. </a:t>
            </a:r>
            <a:r>
              <a:rPr lang="nl-BE" dirty="0" err="1"/>
              <a:t>Enduser</a:t>
            </a:r>
            <a:r>
              <a:rPr lang="nl-BE" dirty="0"/>
              <a:t> </a:t>
            </a:r>
            <a:r>
              <a:rPr lang="nl-BE" dirty="0" err="1"/>
              <a:t>settings</a:t>
            </a:r>
            <a:r>
              <a:rPr lang="nl-BE" dirty="0"/>
              <a:t> – </a:t>
            </a:r>
            <a:r>
              <a:rPr lang="nl-BE" dirty="0" err="1"/>
              <a:t>Preset</a:t>
            </a:r>
            <a:r>
              <a:rPr lang="nl-BE" dirty="0"/>
              <a:t> </a:t>
            </a:r>
            <a:r>
              <a:rPr lang="nl-BE" dirty="0" err="1"/>
              <a:t>values</a:t>
            </a:r>
            <a:endParaRPr lang="nl-BE" dirty="0"/>
          </a:p>
          <a:p>
            <a:endParaRPr lang="en-GB" dirty="0"/>
          </a:p>
        </p:txBody>
      </p:sp>
      <p:sp>
        <p:nvSpPr>
          <p:cNvPr id="5" name="Text Placeholder 4"/>
          <p:cNvSpPr>
            <a:spLocks noGrp="1"/>
          </p:cNvSpPr>
          <p:nvPr>
            <p:ph type="body" sz="quarter" idx="16"/>
          </p:nvPr>
        </p:nvSpPr>
        <p:spPr/>
        <p:txBody>
          <a:bodyPr/>
          <a:lstStyle/>
          <a:p>
            <a:r>
              <a:rPr lang="nl-BE" dirty="0" smtClean="0">
                <a:solidFill>
                  <a:schemeClr val="bg2"/>
                </a:solidFill>
              </a:rPr>
              <a:t>- </a:t>
            </a:r>
            <a:r>
              <a:rPr lang="nl-BE" dirty="0" err="1" smtClean="0">
                <a:solidFill>
                  <a:schemeClr val="bg2"/>
                </a:solidFill>
              </a:rPr>
              <a:t>Quiet</a:t>
            </a:r>
            <a:r>
              <a:rPr lang="nl-BE" dirty="0" smtClean="0">
                <a:solidFill>
                  <a:schemeClr val="bg2"/>
                </a:solidFill>
              </a:rPr>
              <a:t> level</a:t>
            </a:r>
            <a:endParaRPr lang="en-GB" dirty="0">
              <a:solidFill>
                <a:schemeClr val="bg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680519024"/>
              </p:ext>
            </p:extLst>
          </p:nvPr>
        </p:nvGraphicFramePr>
        <p:xfrm>
          <a:off x="1524000" y="1596400"/>
          <a:ext cx="4572000" cy="741680"/>
        </p:xfrm>
        <a:graphic>
          <a:graphicData uri="http://schemas.openxmlformats.org/drawingml/2006/table">
            <a:tbl>
              <a:tblPr firstRow="1" bandRow="1">
                <a:tableStyleId>{5C22544A-7EE6-4342-B048-85BDC9FD1C3A}</a:tableStyleId>
              </a:tblPr>
              <a:tblGrid>
                <a:gridCol w="1524000"/>
                <a:gridCol w="1524000"/>
                <a:gridCol w="1524000"/>
              </a:tblGrid>
              <a:tr h="370840">
                <a:tc>
                  <a:txBody>
                    <a:bodyPr/>
                    <a:lstStyle/>
                    <a:p>
                      <a:r>
                        <a:rPr lang="nl-BE" dirty="0" err="1" smtClean="0">
                          <a:solidFill>
                            <a:schemeClr val="bg2"/>
                          </a:solidFill>
                        </a:rPr>
                        <a:t>Bread</a:t>
                      </a:r>
                      <a:r>
                        <a:rPr lang="nl-BE" dirty="0" smtClean="0">
                          <a:solidFill>
                            <a:schemeClr val="bg2"/>
                          </a:solidFill>
                        </a:rPr>
                        <a:t> </a:t>
                      </a:r>
                      <a:r>
                        <a:rPr lang="nl-BE" dirty="0" err="1" smtClean="0">
                          <a:solidFill>
                            <a:schemeClr val="bg2"/>
                          </a:solidFill>
                        </a:rPr>
                        <a:t>Crumb</a:t>
                      </a:r>
                      <a:endParaRPr lang="en-GB" dirty="0">
                        <a:solidFill>
                          <a:schemeClr val="bg2"/>
                        </a:solidFill>
                      </a:endParaRPr>
                    </a:p>
                  </a:txBody>
                  <a:tcPr/>
                </a:tc>
                <a:tc>
                  <a:txBody>
                    <a:bodyPr/>
                    <a:lstStyle/>
                    <a:p>
                      <a:r>
                        <a:rPr lang="nl-BE" dirty="0" err="1" smtClean="0">
                          <a:solidFill>
                            <a:schemeClr val="bg2"/>
                          </a:solidFill>
                        </a:rPr>
                        <a:t>Overvieuw</a:t>
                      </a:r>
                      <a:endParaRPr lang="en-GB" dirty="0">
                        <a:solidFill>
                          <a:schemeClr val="bg2"/>
                        </a:solidFill>
                      </a:endParaRPr>
                    </a:p>
                  </a:txBody>
                  <a:tcPr/>
                </a:tc>
                <a:tc>
                  <a:txBody>
                    <a:bodyPr/>
                    <a:lstStyle/>
                    <a:p>
                      <a:r>
                        <a:rPr lang="nl-BE" dirty="0" err="1" smtClean="0">
                          <a:solidFill>
                            <a:schemeClr val="bg2"/>
                          </a:solidFill>
                        </a:rPr>
                        <a:t>Description</a:t>
                      </a:r>
                      <a:endParaRPr lang="en-GB" dirty="0">
                        <a:solidFill>
                          <a:schemeClr val="bg2"/>
                        </a:solidFill>
                      </a:endParaRPr>
                    </a:p>
                  </a:txBody>
                  <a:tcPr/>
                </a:tc>
              </a:tr>
              <a:tr h="370840">
                <a:tc>
                  <a:txBody>
                    <a:bodyPr/>
                    <a:lstStyle/>
                    <a:p>
                      <a:r>
                        <a:rPr lang="nl-BE" dirty="0" smtClean="0">
                          <a:solidFill>
                            <a:schemeClr val="bg2"/>
                          </a:solidFill>
                        </a:rPr>
                        <a:t>7.4.4</a:t>
                      </a:r>
                      <a:endParaRPr lang="en-GB" dirty="0">
                        <a:solidFill>
                          <a:schemeClr val="bg2"/>
                        </a:solidFill>
                      </a:endParaRPr>
                    </a:p>
                  </a:txBody>
                  <a:tcPr/>
                </a:tc>
                <a:tc>
                  <a:txBody>
                    <a:bodyPr/>
                    <a:lstStyle/>
                    <a:p>
                      <a:r>
                        <a:rPr lang="nl-BE" dirty="0" smtClean="0">
                          <a:solidFill>
                            <a:schemeClr val="bg2"/>
                          </a:solidFill>
                        </a:rPr>
                        <a:t>-</a:t>
                      </a:r>
                      <a:endParaRPr lang="en-GB" dirty="0">
                        <a:solidFill>
                          <a:schemeClr val="bg2"/>
                        </a:solidFill>
                      </a:endParaRPr>
                    </a:p>
                  </a:txBody>
                  <a:tcPr/>
                </a:tc>
                <a:tc>
                  <a:txBody>
                    <a:bodyPr/>
                    <a:lstStyle/>
                    <a:p>
                      <a:r>
                        <a:rPr lang="nl-BE" dirty="0" smtClean="0">
                          <a:solidFill>
                            <a:schemeClr val="bg2"/>
                          </a:solidFill>
                        </a:rPr>
                        <a:t>Level 1 / 2 / 3 </a:t>
                      </a:r>
                      <a:endParaRPr lang="en-GB" dirty="0">
                        <a:solidFill>
                          <a:schemeClr val="bg2"/>
                        </a:solidFill>
                      </a:endParaRPr>
                    </a:p>
                  </a:txBody>
                  <a:tcPr/>
                </a:tc>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619375"/>
            <a:ext cx="468052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804773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113</a:t>
            </a:fld>
            <a:endParaRPr lang="en-US" dirty="0"/>
          </a:p>
        </p:txBody>
      </p:sp>
      <p:sp>
        <p:nvSpPr>
          <p:cNvPr id="4" name="Text Placeholder 3"/>
          <p:cNvSpPr>
            <a:spLocks noGrp="1"/>
          </p:cNvSpPr>
          <p:nvPr>
            <p:ph type="body" sz="quarter" idx="15"/>
          </p:nvPr>
        </p:nvSpPr>
        <p:spPr/>
        <p:txBody>
          <a:bodyPr/>
          <a:lstStyle/>
          <a:p>
            <a:r>
              <a:rPr lang="nl-BE" dirty="0"/>
              <a:t>3. </a:t>
            </a:r>
            <a:r>
              <a:rPr lang="nl-BE" dirty="0" err="1"/>
              <a:t>Enduser</a:t>
            </a:r>
            <a:r>
              <a:rPr lang="nl-BE" dirty="0"/>
              <a:t> </a:t>
            </a:r>
            <a:r>
              <a:rPr lang="nl-BE" dirty="0" err="1"/>
              <a:t>settings</a:t>
            </a:r>
            <a:r>
              <a:rPr lang="nl-BE" dirty="0"/>
              <a:t> – </a:t>
            </a:r>
            <a:r>
              <a:rPr lang="nl-BE" dirty="0" err="1"/>
              <a:t>Preset</a:t>
            </a:r>
            <a:r>
              <a:rPr lang="nl-BE" dirty="0"/>
              <a:t> </a:t>
            </a:r>
            <a:r>
              <a:rPr lang="nl-BE" dirty="0" err="1"/>
              <a:t>values</a:t>
            </a:r>
            <a:endParaRPr lang="nl-BE" dirty="0"/>
          </a:p>
          <a:p>
            <a:endParaRPr lang="en-GB" dirty="0"/>
          </a:p>
        </p:txBody>
      </p:sp>
      <p:sp>
        <p:nvSpPr>
          <p:cNvPr id="5" name="Text Placeholder 4"/>
          <p:cNvSpPr>
            <a:spLocks noGrp="1"/>
          </p:cNvSpPr>
          <p:nvPr>
            <p:ph type="body" sz="quarter" idx="16"/>
          </p:nvPr>
        </p:nvSpPr>
        <p:spPr>
          <a:xfrm>
            <a:off x="1331640" y="1124744"/>
            <a:ext cx="6400800" cy="4876800"/>
          </a:xfrm>
        </p:spPr>
        <p:txBody>
          <a:bodyPr/>
          <a:lstStyle/>
          <a:p>
            <a:pPr marL="285750" indent="-285750">
              <a:buFontTx/>
              <a:buChar char="-"/>
            </a:pPr>
            <a:r>
              <a:rPr lang="nl-BE" dirty="0" smtClean="0">
                <a:solidFill>
                  <a:schemeClr val="bg2"/>
                </a:solidFill>
              </a:rPr>
              <a:t>Electricity </a:t>
            </a:r>
            <a:r>
              <a:rPr lang="nl-BE" dirty="0" err="1" smtClean="0">
                <a:solidFill>
                  <a:schemeClr val="bg2"/>
                </a:solidFill>
              </a:rPr>
              <a:t>price</a:t>
            </a:r>
            <a:endParaRPr lang="nl-BE" dirty="0" smtClean="0">
              <a:solidFill>
                <a:schemeClr val="bg2"/>
              </a:solidFill>
            </a:endParaRPr>
          </a:p>
          <a:p>
            <a:pPr marL="285750" indent="-285750">
              <a:buFontTx/>
              <a:buChar char="-"/>
            </a:pPr>
            <a:endParaRPr lang="nl-BE" dirty="0"/>
          </a:p>
          <a:p>
            <a:pPr marL="285750" indent="-285750">
              <a:buFontTx/>
              <a:buChar char="-"/>
            </a:pPr>
            <a:endParaRPr lang="nl-BE" dirty="0" smtClean="0"/>
          </a:p>
          <a:p>
            <a:pPr marL="285750" indent="-285750">
              <a:buFontTx/>
              <a:buChar char="-"/>
            </a:pPr>
            <a:endParaRPr lang="nl-BE" dirty="0"/>
          </a:p>
          <a:p>
            <a:pPr marL="285750" indent="-285750">
              <a:buFontTx/>
              <a:buChar char="-"/>
            </a:pPr>
            <a:endParaRPr lang="nl-BE" dirty="0" smtClean="0"/>
          </a:p>
          <a:p>
            <a:r>
              <a:rPr lang="nl-BE" dirty="0" smtClean="0"/>
              <a:t> </a:t>
            </a:r>
          </a:p>
          <a:p>
            <a:pPr marL="285750" indent="-285750">
              <a:buFontTx/>
              <a:buChar char="-"/>
            </a:pPr>
            <a:r>
              <a:rPr lang="nl-BE" dirty="0" err="1" smtClean="0">
                <a:solidFill>
                  <a:schemeClr val="bg2"/>
                </a:solidFill>
              </a:rPr>
              <a:t>Fluel</a:t>
            </a:r>
            <a:r>
              <a:rPr lang="nl-BE" dirty="0" smtClean="0">
                <a:solidFill>
                  <a:schemeClr val="bg2"/>
                </a:solidFill>
              </a:rPr>
              <a:t> </a:t>
            </a:r>
            <a:r>
              <a:rPr lang="nl-BE" dirty="0" err="1" smtClean="0">
                <a:solidFill>
                  <a:schemeClr val="bg2"/>
                </a:solidFill>
              </a:rPr>
              <a:t>price</a:t>
            </a:r>
            <a:r>
              <a:rPr lang="nl-BE" dirty="0" smtClean="0">
                <a:solidFill>
                  <a:schemeClr val="bg2"/>
                </a:solidFill>
              </a:rPr>
              <a:t> </a:t>
            </a:r>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190543470"/>
              </p:ext>
            </p:extLst>
          </p:nvPr>
        </p:nvGraphicFramePr>
        <p:xfrm>
          <a:off x="539552" y="1556792"/>
          <a:ext cx="7920880" cy="1483360"/>
        </p:xfrm>
        <a:graphic>
          <a:graphicData uri="http://schemas.openxmlformats.org/drawingml/2006/table">
            <a:tbl>
              <a:tblPr firstRow="1" bandRow="1">
                <a:tableStyleId>{5C22544A-7EE6-4342-B048-85BDC9FD1C3A}</a:tableStyleId>
              </a:tblPr>
              <a:tblGrid>
                <a:gridCol w="1980220"/>
                <a:gridCol w="1980220"/>
                <a:gridCol w="1980220"/>
                <a:gridCol w="1980220"/>
              </a:tblGrid>
              <a:tr h="370840">
                <a:tc>
                  <a:txBody>
                    <a:bodyPr/>
                    <a:lstStyle/>
                    <a:p>
                      <a:r>
                        <a:rPr lang="nl-BE" dirty="0" err="1" smtClean="0">
                          <a:solidFill>
                            <a:schemeClr val="bg2"/>
                          </a:solidFill>
                        </a:rPr>
                        <a:t>Bread</a:t>
                      </a:r>
                      <a:r>
                        <a:rPr lang="nl-BE" dirty="0" smtClean="0">
                          <a:solidFill>
                            <a:schemeClr val="bg2"/>
                          </a:solidFill>
                        </a:rPr>
                        <a:t> </a:t>
                      </a:r>
                      <a:r>
                        <a:rPr lang="nl-BE" dirty="0" err="1" smtClean="0">
                          <a:solidFill>
                            <a:schemeClr val="bg2"/>
                          </a:solidFill>
                        </a:rPr>
                        <a:t>Crumb</a:t>
                      </a:r>
                      <a:endParaRPr lang="en-GB" dirty="0">
                        <a:solidFill>
                          <a:schemeClr val="bg2"/>
                        </a:solidFill>
                      </a:endParaRPr>
                    </a:p>
                  </a:txBody>
                  <a:tcPr/>
                </a:tc>
                <a:tc>
                  <a:txBody>
                    <a:bodyPr/>
                    <a:lstStyle/>
                    <a:p>
                      <a:r>
                        <a:rPr lang="nl-BE" dirty="0" err="1" smtClean="0">
                          <a:solidFill>
                            <a:schemeClr val="bg2"/>
                          </a:solidFill>
                        </a:rPr>
                        <a:t>Overvieuw</a:t>
                      </a:r>
                      <a:endParaRPr lang="en-GB" dirty="0">
                        <a:solidFill>
                          <a:schemeClr val="bg2"/>
                        </a:solidFill>
                      </a:endParaRPr>
                    </a:p>
                  </a:txBody>
                  <a:tcPr/>
                </a:tc>
                <a:tc>
                  <a:txBody>
                    <a:bodyPr/>
                    <a:lstStyle/>
                    <a:p>
                      <a:r>
                        <a:rPr lang="nl-BE" dirty="0" err="1" smtClean="0">
                          <a:solidFill>
                            <a:schemeClr val="bg2"/>
                          </a:solidFill>
                        </a:rPr>
                        <a:t>Description</a:t>
                      </a:r>
                      <a:endParaRPr lang="en-GB" dirty="0">
                        <a:solidFill>
                          <a:schemeClr val="bg2"/>
                        </a:solidFill>
                      </a:endParaRPr>
                    </a:p>
                  </a:txBody>
                  <a:tcPr/>
                </a:tc>
                <a:tc>
                  <a:txBody>
                    <a:bodyPr/>
                    <a:lstStyle/>
                    <a:p>
                      <a:r>
                        <a:rPr lang="nl-BE" dirty="0" smtClean="0">
                          <a:solidFill>
                            <a:schemeClr val="bg2"/>
                          </a:solidFill>
                        </a:rPr>
                        <a:t>Range</a:t>
                      </a:r>
                      <a:endParaRPr lang="en-GB" dirty="0">
                        <a:solidFill>
                          <a:schemeClr val="bg2"/>
                        </a:solidFill>
                      </a:endParaRPr>
                    </a:p>
                  </a:txBody>
                  <a:tcPr/>
                </a:tc>
              </a:tr>
              <a:tr h="370840">
                <a:tc>
                  <a:txBody>
                    <a:bodyPr/>
                    <a:lstStyle/>
                    <a:p>
                      <a:r>
                        <a:rPr lang="nl-BE" dirty="0" smtClean="0">
                          <a:solidFill>
                            <a:schemeClr val="bg2"/>
                          </a:solidFill>
                        </a:rPr>
                        <a:t>7.4.5.1</a:t>
                      </a:r>
                      <a:endParaRPr lang="en-GB" dirty="0">
                        <a:solidFill>
                          <a:schemeClr val="bg2"/>
                        </a:solidFill>
                      </a:endParaRPr>
                    </a:p>
                  </a:txBody>
                  <a:tcPr/>
                </a:tc>
                <a:tc>
                  <a:txBody>
                    <a:bodyPr/>
                    <a:lstStyle/>
                    <a:p>
                      <a:r>
                        <a:rPr lang="nl-BE" dirty="0" smtClean="0">
                          <a:solidFill>
                            <a:schemeClr val="bg2"/>
                          </a:solidFill>
                        </a:rPr>
                        <a:t>C-0C</a:t>
                      </a:r>
                      <a:r>
                        <a:rPr lang="nl-BE" baseline="0" dirty="0" smtClean="0">
                          <a:solidFill>
                            <a:schemeClr val="bg2"/>
                          </a:solidFill>
                        </a:rPr>
                        <a:t> &amp; D-0C</a:t>
                      </a:r>
                      <a:endParaRPr lang="en-GB" dirty="0">
                        <a:solidFill>
                          <a:schemeClr val="bg2"/>
                        </a:solidFill>
                      </a:endParaRPr>
                    </a:p>
                  </a:txBody>
                  <a:tcPr/>
                </a:tc>
                <a:tc>
                  <a:txBody>
                    <a:bodyPr/>
                    <a:lstStyle/>
                    <a:p>
                      <a:r>
                        <a:rPr lang="nl-BE" dirty="0" smtClean="0">
                          <a:solidFill>
                            <a:schemeClr val="bg2"/>
                          </a:solidFill>
                        </a:rPr>
                        <a:t>High</a:t>
                      </a:r>
                      <a:endParaRPr lang="en-GB" dirty="0">
                        <a:solidFill>
                          <a:schemeClr val="bg2"/>
                        </a:solidFill>
                      </a:endParaRPr>
                    </a:p>
                  </a:txBody>
                  <a:tcPr/>
                </a:tc>
                <a:tc>
                  <a:txBody>
                    <a:bodyPr/>
                    <a:lstStyle/>
                    <a:p>
                      <a:r>
                        <a:rPr lang="nl-BE" dirty="0" smtClean="0">
                          <a:solidFill>
                            <a:schemeClr val="bg2"/>
                          </a:solidFill>
                        </a:rPr>
                        <a:t>0/kWh</a:t>
                      </a:r>
                      <a:endParaRPr lang="en-GB" dirty="0">
                        <a:solidFill>
                          <a:schemeClr val="bg2"/>
                        </a:solidFill>
                      </a:endParaRPr>
                    </a:p>
                  </a:txBody>
                  <a:tcPr/>
                </a:tc>
              </a:tr>
              <a:tr h="370840">
                <a:tc>
                  <a:txBody>
                    <a:bodyPr/>
                    <a:lstStyle/>
                    <a:p>
                      <a:r>
                        <a:rPr lang="nl-BE" dirty="0" smtClean="0">
                          <a:solidFill>
                            <a:schemeClr val="bg2"/>
                          </a:solidFill>
                        </a:rPr>
                        <a:t>7.4.5.2</a:t>
                      </a:r>
                    </a:p>
                  </a:txBody>
                  <a:tcPr/>
                </a:tc>
                <a:tc>
                  <a:txBody>
                    <a:bodyPr/>
                    <a:lstStyle/>
                    <a:p>
                      <a:r>
                        <a:rPr lang="nl-BE" dirty="0" smtClean="0">
                          <a:solidFill>
                            <a:schemeClr val="bg2"/>
                          </a:solidFill>
                        </a:rPr>
                        <a:t>C-0D &amp;</a:t>
                      </a:r>
                      <a:r>
                        <a:rPr lang="nl-BE" baseline="0" dirty="0" smtClean="0">
                          <a:solidFill>
                            <a:schemeClr val="bg2"/>
                          </a:solidFill>
                        </a:rPr>
                        <a:t> D-0D</a:t>
                      </a:r>
                      <a:endParaRPr lang="en-GB" dirty="0">
                        <a:solidFill>
                          <a:schemeClr val="bg2"/>
                        </a:solidFill>
                      </a:endParaRPr>
                    </a:p>
                  </a:txBody>
                  <a:tcPr/>
                </a:tc>
                <a:tc>
                  <a:txBody>
                    <a:bodyPr/>
                    <a:lstStyle/>
                    <a:p>
                      <a:r>
                        <a:rPr lang="nl-BE" dirty="0" smtClean="0">
                          <a:solidFill>
                            <a:schemeClr val="bg2"/>
                          </a:solidFill>
                        </a:rPr>
                        <a:t>Medium</a:t>
                      </a:r>
                      <a:endParaRPr lang="en-GB" dirty="0">
                        <a:solidFill>
                          <a:schemeClr val="bg2"/>
                        </a:solidFill>
                      </a:endParaRPr>
                    </a:p>
                  </a:txBody>
                  <a:tcPr/>
                </a:tc>
                <a:tc>
                  <a:txBody>
                    <a:bodyPr/>
                    <a:lstStyle/>
                    <a:p>
                      <a:r>
                        <a:rPr lang="nl-BE" dirty="0" smtClean="0">
                          <a:solidFill>
                            <a:schemeClr val="bg2"/>
                          </a:solidFill>
                        </a:rPr>
                        <a:t>0/kWh</a:t>
                      </a:r>
                      <a:endParaRPr lang="en-GB" dirty="0">
                        <a:solidFill>
                          <a:schemeClr val="bg2"/>
                        </a:solidFill>
                      </a:endParaRPr>
                    </a:p>
                  </a:txBody>
                  <a:tcPr/>
                </a:tc>
              </a:tr>
              <a:tr h="370840">
                <a:tc>
                  <a:txBody>
                    <a:bodyPr/>
                    <a:lstStyle/>
                    <a:p>
                      <a:r>
                        <a:rPr lang="nl-BE" dirty="0" smtClean="0">
                          <a:solidFill>
                            <a:schemeClr val="bg2"/>
                          </a:solidFill>
                        </a:rPr>
                        <a:t>7.4.5?3</a:t>
                      </a:r>
                    </a:p>
                  </a:txBody>
                  <a:tcPr/>
                </a:tc>
                <a:tc>
                  <a:txBody>
                    <a:bodyPr/>
                    <a:lstStyle/>
                    <a:p>
                      <a:r>
                        <a:rPr lang="nl-BE" dirty="0" smtClean="0">
                          <a:solidFill>
                            <a:schemeClr val="bg2"/>
                          </a:solidFill>
                        </a:rPr>
                        <a:t>C-0E &amp; D-0E</a:t>
                      </a:r>
                      <a:endParaRPr lang="en-GB" dirty="0">
                        <a:solidFill>
                          <a:schemeClr val="bg2"/>
                        </a:solidFill>
                      </a:endParaRPr>
                    </a:p>
                  </a:txBody>
                  <a:tcPr/>
                </a:tc>
                <a:tc>
                  <a:txBody>
                    <a:bodyPr/>
                    <a:lstStyle/>
                    <a:p>
                      <a:r>
                        <a:rPr lang="nl-BE" dirty="0" smtClean="0">
                          <a:solidFill>
                            <a:schemeClr val="bg2"/>
                          </a:solidFill>
                        </a:rPr>
                        <a:t>Low</a:t>
                      </a:r>
                      <a:endParaRPr lang="en-GB" dirty="0">
                        <a:solidFill>
                          <a:schemeClr val="bg2"/>
                        </a:solidFill>
                      </a:endParaRPr>
                    </a:p>
                  </a:txBody>
                  <a:tcPr/>
                </a:tc>
                <a:tc>
                  <a:txBody>
                    <a:bodyPr/>
                    <a:lstStyle/>
                    <a:p>
                      <a:r>
                        <a:rPr lang="nl-BE" dirty="0" smtClean="0">
                          <a:solidFill>
                            <a:schemeClr val="bg2"/>
                          </a:solidFill>
                        </a:rPr>
                        <a:t>0/kWh</a:t>
                      </a:r>
                      <a:endParaRPr lang="en-GB" dirty="0">
                        <a:solidFill>
                          <a:schemeClr val="bg2"/>
                        </a:solidFill>
                      </a:endParaRP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86228647"/>
              </p:ext>
            </p:extLst>
          </p:nvPr>
        </p:nvGraphicFramePr>
        <p:xfrm>
          <a:off x="539552" y="3601824"/>
          <a:ext cx="7920880" cy="741680"/>
        </p:xfrm>
        <a:graphic>
          <a:graphicData uri="http://schemas.openxmlformats.org/drawingml/2006/table">
            <a:tbl>
              <a:tblPr firstRow="1" bandRow="1">
                <a:tableStyleId>{5C22544A-7EE6-4342-B048-85BDC9FD1C3A}</a:tableStyleId>
              </a:tblPr>
              <a:tblGrid>
                <a:gridCol w="1980220"/>
                <a:gridCol w="1980220"/>
                <a:gridCol w="1980220"/>
                <a:gridCol w="1980220"/>
              </a:tblGrid>
              <a:tr h="370840">
                <a:tc>
                  <a:txBody>
                    <a:bodyPr/>
                    <a:lstStyle/>
                    <a:p>
                      <a:r>
                        <a:rPr lang="nl-BE" dirty="0" err="1" smtClean="0">
                          <a:solidFill>
                            <a:schemeClr val="bg2"/>
                          </a:solidFill>
                        </a:rPr>
                        <a:t>Bread</a:t>
                      </a:r>
                      <a:r>
                        <a:rPr lang="nl-BE" dirty="0" smtClean="0">
                          <a:solidFill>
                            <a:schemeClr val="bg2"/>
                          </a:solidFill>
                        </a:rPr>
                        <a:t> </a:t>
                      </a:r>
                      <a:r>
                        <a:rPr lang="nl-BE" dirty="0" err="1" smtClean="0">
                          <a:solidFill>
                            <a:schemeClr val="bg2"/>
                          </a:solidFill>
                        </a:rPr>
                        <a:t>Crumb</a:t>
                      </a:r>
                      <a:endParaRPr lang="en-GB" dirty="0">
                        <a:solidFill>
                          <a:schemeClr val="bg2"/>
                        </a:solidFill>
                      </a:endParaRPr>
                    </a:p>
                  </a:txBody>
                  <a:tcPr/>
                </a:tc>
                <a:tc>
                  <a:txBody>
                    <a:bodyPr/>
                    <a:lstStyle/>
                    <a:p>
                      <a:r>
                        <a:rPr lang="nl-BE" dirty="0" err="1" smtClean="0">
                          <a:solidFill>
                            <a:schemeClr val="bg2"/>
                          </a:solidFill>
                        </a:rPr>
                        <a:t>Overvieuw</a:t>
                      </a:r>
                      <a:endParaRPr lang="en-GB" dirty="0">
                        <a:solidFill>
                          <a:schemeClr val="bg2"/>
                        </a:solidFill>
                      </a:endParaRPr>
                    </a:p>
                  </a:txBody>
                  <a:tcPr/>
                </a:tc>
                <a:tc>
                  <a:txBody>
                    <a:bodyPr/>
                    <a:lstStyle/>
                    <a:p>
                      <a:r>
                        <a:rPr lang="nl-BE" dirty="0" err="1" smtClean="0">
                          <a:solidFill>
                            <a:schemeClr val="bg2"/>
                          </a:solidFill>
                        </a:rPr>
                        <a:t>Description</a:t>
                      </a:r>
                      <a:endParaRPr lang="en-GB" dirty="0">
                        <a:solidFill>
                          <a:schemeClr val="bg2"/>
                        </a:solidFill>
                      </a:endParaRPr>
                    </a:p>
                  </a:txBody>
                  <a:tcPr/>
                </a:tc>
                <a:tc>
                  <a:txBody>
                    <a:bodyPr/>
                    <a:lstStyle/>
                    <a:p>
                      <a:r>
                        <a:rPr lang="nl-BE" dirty="0" smtClean="0">
                          <a:solidFill>
                            <a:schemeClr val="bg2"/>
                          </a:solidFill>
                        </a:rPr>
                        <a:t>Range</a:t>
                      </a:r>
                      <a:endParaRPr lang="en-GB" dirty="0">
                        <a:solidFill>
                          <a:schemeClr val="bg2"/>
                        </a:solidFill>
                      </a:endParaRPr>
                    </a:p>
                  </a:txBody>
                  <a:tcPr/>
                </a:tc>
              </a:tr>
              <a:tr h="370840">
                <a:tc>
                  <a:txBody>
                    <a:bodyPr/>
                    <a:lstStyle/>
                    <a:p>
                      <a:r>
                        <a:rPr lang="nl-BE" dirty="0" smtClean="0">
                          <a:solidFill>
                            <a:schemeClr val="bg2"/>
                          </a:solidFill>
                        </a:rPr>
                        <a:t>7.4.6</a:t>
                      </a:r>
                      <a:endParaRPr lang="en-GB" dirty="0">
                        <a:solidFill>
                          <a:schemeClr val="bg2"/>
                        </a:solidFill>
                      </a:endParaRPr>
                    </a:p>
                  </a:txBody>
                  <a:tcPr/>
                </a:tc>
                <a:tc>
                  <a:txBody>
                    <a:bodyPr/>
                    <a:lstStyle/>
                    <a:p>
                      <a:r>
                        <a:rPr lang="nl-BE" dirty="0" smtClean="0">
                          <a:solidFill>
                            <a:schemeClr val="bg2"/>
                          </a:solidFill>
                        </a:rPr>
                        <a:t>-</a:t>
                      </a:r>
                      <a:endParaRPr lang="en-GB" dirty="0">
                        <a:solidFill>
                          <a:schemeClr val="bg2"/>
                        </a:solidFill>
                      </a:endParaRPr>
                    </a:p>
                  </a:txBody>
                  <a:tcPr/>
                </a:tc>
                <a:tc>
                  <a:txBody>
                    <a:bodyPr/>
                    <a:lstStyle/>
                    <a:p>
                      <a:r>
                        <a:rPr lang="nl-BE" dirty="0" smtClean="0">
                          <a:solidFill>
                            <a:schemeClr val="bg2"/>
                          </a:solidFill>
                        </a:rPr>
                        <a:t>-</a:t>
                      </a:r>
                      <a:endParaRPr lang="en-GB" dirty="0">
                        <a:solidFill>
                          <a:schemeClr val="bg2"/>
                        </a:solidFill>
                      </a:endParaRPr>
                    </a:p>
                  </a:txBody>
                  <a:tcPr/>
                </a:tc>
                <a:tc>
                  <a:txBody>
                    <a:bodyPr/>
                    <a:lstStyle/>
                    <a:p>
                      <a:r>
                        <a:rPr lang="nl-BE" dirty="0" smtClean="0">
                          <a:solidFill>
                            <a:schemeClr val="bg2"/>
                          </a:solidFill>
                        </a:rPr>
                        <a:t>8,0/kWh</a:t>
                      </a:r>
                      <a:endParaRPr lang="en-GB" dirty="0">
                        <a:solidFill>
                          <a:schemeClr val="bg2"/>
                        </a:solidFill>
                      </a:endParaRPr>
                    </a:p>
                  </a:txBody>
                  <a:tcPr/>
                </a:tc>
              </a:tr>
            </a:tbl>
          </a:graphicData>
        </a:graphic>
      </p:graphicFrame>
    </p:spTree>
    <p:extLst>
      <p:ext uri="{BB962C8B-B14F-4D97-AF65-F5344CB8AC3E}">
        <p14:creationId xmlns:p14="http://schemas.microsoft.com/office/powerpoint/2010/main" val="410835343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114</a:t>
            </a:fld>
            <a:endParaRPr lang="en-US" dirty="0"/>
          </a:p>
        </p:txBody>
      </p:sp>
      <p:sp>
        <p:nvSpPr>
          <p:cNvPr id="4" name="Text Placeholder 3"/>
          <p:cNvSpPr>
            <a:spLocks noGrp="1"/>
          </p:cNvSpPr>
          <p:nvPr>
            <p:ph type="body" sz="quarter" idx="15"/>
          </p:nvPr>
        </p:nvSpPr>
        <p:spPr/>
        <p:txBody>
          <a:bodyPr/>
          <a:lstStyle/>
          <a:p>
            <a:r>
              <a:rPr lang="nl-BE" dirty="0"/>
              <a:t>3. </a:t>
            </a:r>
            <a:r>
              <a:rPr lang="nl-BE" dirty="0" err="1"/>
              <a:t>Enduser</a:t>
            </a:r>
            <a:r>
              <a:rPr lang="nl-BE" dirty="0"/>
              <a:t> </a:t>
            </a:r>
            <a:r>
              <a:rPr lang="nl-BE" dirty="0" err="1"/>
              <a:t>settings</a:t>
            </a:r>
            <a:r>
              <a:rPr lang="nl-BE" dirty="0"/>
              <a:t> – </a:t>
            </a:r>
            <a:r>
              <a:rPr lang="nl-BE" dirty="0" smtClean="0"/>
              <a:t>Set </a:t>
            </a:r>
            <a:r>
              <a:rPr lang="nl-BE" dirty="0" err="1" smtClean="0"/>
              <a:t>weather</a:t>
            </a:r>
            <a:r>
              <a:rPr lang="nl-BE" dirty="0" smtClean="0"/>
              <a:t> </a:t>
            </a:r>
            <a:r>
              <a:rPr lang="nl-BE" dirty="0" err="1" smtClean="0"/>
              <a:t>dependent</a:t>
            </a:r>
            <a:r>
              <a:rPr lang="nl-BE" dirty="0" smtClean="0"/>
              <a:t> </a:t>
            </a:r>
            <a:endParaRPr lang="nl-BE"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err="1" smtClean="0">
                <a:solidFill>
                  <a:schemeClr val="bg2"/>
                </a:solidFill>
              </a:rPr>
              <a:t>Weather</a:t>
            </a:r>
            <a:r>
              <a:rPr lang="nl-BE" dirty="0" smtClean="0">
                <a:solidFill>
                  <a:schemeClr val="bg2"/>
                </a:solidFill>
              </a:rPr>
              <a:t> </a:t>
            </a:r>
            <a:r>
              <a:rPr lang="nl-BE" dirty="0" err="1" smtClean="0">
                <a:solidFill>
                  <a:schemeClr val="bg2"/>
                </a:solidFill>
              </a:rPr>
              <a:t>dependent</a:t>
            </a:r>
            <a:r>
              <a:rPr lang="nl-BE" dirty="0" smtClean="0">
                <a:solidFill>
                  <a:schemeClr val="bg2"/>
                </a:solidFill>
              </a:rPr>
              <a:t> – </a:t>
            </a:r>
            <a:r>
              <a:rPr lang="nl-BE" dirty="0" err="1" smtClean="0">
                <a:solidFill>
                  <a:schemeClr val="bg2"/>
                </a:solidFill>
              </a:rPr>
              <a:t>Heating</a:t>
            </a:r>
            <a:endParaRPr lang="nl-BE" dirty="0" smtClean="0">
              <a:solidFill>
                <a:schemeClr val="bg2"/>
              </a:solidFill>
            </a:endParaRPr>
          </a:p>
          <a:p>
            <a:pPr marL="742950" lvl="1" indent="-285750">
              <a:buFontTx/>
              <a:buChar char="-"/>
            </a:pPr>
            <a:r>
              <a:rPr lang="nl-BE" dirty="0" err="1">
                <a:solidFill>
                  <a:schemeClr val="bg2"/>
                </a:solidFill>
              </a:rPr>
              <a:t>Only</a:t>
            </a:r>
            <a:r>
              <a:rPr lang="nl-BE" dirty="0">
                <a:solidFill>
                  <a:schemeClr val="bg2"/>
                </a:solidFill>
              </a:rPr>
              <a:t> </a:t>
            </a:r>
            <a:r>
              <a:rPr lang="nl-BE" dirty="0" err="1">
                <a:solidFill>
                  <a:schemeClr val="bg2"/>
                </a:solidFill>
              </a:rPr>
              <a:t>if</a:t>
            </a:r>
            <a:r>
              <a:rPr lang="nl-BE" dirty="0">
                <a:solidFill>
                  <a:schemeClr val="bg2"/>
                </a:solidFill>
              </a:rPr>
              <a:t> [A.3.1.1.1] = WD or WD + </a:t>
            </a:r>
            <a:r>
              <a:rPr lang="nl-BE" dirty="0" err="1" smtClean="0">
                <a:solidFill>
                  <a:schemeClr val="bg2"/>
                </a:solidFill>
              </a:rPr>
              <a:t>scheduled</a:t>
            </a:r>
            <a:endParaRPr lang="nl-BE" dirty="0" smtClean="0">
              <a:solidFill>
                <a:schemeClr val="bg2"/>
              </a:solidFill>
            </a:endParaRPr>
          </a:p>
          <a:p>
            <a:pPr marL="742950" lvl="1" indent="-285750">
              <a:buFontTx/>
              <a:buChar char="-"/>
            </a:pPr>
            <a:r>
              <a:rPr lang="nl-BE" dirty="0" smtClean="0">
                <a:solidFill>
                  <a:schemeClr val="bg2"/>
                </a:solidFill>
              </a:rPr>
              <a:t>[</a:t>
            </a:r>
            <a:r>
              <a:rPr lang="en-US" dirty="0">
                <a:solidFill>
                  <a:schemeClr val="bg2"/>
                </a:solidFill>
              </a:rPr>
              <a:t>7.7.1.1</a:t>
            </a:r>
            <a:r>
              <a:rPr lang="nl-BE" dirty="0" smtClean="0">
                <a:solidFill>
                  <a:schemeClr val="bg2"/>
                </a:solidFill>
              </a:rPr>
              <a:t>]  : </a:t>
            </a:r>
            <a:r>
              <a:rPr lang="nl-BE" dirty="0" err="1" smtClean="0">
                <a:solidFill>
                  <a:schemeClr val="bg2"/>
                </a:solidFill>
              </a:rPr>
              <a:t>Main</a:t>
            </a:r>
            <a:r>
              <a:rPr lang="nl-BE" dirty="0" smtClean="0">
                <a:solidFill>
                  <a:schemeClr val="bg2"/>
                </a:solidFill>
              </a:rPr>
              <a:t> zone</a:t>
            </a:r>
          </a:p>
          <a:p>
            <a:pPr marL="742950" lvl="1" indent="-285750">
              <a:buFontTx/>
              <a:buChar char="-"/>
            </a:pPr>
            <a:r>
              <a:rPr lang="nl-BE" dirty="0" smtClean="0">
                <a:solidFill>
                  <a:schemeClr val="bg2"/>
                </a:solidFill>
              </a:rPr>
              <a:t>[</a:t>
            </a:r>
            <a:r>
              <a:rPr lang="en-US" dirty="0" smtClean="0">
                <a:solidFill>
                  <a:schemeClr val="bg2"/>
                </a:solidFill>
              </a:rPr>
              <a:t>7.7.2.1</a:t>
            </a:r>
            <a:r>
              <a:rPr lang="nl-BE" dirty="0" smtClean="0">
                <a:solidFill>
                  <a:schemeClr val="bg2"/>
                </a:solidFill>
              </a:rPr>
              <a:t>]  : </a:t>
            </a:r>
            <a:r>
              <a:rPr lang="nl-BE" dirty="0" err="1" smtClean="0">
                <a:solidFill>
                  <a:schemeClr val="bg2"/>
                </a:solidFill>
              </a:rPr>
              <a:t>Add</a:t>
            </a:r>
            <a:r>
              <a:rPr lang="nl-BE" dirty="0" smtClean="0">
                <a:solidFill>
                  <a:schemeClr val="bg2"/>
                </a:solidFill>
              </a:rPr>
              <a:t> zone</a:t>
            </a:r>
            <a:endParaRPr lang="nl-BE" dirty="0">
              <a:solidFill>
                <a:schemeClr val="bg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662703563"/>
              </p:ext>
            </p:extLst>
          </p:nvPr>
        </p:nvGraphicFramePr>
        <p:xfrm>
          <a:off x="755576" y="4149080"/>
          <a:ext cx="6048672" cy="2305496"/>
        </p:xfrm>
        <a:graphic>
          <a:graphicData uri="http://schemas.openxmlformats.org/drawingml/2006/table">
            <a:tbl>
              <a:tblPr firstRow="1">
                <a:tableStyleId>{3C2FFA5D-87B4-456A-9821-1D502468CF0F}</a:tableStyleId>
              </a:tblPr>
              <a:tblGrid>
                <a:gridCol w="1512168"/>
                <a:gridCol w="1512168"/>
                <a:gridCol w="1512168"/>
                <a:gridCol w="1512168"/>
              </a:tblGrid>
              <a:tr h="169235">
                <a:tc>
                  <a:txBody>
                    <a:bodyPr/>
                    <a:lstStyle/>
                    <a:p>
                      <a:pPr algn="ctr" fontAlgn="b"/>
                      <a:r>
                        <a:rPr lang="en-US" sz="1400" u="none" strike="noStrike" dirty="0" smtClean="0">
                          <a:solidFill>
                            <a:sysClr val="windowText" lastClr="000000"/>
                          </a:solidFill>
                          <a:effectLst/>
                        </a:rPr>
                        <a:t>Bread</a:t>
                      </a:r>
                      <a:r>
                        <a:rPr lang="en-US" sz="1400" u="none" strike="noStrike" baseline="0" dirty="0" smtClean="0">
                          <a:solidFill>
                            <a:sysClr val="windowText" lastClr="000000"/>
                          </a:solidFill>
                          <a:effectLst/>
                        </a:rPr>
                        <a:t> Crumb</a:t>
                      </a:r>
                      <a:endParaRPr lang="en-GB" sz="1400" b="1" i="0" u="none" strike="noStrike" dirty="0">
                        <a:solidFill>
                          <a:sysClr val="windowText" lastClr="000000"/>
                        </a:solidFill>
                        <a:effectLst/>
                        <a:latin typeface="+mn-lt"/>
                      </a:endParaRPr>
                    </a:p>
                  </a:txBody>
                  <a:tcPr marL="36000" marR="36000" marT="9525" marB="0" anchor="ctr"/>
                </a:tc>
                <a:tc>
                  <a:txBody>
                    <a:bodyPr/>
                    <a:lstStyle/>
                    <a:p>
                      <a:pPr algn="ctr" fontAlgn="b"/>
                      <a:r>
                        <a:rPr lang="en-US" sz="1400" u="none" strike="noStrike" dirty="0" smtClean="0">
                          <a:solidFill>
                            <a:sysClr val="windowText" lastClr="000000"/>
                          </a:solidFill>
                          <a:effectLst/>
                        </a:rPr>
                        <a:t>Overview</a:t>
                      </a:r>
                      <a:endParaRPr lang="en-GB" sz="1400" b="1" i="0" u="none" strike="noStrike" dirty="0">
                        <a:solidFill>
                          <a:sysClr val="windowText" lastClr="000000"/>
                        </a:solidFill>
                        <a:effectLst/>
                        <a:latin typeface="+mn-lt"/>
                      </a:endParaRPr>
                    </a:p>
                  </a:txBody>
                  <a:tcPr marL="36000" marR="36000" marT="9525" marB="0" anchor="ctr"/>
                </a:tc>
                <a:tc>
                  <a:txBody>
                    <a:bodyPr/>
                    <a:lstStyle/>
                    <a:p>
                      <a:pPr algn="ctr" fontAlgn="b"/>
                      <a:r>
                        <a:rPr lang="nl-BE" sz="1400" b="1" i="0" u="none" strike="noStrike" dirty="0" smtClean="0">
                          <a:solidFill>
                            <a:sysClr val="windowText" lastClr="000000"/>
                          </a:solidFill>
                          <a:effectLst/>
                          <a:latin typeface="+mn-lt"/>
                        </a:rPr>
                        <a:t>SPH</a:t>
                      </a:r>
                      <a:r>
                        <a:rPr lang="nl-BE" sz="1400" b="1" i="0" u="none" strike="noStrike" baseline="0" dirty="0" smtClean="0">
                          <a:solidFill>
                            <a:sysClr val="windowText" lastClr="000000"/>
                          </a:solidFill>
                          <a:effectLst/>
                          <a:latin typeface="+mn-lt"/>
                        </a:rPr>
                        <a:t> control</a:t>
                      </a:r>
                      <a:endParaRPr lang="en-GB" sz="1400" b="1" i="0" u="none" strike="noStrike" dirty="0">
                        <a:solidFill>
                          <a:sysClr val="windowText" lastClr="000000"/>
                        </a:solidFill>
                        <a:effectLst/>
                        <a:latin typeface="+mn-lt"/>
                      </a:endParaRPr>
                    </a:p>
                  </a:txBody>
                  <a:tcPr marL="36000" marR="36000" marT="9525" marB="0" anchor="ctr"/>
                </a:tc>
                <a:tc>
                  <a:txBody>
                    <a:bodyPr/>
                    <a:lstStyle/>
                    <a:p>
                      <a:pPr algn="ctr" fontAlgn="b"/>
                      <a:r>
                        <a:rPr lang="nl-BE" sz="1400" b="1" i="0" u="none" strike="noStrike" dirty="0" smtClean="0">
                          <a:solidFill>
                            <a:sysClr val="windowText" lastClr="000000"/>
                          </a:solidFill>
                          <a:effectLst/>
                          <a:latin typeface="+mn-lt"/>
                        </a:rPr>
                        <a:t>Value ( °C)</a:t>
                      </a:r>
                      <a:endParaRPr lang="en-GB" sz="1400" b="1" i="0" u="none" strike="noStrike" dirty="0">
                        <a:solidFill>
                          <a:sysClr val="windowText" lastClr="000000"/>
                        </a:solidFill>
                        <a:effectLst/>
                        <a:latin typeface="+mn-lt"/>
                      </a:endParaRPr>
                    </a:p>
                  </a:txBody>
                  <a:tcPr marL="36000" marR="36000" marT="9525" marB="0" anchor="ctr"/>
                </a:tc>
              </a:tr>
              <a:tr h="169235">
                <a:tc rowSpan="4">
                  <a:txBody>
                    <a:bodyPr/>
                    <a:lstStyle/>
                    <a:p>
                      <a:pPr algn="ctr" fontAlgn="b"/>
                      <a:r>
                        <a:rPr lang="en-US" sz="1400" u="none" strike="noStrike" dirty="0" smtClean="0">
                          <a:solidFill>
                            <a:sysClr val="windowText" lastClr="000000"/>
                          </a:solidFill>
                          <a:effectLst/>
                        </a:rPr>
                        <a:t>[7.7.1.1]</a:t>
                      </a:r>
                      <a:endParaRPr lang="en-GB" sz="1400" b="0" i="0" u="none" strike="noStrike" dirty="0">
                        <a:solidFill>
                          <a:sysClr val="windowText" lastClr="000000"/>
                        </a:solidFill>
                        <a:effectLst/>
                        <a:latin typeface="+mn-lt"/>
                      </a:endParaRPr>
                    </a:p>
                  </a:txBody>
                  <a:tcPr marL="36000" marR="36000" marT="9525" marB="0"/>
                </a:tc>
                <a:tc>
                  <a:txBody>
                    <a:bodyPr/>
                    <a:lstStyle/>
                    <a:p>
                      <a:pPr algn="ctr" fontAlgn="b"/>
                      <a:r>
                        <a:rPr lang="en-US" sz="1400" b="0" i="0" u="none" strike="noStrike" dirty="0" smtClean="0">
                          <a:solidFill>
                            <a:sysClr val="windowText" lastClr="000000"/>
                          </a:solidFill>
                          <a:effectLst/>
                          <a:latin typeface="+mn-lt"/>
                        </a:rPr>
                        <a:t>1-00</a:t>
                      </a: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LWT &amp; </a:t>
                      </a:r>
                      <a:r>
                        <a:rPr lang="en-US" sz="1400" b="0" i="0" u="none" strike="noStrike" dirty="0" err="1" smtClean="0">
                          <a:solidFill>
                            <a:sysClr val="windowText" lastClr="000000"/>
                          </a:solidFill>
                          <a:effectLst/>
                          <a:latin typeface="+mn-lt"/>
                        </a:rPr>
                        <a:t>ext</a:t>
                      </a:r>
                      <a:r>
                        <a:rPr lang="en-US" sz="1400" b="0" i="0" u="none" strike="noStrike" baseline="0" dirty="0" smtClean="0">
                          <a:solidFill>
                            <a:sysClr val="windowText" lastClr="000000"/>
                          </a:solidFill>
                          <a:effectLst/>
                          <a:latin typeface="+mn-lt"/>
                        </a:rPr>
                        <a:t> RT &amp; RT </a:t>
                      </a:r>
                      <a:endParaRPr lang="en-US"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-10</a:t>
                      </a:r>
                    </a:p>
                  </a:txBody>
                  <a:tcPr marL="36000" marR="36000" marT="9525" marB="0" anchor="ctr"/>
                </a:tc>
              </a:tr>
              <a:tr h="169235">
                <a:tc vMerge="1">
                  <a:txBody>
                    <a:bodyPr/>
                    <a:lstStyle/>
                    <a:p>
                      <a:pPr algn="ctr" fontAlgn="b"/>
                      <a:endParaRPr lang="en-GB" sz="1400" b="0" i="0" u="none" strike="noStrike" dirty="0">
                        <a:solidFill>
                          <a:srgbClr val="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1-01</a:t>
                      </a:r>
                    </a:p>
                  </a:txBody>
                  <a:tcPr marL="36000" marR="36000" marT="9525" marB="0" anchor="ctr"/>
                </a:tc>
                <a:tc>
                  <a:txBody>
                    <a:bodyPr/>
                    <a:lstStyle/>
                    <a:p>
                      <a:pPr algn="ctr" fontAlgn="b"/>
                      <a:endParaRPr lang="en-US"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15</a:t>
                      </a:r>
                    </a:p>
                  </a:txBody>
                  <a:tcPr marL="36000" marR="36000" marT="9525" marB="0" anchor="ctr"/>
                </a:tc>
              </a:tr>
              <a:tr h="169235">
                <a:tc vMerge="1">
                  <a:txBody>
                    <a:bodyPr/>
                    <a:lstStyle/>
                    <a:p>
                      <a:pPr algn="ctr" fontAlgn="b"/>
                      <a:endParaRPr lang="en-GB" sz="1400" b="0" i="0" u="none" strike="noStrike" dirty="0">
                        <a:solidFill>
                          <a:srgbClr val="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1-02</a:t>
                      </a:r>
                    </a:p>
                  </a:txBody>
                  <a:tcPr marL="36000" marR="36000" marT="9525" marB="0" anchor="ctr"/>
                </a:tc>
                <a:tc>
                  <a:txBody>
                    <a:bodyPr/>
                    <a:lstStyle/>
                    <a:p>
                      <a:pPr algn="ctr" fontAlgn="b"/>
                      <a:endParaRPr lang="en-US"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45</a:t>
                      </a:r>
                    </a:p>
                  </a:txBody>
                  <a:tcPr marL="36000" marR="36000" marT="9525" marB="0" anchor="ctr"/>
                </a:tc>
              </a:tr>
              <a:tr h="169235">
                <a:tc vMerge="1">
                  <a:txBody>
                    <a:bodyPr/>
                    <a:lstStyle/>
                    <a:p>
                      <a:pPr algn="ctr" fontAlgn="b"/>
                      <a:endParaRPr lang="en-GB" sz="1400" b="0" i="0" u="none" strike="noStrike" dirty="0">
                        <a:solidFill>
                          <a:srgbClr val="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1-03</a:t>
                      </a:r>
                    </a:p>
                  </a:txBody>
                  <a:tcPr marL="36000" marR="36000" marT="9525" marB="0" anchor="ctr"/>
                </a:tc>
                <a:tc>
                  <a:txBody>
                    <a:bodyPr/>
                    <a:lstStyle/>
                    <a:p>
                      <a:pPr algn="ctr" fontAlgn="b"/>
                      <a:endParaRPr lang="en-US"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35</a:t>
                      </a:r>
                    </a:p>
                  </a:txBody>
                  <a:tcPr marL="36000" marR="36000" marT="9525" marB="0" anchor="ctr"/>
                </a:tc>
              </a:tr>
              <a:tr h="169235">
                <a:tc rowSpan="4">
                  <a:txBody>
                    <a:bodyPr/>
                    <a:lstStyle/>
                    <a:p>
                      <a:pPr algn="ctr" fontAlgn="b"/>
                      <a:r>
                        <a:rPr lang="en-US" sz="1400" b="0" i="0" u="none" strike="noStrike" dirty="0" smtClean="0">
                          <a:solidFill>
                            <a:sysClr val="windowText" lastClr="000000"/>
                          </a:solidFill>
                          <a:effectLst/>
                          <a:latin typeface="+mn-lt"/>
                        </a:rPr>
                        <a:t>[7.7.2.1]</a:t>
                      </a:r>
                      <a:endParaRPr lang="en-GB" sz="1400" b="0" i="0" u="none" strike="noStrike" dirty="0">
                        <a:solidFill>
                          <a:sysClr val="windowText" lastClr="000000"/>
                        </a:solidFill>
                        <a:effectLst/>
                        <a:latin typeface="+mn-lt"/>
                      </a:endParaRPr>
                    </a:p>
                  </a:txBody>
                  <a:tcPr marL="36000" marR="36000" marT="9525" marB="0"/>
                </a:tc>
                <a:tc>
                  <a:txBody>
                    <a:bodyPr/>
                    <a:lstStyle/>
                    <a:p>
                      <a:pPr algn="ctr" fontAlgn="b"/>
                      <a:r>
                        <a:rPr lang="en-US" sz="1400" b="0" i="0" u="none" strike="noStrike" dirty="0" smtClean="0">
                          <a:solidFill>
                            <a:sysClr val="windowText" lastClr="000000"/>
                          </a:solidFill>
                          <a:effectLst/>
                          <a:latin typeface="+mn-lt"/>
                        </a:rPr>
                        <a:t>0-00</a:t>
                      </a:r>
                    </a:p>
                  </a:txBody>
                  <a:tcPr marL="36000" marR="36000"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ysClr val="windowText" lastClr="000000"/>
                          </a:solidFill>
                          <a:effectLst/>
                          <a:latin typeface="+mn-lt"/>
                        </a:rPr>
                        <a:t>LWT &amp; </a:t>
                      </a:r>
                      <a:r>
                        <a:rPr lang="en-US" sz="1400" b="0" i="0" u="none" strike="noStrike" dirty="0" err="1" smtClean="0">
                          <a:solidFill>
                            <a:sysClr val="windowText" lastClr="000000"/>
                          </a:solidFill>
                          <a:effectLst/>
                          <a:latin typeface="+mn-lt"/>
                        </a:rPr>
                        <a:t>ext</a:t>
                      </a:r>
                      <a:r>
                        <a:rPr lang="en-US" sz="1400" b="0" i="0" u="none" strike="noStrike" baseline="0" dirty="0" smtClean="0">
                          <a:solidFill>
                            <a:sysClr val="windowText" lastClr="000000"/>
                          </a:solidFill>
                          <a:effectLst/>
                          <a:latin typeface="+mn-lt"/>
                        </a:rPr>
                        <a:t> RT &amp; RT </a:t>
                      </a:r>
                      <a:endParaRPr lang="en-US"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35</a:t>
                      </a:r>
                    </a:p>
                  </a:txBody>
                  <a:tcPr marL="36000" marR="36000" marT="9525" marB="0" anchor="ctr"/>
                </a:tc>
              </a:tr>
              <a:tr h="169235">
                <a:tc vMerge="1">
                  <a:txBody>
                    <a:bodyPr/>
                    <a:lstStyle/>
                    <a:p>
                      <a:pPr algn="ctr" fontAlgn="b"/>
                      <a:endParaRPr lang="en-GB" sz="1400" b="0" i="0" u="none" strike="noStrike" dirty="0">
                        <a:solidFill>
                          <a:srgbClr val="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0-01</a:t>
                      </a:r>
                    </a:p>
                  </a:txBody>
                  <a:tcPr marL="36000" marR="36000" marT="9525" marB="0" anchor="ctr"/>
                </a:tc>
                <a:tc>
                  <a:txBody>
                    <a:bodyPr/>
                    <a:lstStyle/>
                    <a:p>
                      <a:pPr algn="ctr" fontAlgn="b"/>
                      <a:endParaRPr lang="en-US"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45</a:t>
                      </a:r>
                    </a:p>
                  </a:txBody>
                  <a:tcPr marL="36000" marR="36000" marT="9525" marB="0" anchor="ctr"/>
                </a:tc>
              </a:tr>
              <a:tr h="169235">
                <a:tc vMerge="1">
                  <a:txBody>
                    <a:bodyPr/>
                    <a:lstStyle/>
                    <a:p>
                      <a:pPr algn="ctr" fontAlgn="b"/>
                      <a:endParaRPr lang="en-GB" sz="1400" b="0" i="0" u="none" strike="noStrike" dirty="0">
                        <a:solidFill>
                          <a:srgbClr val="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0-02</a:t>
                      </a:r>
                    </a:p>
                  </a:txBody>
                  <a:tcPr marL="36000" marR="36000" marT="9525" marB="0" anchor="ctr"/>
                </a:tc>
                <a:tc>
                  <a:txBody>
                    <a:bodyPr/>
                    <a:lstStyle/>
                    <a:p>
                      <a:pPr algn="ctr" fontAlgn="b"/>
                      <a:endParaRPr lang="en-US"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15</a:t>
                      </a:r>
                    </a:p>
                  </a:txBody>
                  <a:tcPr marL="36000" marR="36000" marT="9525" marB="0" anchor="ctr"/>
                </a:tc>
              </a:tr>
              <a:tr h="261208">
                <a:tc vMerge="1">
                  <a:txBody>
                    <a:bodyPr/>
                    <a:lstStyle/>
                    <a:p>
                      <a:pPr algn="ctr" fontAlgn="b"/>
                      <a:endParaRPr lang="en-GB" sz="1400" b="0" i="0" u="none" strike="noStrike" dirty="0">
                        <a:solidFill>
                          <a:srgbClr val="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0-03</a:t>
                      </a:r>
                    </a:p>
                  </a:txBody>
                  <a:tcPr marL="36000" marR="36000" marT="9525" marB="0" anchor="ctr"/>
                </a:tc>
                <a:tc>
                  <a:txBody>
                    <a:bodyPr/>
                    <a:lstStyle/>
                    <a:p>
                      <a:pPr algn="ctr" fontAlgn="b"/>
                      <a:endParaRPr lang="en-US"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-10</a:t>
                      </a:r>
                    </a:p>
                  </a:txBody>
                  <a:tcPr marL="36000" marR="36000" marT="9525" marB="0" anchor="ctr"/>
                </a:tc>
              </a:tr>
              <a:tr h="261208">
                <a:tc>
                  <a:txBody>
                    <a:bodyPr/>
                    <a:lstStyle/>
                    <a:p>
                      <a:pPr algn="ctr" fontAlgn="b"/>
                      <a:r>
                        <a:rPr lang="nl-BE" sz="1400" b="0" i="0" u="none" strike="noStrike" dirty="0" smtClean="0">
                          <a:solidFill>
                            <a:sysClr val="windowText" lastClr="000000"/>
                          </a:solidFill>
                          <a:effectLst/>
                          <a:latin typeface="+mn-lt"/>
                        </a:rPr>
                        <a:t>-</a:t>
                      </a:r>
                      <a:endParaRPr lang="en-GB" sz="1400" b="0" i="0" u="none" strike="noStrike" dirty="0">
                        <a:solidFill>
                          <a:sysClr val="windowText" lastClr="000000"/>
                        </a:solidFill>
                        <a:effectLst/>
                        <a:latin typeface="+mn-lt"/>
                      </a:endParaRPr>
                    </a:p>
                  </a:txBody>
                  <a:tcPr marL="36000" marR="36000" marT="9525" marB="0"/>
                </a:tc>
                <a:tc>
                  <a:txBody>
                    <a:bodyPr/>
                    <a:lstStyle/>
                    <a:p>
                      <a:pPr algn="ctr" fontAlgn="b"/>
                      <a:r>
                        <a:rPr lang="en-US" sz="1400" b="0" i="0" u="none" strike="noStrike" dirty="0" smtClean="0">
                          <a:solidFill>
                            <a:sysClr val="windowText" lastClr="000000"/>
                          </a:solidFill>
                          <a:effectLst/>
                          <a:latin typeface="+mn-lt"/>
                        </a:rPr>
                        <a:t>D-03</a:t>
                      </a: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LWT &amp; </a:t>
                      </a:r>
                      <a:r>
                        <a:rPr lang="en-US" sz="1400" b="0" i="0" u="none" strike="noStrike" dirty="0" err="1" smtClean="0">
                          <a:solidFill>
                            <a:sysClr val="windowText" lastClr="000000"/>
                          </a:solidFill>
                          <a:effectLst/>
                          <a:latin typeface="+mn-lt"/>
                        </a:rPr>
                        <a:t>ext</a:t>
                      </a:r>
                      <a:r>
                        <a:rPr lang="en-US" sz="1400" b="0" i="0" u="none" strike="noStrike" dirty="0" smtClean="0">
                          <a:solidFill>
                            <a:sysClr val="windowText" lastClr="000000"/>
                          </a:solidFill>
                          <a:effectLst/>
                          <a:latin typeface="+mn-lt"/>
                        </a:rPr>
                        <a:t> RT &amp; RT</a:t>
                      </a: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0°C default</a:t>
                      </a:r>
                    </a:p>
                  </a:txBody>
                  <a:tcPr marL="36000" marR="36000" marT="9525" marB="0" anchor="ctr"/>
                </a:tc>
              </a:tr>
            </a:tbl>
          </a:graphicData>
        </a:graphic>
      </p:graphicFrame>
      <p:grpSp>
        <p:nvGrpSpPr>
          <p:cNvPr id="7" name="Group 6"/>
          <p:cNvGrpSpPr/>
          <p:nvPr/>
        </p:nvGrpSpPr>
        <p:grpSpPr>
          <a:xfrm>
            <a:off x="5037558" y="1844824"/>
            <a:ext cx="3696839" cy="2153162"/>
            <a:chOff x="611560" y="2447825"/>
            <a:chExt cx="4205858" cy="2798889"/>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447825"/>
              <a:ext cx="413385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11560" y="2879870"/>
              <a:ext cx="596722" cy="400078"/>
            </a:xfrm>
            <a:prstGeom prst="rect">
              <a:avLst/>
            </a:prstGeom>
            <a:noFill/>
          </p:spPr>
          <p:txBody>
            <a:bodyPr wrap="none" rtlCol="0">
              <a:spAutoFit/>
            </a:bodyPr>
            <a:lstStyle/>
            <a:p>
              <a:r>
                <a:rPr lang="en-US" sz="1400" dirty="0" smtClean="0">
                  <a:solidFill>
                    <a:srgbClr val="FF0000"/>
                  </a:solidFill>
                </a:rPr>
                <a:t>35°C</a:t>
              </a:r>
              <a:endParaRPr lang="en-US" sz="1400" dirty="0">
                <a:solidFill>
                  <a:srgbClr val="FF0000"/>
                </a:solidFill>
              </a:endParaRPr>
            </a:p>
          </p:txBody>
        </p:sp>
        <p:sp>
          <p:nvSpPr>
            <p:cNvPr id="10" name="TextBox 9"/>
            <p:cNvSpPr txBox="1"/>
            <p:nvPr/>
          </p:nvSpPr>
          <p:spPr>
            <a:xfrm>
              <a:off x="621244" y="3570286"/>
              <a:ext cx="596722" cy="400078"/>
            </a:xfrm>
            <a:prstGeom prst="rect">
              <a:avLst/>
            </a:prstGeom>
            <a:noFill/>
          </p:spPr>
          <p:txBody>
            <a:bodyPr wrap="none" rtlCol="0">
              <a:spAutoFit/>
            </a:bodyPr>
            <a:lstStyle/>
            <a:p>
              <a:r>
                <a:rPr lang="en-US" sz="1400" dirty="0" smtClean="0">
                  <a:solidFill>
                    <a:srgbClr val="FF0000"/>
                  </a:solidFill>
                </a:rPr>
                <a:t>25°C</a:t>
              </a:r>
              <a:endParaRPr lang="en-US" sz="1400" dirty="0">
                <a:solidFill>
                  <a:srgbClr val="FF0000"/>
                </a:solidFill>
              </a:endParaRPr>
            </a:p>
          </p:txBody>
        </p:sp>
        <p:sp>
          <p:nvSpPr>
            <p:cNvPr id="11" name="TextBox 10"/>
            <p:cNvSpPr txBox="1"/>
            <p:nvPr/>
          </p:nvSpPr>
          <p:spPr>
            <a:xfrm>
              <a:off x="2051720" y="4846636"/>
              <a:ext cx="658728" cy="400078"/>
            </a:xfrm>
            <a:prstGeom prst="rect">
              <a:avLst/>
            </a:prstGeom>
            <a:noFill/>
          </p:spPr>
          <p:txBody>
            <a:bodyPr wrap="none" rtlCol="0">
              <a:spAutoFit/>
            </a:bodyPr>
            <a:lstStyle/>
            <a:p>
              <a:r>
                <a:rPr lang="en-US" sz="1400" dirty="0" smtClean="0">
                  <a:solidFill>
                    <a:srgbClr val="FF0000"/>
                  </a:solidFill>
                </a:rPr>
                <a:t>-10°C</a:t>
              </a:r>
              <a:endParaRPr lang="en-US" sz="1400" dirty="0">
                <a:solidFill>
                  <a:srgbClr val="FF0000"/>
                </a:solidFill>
              </a:endParaRPr>
            </a:p>
          </p:txBody>
        </p:sp>
        <p:sp>
          <p:nvSpPr>
            <p:cNvPr id="12" name="TextBox 11"/>
            <p:cNvSpPr txBox="1"/>
            <p:nvPr/>
          </p:nvSpPr>
          <p:spPr>
            <a:xfrm>
              <a:off x="3275856" y="4845022"/>
              <a:ext cx="596722" cy="400078"/>
            </a:xfrm>
            <a:prstGeom prst="rect">
              <a:avLst/>
            </a:prstGeom>
            <a:noFill/>
            <a:ln>
              <a:noFill/>
            </a:ln>
          </p:spPr>
          <p:txBody>
            <a:bodyPr wrap="none" rtlCol="0">
              <a:spAutoFit/>
            </a:bodyPr>
            <a:lstStyle/>
            <a:p>
              <a:r>
                <a:rPr lang="en-US" sz="1400" dirty="0" smtClean="0">
                  <a:solidFill>
                    <a:srgbClr val="FF0000"/>
                  </a:solidFill>
                </a:rPr>
                <a:t>15°C</a:t>
              </a:r>
              <a:endParaRPr lang="en-US" sz="1400" dirty="0">
                <a:solidFill>
                  <a:srgbClr val="FF0000"/>
                </a:solidFill>
              </a:endParaRPr>
            </a:p>
          </p:txBody>
        </p:sp>
      </p:grpSp>
      <p:sp>
        <p:nvSpPr>
          <p:cNvPr id="15" name="Rectangle 14"/>
          <p:cNvSpPr/>
          <p:nvPr/>
        </p:nvSpPr>
        <p:spPr>
          <a:xfrm rot="19593077">
            <a:off x="293205" y="2967335"/>
            <a:ext cx="8557599"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Not installer setting anymore</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36113354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115</a:t>
            </a:fld>
            <a:endParaRPr lang="en-US" dirty="0"/>
          </a:p>
        </p:txBody>
      </p:sp>
      <p:sp>
        <p:nvSpPr>
          <p:cNvPr id="4" name="Text Placeholder 3"/>
          <p:cNvSpPr>
            <a:spLocks noGrp="1"/>
          </p:cNvSpPr>
          <p:nvPr>
            <p:ph type="body" sz="quarter" idx="15"/>
          </p:nvPr>
        </p:nvSpPr>
        <p:spPr/>
        <p:txBody>
          <a:bodyPr/>
          <a:lstStyle/>
          <a:p>
            <a:r>
              <a:rPr lang="nl-BE" dirty="0"/>
              <a:t>3. </a:t>
            </a:r>
            <a:r>
              <a:rPr lang="nl-BE" dirty="0" err="1"/>
              <a:t>Enduser</a:t>
            </a:r>
            <a:r>
              <a:rPr lang="nl-BE" dirty="0"/>
              <a:t> </a:t>
            </a:r>
            <a:r>
              <a:rPr lang="nl-BE" dirty="0" err="1"/>
              <a:t>settings</a:t>
            </a:r>
            <a:r>
              <a:rPr lang="nl-BE" dirty="0"/>
              <a:t> – Set </a:t>
            </a:r>
            <a:r>
              <a:rPr lang="nl-BE" dirty="0" err="1"/>
              <a:t>weather</a:t>
            </a:r>
            <a:r>
              <a:rPr lang="nl-BE" dirty="0"/>
              <a:t> </a:t>
            </a:r>
            <a:r>
              <a:rPr lang="nl-BE" dirty="0" err="1"/>
              <a:t>dependent</a:t>
            </a:r>
            <a:r>
              <a:rPr lang="nl-BE" dirty="0"/>
              <a:t> </a:t>
            </a:r>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err="1" smtClean="0">
                <a:solidFill>
                  <a:schemeClr val="bg2"/>
                </a:solidFill>
              </a:rPr>
              <a:t>Weather</a:t>
            </a:r>
            <a:r>
              <a:rPr lang="nl-BE" dirty="0" smtClean="0">
                <a:solidFill>
                  <a:schemeClr val="bg2"/>
                </a:solidFill>
              </a:rPr>
              <a:t> </a:t>
            </a:r>
            <a:r>
              <a:rPr lang="nl-BE" dirty="0" err="1">
                <a:solidFill>
                  <a:schemeClr val="bg2"/>
                </a:solidFill>
              </a:rPr>
              <a:t>dependent</a:t>
            </a:r>
            <a:r>
              <a:rPr lang="nl-BE" dirty="0">
                <a:solidFill>
                  <a:schemeClr val="bg2"/>
                </a:solidFill>
              </a:rPr>
              <a:t> – </a:t>
            </a:r>
            <a:r>
              <a:rPr lang="nl-BE" dirty="0" err="1" smtClean="0">
                <a:solidFill>
                  <a:schemeClr val="bg2"/>
                </a:solidFill>
              </a:rPr>
              <a:t>Cooling</a:t>
            </a:r>
            <a:endParaRPr lang="nl-BE" dirty="0" smtClean="0">
              <a:solidFill>
                <a:schemeClr val="bg2"/>
              </a:solidFill>
            </a:endParaRPr>
          </a:p>
          <a:p>
            <a:pPr marL="742950" lvl="1" indent="-285750">
              <a:buFontTx/>
              <a:buChar char="-"/>
            </a:pPr>
            <a:r>
              <a:rPr lang="nl-BE" dirty="0" err="1" smtClean="0"/>
              <a:t>Only</a:t>
            </a:r>
            <a:r>
              <a:rPr lang="nl-BE" dirty="0" smtClean="0"/>
              <a:t> </a:t>
            </a:r>
            <a:r>
              <a:rPr lang="nl-BE" dirty="0" err="1"/>
              <a:t>if</a:t>
            </a:r>
            <a:r>
              <a:rPr lang="nl-BE" dirty="0"/>
              <a:t> [A.3.1.1.1] = WD or WD + </a:t>
            </a:r>
            <a:r>
              <a:rPr lang="nl-BE" dirty="0" err="1" smtClean="0"/>
              <a:t>schedules</a:t>
            </a:r>
            <a:endParaRPr lang="nl-BE" dirty="0" smtClean="0"/>
          </a:p>
          <a:p>
            <a:pPr marL="742950" lvl="1" indent="-285750">
              <a:buFontTx/>
              <a:buChar char="-"/>
            </a:pPr>
            <a:r>
              <a:rPr lang="nl-BE" dirty="0" err="1" smtClean="0"/>
              <a:t>Only</a:t>
            </a:r>
            <a:r>
              <a:rPr lang="nl-BE" dirty="0" smtClean="0"/>
              <a:t> </a:t>
            </a:r>
            <a:r>
              <a:rPr lang="nl-BE" dirty="0" err="1" smtClean="0"/>
              <a:t>if</a:t>
            </a:r>
            <a:r>
              <a:rPr lang="nl-BE" dirty="0" smtClean="0"/>
              <a:t> [1-04] = 1 = </a:t>
            </a:r>
            <a:r>
              <a:rPr lang="nl-BE" dirty="0" err="1" smtClean="0"/>
              <a:t>Enable</a:t>
            </a:r>
            <a:r>
              <a:rPr lang="nl-BE" dirty="0" smtClean="0"/>
              <a:t> WD </a:t>
            </a:r>
            <a:r>
              <a:rPr lang="nl-BE" dirty="0" err="1" smtClean="0"/>
              <a:t>for</a:t>
            </a:r>
            <a:r>
              <a:rPr lang="nl-BE" dirty="0" smtClean="0"/>
              <a:t> </a:t>
            </a:r>
            <a:r>
              <a:rPr lang="nl-BE" dirty="0" err="1" smtClean="0"/>
              <a:t>cooling</a:t>
            </a:r>
            <a:r>
              <a:rPr lang="nl-BE" dirty="0" smtClean="0"/>
              <a:t> in </a:t>
            </a:r>
            <a:r>
              <a:rPr lang="nl-BE" dirty="0" err="1" smtClean="0"/>
              <a:t>main</a:t>
            </a:r>
            <a:r>
              <a:rPr lang="nl-BE" dirty="0" smtClean="0"/>
              <a:t> zone</a:t>
            </a:r>
          </a:p>
          <a:p>
            <a:pPr marL="742950" lvl="1" indent="-285750">
              <a:buFontTx/>
              <a:buChar char="-"/>
            </a:pPr>
            <a:r>
              <a:rPr lang="nl-BE" dirty="0" err="1" smtClean="0"/>
              <a:t>Only</a:t>
            </a:r>
            <a:r>
              <a:rPr lang="nl-BE" dirty="0" smtClean="0"/>
              <a:t> </a:t>
            </a:r>
            <a:r>
              <a:rPr lang="nl-BE" dirty="0" err="1" smtClean="0"/>
              <a:t>if</a:t>
            </a:r>
            <a:r>
              <a:rPr lang="nl-BE" dirty="0" smtClean="0"/>
              <a:t> [1-05] = 1 = </a:t>
            </a:r>
            <a:r>
              <a:rPr lang="nl-BE" dirty="0" err="1" smtClean="0"/>
              <a:t>Enable</a:t>
            </a:r>
            <a:r>
              <a:rPr lang="nl-BE" dirty="0" smtClean="0"/>
              <a:t> WD </a:t>
            </a:r>
            <a:r>
              <a:rPr lang="nl-BE" dirty="0" err="1" smtClean="0"/>
              <a:t>for</a:t>
            </a:r>
            <a:r>
              <a:rPr lang="nl-BE" dirty="0" smtClean="0"/>
              <a:t> </a:t>
            </a:r>
            <a:r>
              <a:rPr lang="nl-BE" dirty="0" err="1" smtClean="0"/>
              <a:t>cooling</a:t>
            </a:r>
            <a:r>
              <a:rPr lang="nl-BE" dirty="0" smtClean="0"/>
              <a:t> in </a:t>
            </a:r>
            <a:r>
              <a:rPr lang="nl-BE" dirty="0" err="1" smtClean="0"/>
              <a:t>add</a:t>
            </a:r>
            <a:r>
              <a:rPr lang="nl-BE" dirty="0" smtClean="0"/>
              <a:t> zone </a:t>
            </a:r>
          </a:p>
          <a:p>
            <a:pPr lvl="1"/>
            <a:endParaRPr lang="nl-BE" dirty="0" smtClean="0"/>
          </a:p>
          <a:p>
            <a:pPr marL="742950" lvl="1" indent="-285750">
              <a:buFontTx/>
              <a:buChar char="-"/>
            </a:pPr>
            <a:r>
              <a:rPr lang="nl-BE" dirty="0" smtClean="0"/>
              <a:t>[7.7.1.2] = WD </a:t>
            </a:r>
            <a:r>
              <a:rPr lang="nl-BE" dirty="0" err="1" smtClean="0"/>
              <a:t>Main</a:t>
            </a:r>
            <a:r>
              <a:rPr lang="nl-BE" dirty="0" smtClean="0"/>
              <a:t> zone </a:t>
            </a:r>
            <a:endParaRPr lang="nl-BE" dirty="0"/>
          </a:p>
          <a:p>
            <a:pPr marL="742950" lvl="1" indent="-285750">
              <a:buFontTx/>
              <a:buChar char="-"/>
            </a:pPr>
            <a:r>
              <a:rPr lang="nl-BE" dirty="0" smtClean="0"/>
              <a:t>[7.7.2.2] = WD  </a:t>
            </a:r>
            <a:r>
              <a:rPr lang="nl-BE" dirty="0" err="1" smtClean="0"/>
              <a:t>Add</a:t>
            </a:r>
            <a:r>
              <a:rPr lang="nl-BE" dirty="0" smtClean="0"/>
              <a:t> zone </a:t>
            </a:r>
            <a:endParaRPr lang="nl-BE" dirty="0"/>
          </a:p>
          <a:p>
            <a:endParaRPr lang="en-GB" dirty="0"/>
          </a:p>
        </p:txBody>
      </p:sp>
      <p:graphicFrame>
        <p:nvGraphicFramePr>
          <p:cNvPr id="12" name="Table 11"/>
          <p:cNvGraphicFramePr>
            <a:graphicFrameLocks noGrp="1"/>
          </p:cNvGraphicFramePr>
          <p:nvPr>
            <p:extLst>
              <p:ext uri="{D42A27DB-BD31-4B8C-83A1-F6EECF244321}">
                <p14:modId xmlns:p14="http://schemas.microsoft.com/office/powerpoint/2010/main" val="891169305"/>
              </p:ext>
            </p:extLst>
          </p:nvPr>
        </p:nvGraphicFramePr>
        <p:xfrm>
          <a:off x="755576" y="3879681"/>
          <a:ext cx="5809876" cy="2573655"/>
        </p:xfrm>
        <a:graphic>
          <a:graphicData uri="http://schemas.openxmlformats.org/drawingml/2006/table">
            <a:tbl>
              <a:tblPr firstRow="1">
                <a:tableStyleId>{3C2FFA5D-87B4-456A-9821-1D502468CF0F}</a:tableStyleId>
              </a:tblPr>
              <a:tblGrid>
                <a:gridCol w="1452469"/>
                <a:gridCol w="1452469"/>
                <a:gridCol w="1452469"/>
                <a:gridCol w="1452469"/>
              </a:tblGrid>
              <a:tr h="161925">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err="1" smtClean="0">
                          <a:effectLst/>
                        </a:rPr>
                        <a:t>Br</a:t>
                      </a:r>
                      <a:r>
                        <a:rPr lang="en-US" sz="1400" u="none" strike="noStrike" dirty="0" err="1" smtClean="0">
                          <a:solidFill>
                            <a:sysClr val="windowText" lastClr="000000"/>
                          </a:solidFill>
                          <a:effectLst/>
                        </a:rPr>
                        <a:t>Bread</a:t>
                      </a:r>
                      <a:r>
                        <a:rPr lang="en-US" sz="1400" u="none" strike="noStrike" baseline="0" dirty="0" smtClean="0">
                          <a:solidFill>
                            <a:sysClr val="windowText" lastClr="000000"/>
                          </a:solidFill>
                          <a:effectLst/>
                        </a:rPr>
                        <a:t> </a:t>
                      </a:r>
                      <a:r>
                        <a:rPr lang="en-US" sz="1400" u="none" strike="noStrike" baseline="0" dirty="0" err="1" smtClean="0">
                          <a:solidFill>
                            <a:sysClr val="windowText" lastClr="000000"/>
                          </a:solidFill>
                          <a:effectLst/>
                        </a:rPr>
                        <a:t>Crumb</a:t>
                      </a:r>
                      <a:r>
                        <a:rPr lang="en-US" sz="1400" u="none" strike="noStrike" baseline="0" dirty="0" err="1" smtClean="0">
                          <a:effectLst/>
                        </a:rPr>
                        <a:t>mb</a:t>
                      </a:r>
                      <a:endParaRPr lang="en-GB" sz="1400" b="1" i="0" u="none" strike="noStrike" dirty="0">
                        <a:solidFill>
                          <a:srgbClr val="000000"/>
                        </a:solidFill>
                        <a:effectLst/>
                        <a:latin typeface="+mn-lt"/>
                      </a:endParaRPr>
                    </a:p>
                  </a:txBody>
                  <a:tcPr marL="36000" marR="36000" marT="9525" marB="0" anchor="ctr"/>
                </a:tc>
                <a:tc>
                  <a:txBody>
                    <a:bodyPr/>
                    <a:lstStyle/>
                    <a:p>
                      <a:pPr algn="ctr" fontAlgn="b"/>
                      <a:r>
                        <a:rPr lang="en-US" sz="1400" u="none" strike="noStrike" dirty="0" err="1" smtClean="0">
                          <a:effectLst/>
                        </a:rPr>
                        <a:t>Over</a:t>
                      </a:r>
                      <a:r>
                        <a:rPr lang="en-US" sz="1400" u="none" strike="noStrike" dirty="0" err="1" smtClean="0">
                          <a:solidFill>
                            <a:sysClr val="windowText" lastClr="000000"/>
                          </a:solidFill>
                          <a:effectLst/>
                        </a:rPr>
                        <a:t>Overview</a:t>
                      </a:r>
                      <a:r>
                        <a:rPr lang="en-US" sz="1400" u="none" strike="noStrike" dirty="0" err="1" smtClean="0">
                          <a:effectLst/>
                        </a:rPr>
                        <a:t>vie</a:t>
                      </a:r>
                      <a:endParaRPr lang="en-GB" sz="1400" b="1" i="0" u="none" strike="noStrike" dirty="0">
                        <a:solidFill>
                          <a:srgbClr val="000000"/>
                        </a:solidFill>
                        <a:effectLst/>
                        <a:latin typeface="+mn-lt"/>
                      </a:endParaRPr>
                    </a:p>
                  </a:txBody>
                  <a:tcPr marL="36000" marR="36000" marT="9525" marB="0" anchor="ctr"/>
                </a:tc>
                <a:tc>
                  <a:txBody>
                    <a:bodyPr/>
                    <a:lstStyle/>
                    <a:p>
                      <a:pPr algn="ctr" fontAlgn="b"/>
                      <a:r>
                        <a:rPr lang="nl-BE" sz="1400" b="1" i="0" u="none" strike="noStrike" dirty="0" smtClean="0">
                          <a:solidFill>
                            <a:sysClr val="windowText" lastClr="000000"/>
                          </a:solidFill>
                          <a:effectLst/>
                          <a:latin typeface="+mn-lt"/>
                        </a:rPr>
                        <a:t>SPH</a:t>
                      </a:r>
                      <a:r>
                        <a:rPr lang="nl-BE" sz="1400" b="1" i="0" u="none" strike="noStrike" baseline="0" dirty="0" smtClean="0">
                          <a:solidFill>
                            <a:sysClr val="windowText" lastClr="000000"/>
                          </a:solidFill>
                          <a:effectLst/>
                          <a:latin typeface="+mn-lt"/>
                        </a:rPr>
                        <a:t> control</a:t>
                      </a:r>
                      <a:endParaRPr lang="en-GB" sz="1400" b="1" i="0" u="none" strike="noStrike" dirty="0">
                        <a:solidFill>
                          <a:sysClr val="windowText" lastClr="000000"/>
                        </a:solidFill>
                        <a:effectLst/>
                        <a:latin typeface="+mn-lt"/>
                      </a:endParaRPr>
                    </a:p>
                  </a:txBody>
                  <a:tcPr marL="36000" marR="36000" marT="9525" marB="0" anchor="ctr"/>
                </a:tc>
                <a:tc>
                  <a:txBody>
                    <a:bodyPr/>
                    <a:lstStyle/>
                    <a:p>
                      <a:pPr algn="ctr" fontAlgn="b"/>
                      <a:r>
                        <a:rPr lang="nl-BE" sz="1400" b="1" i="0" u="none" strike="noStrike" dirty="0" smtClean="0">
                          <a:solidFill>
                            <a:sysClr val="windowText" lastClr="000000"/>
                          </a:solidFill>
                          <a:effectLst/>
                          <a:latin typeface="+mn-lt"/>
                        </a:rPr>
                        <a:t>Value ( °C)</a:t>
                      </a:r>
                      <a:endParaRPr lang="en-GB" sz="1400" b="1" i="0" u="none" strike="noStrike" dirty="0">
                        <a:solidFill>
                          <a:sysClr val="windowText" lastClr="000000"/>
                        </a:solidFill>
                        <a:effectLst/>
                        <a:latin typeface="+mn-lt"/>
                      </a:endParaRPr>
                    </a:p>
                  </a:txBody>
                  <a:tcPr marL="36000" marR="36000" marT="9525" marB="0" anchor="ctr"/>
                </a:tc>
              </a:tr>
              <a:tr h="161925">
                <a:tc>
                  <a:txBody>
                    <a:bodyPr/>
                    <a:lstStyle/>
                    <a:p>
                      <a:pPr algn="ctr" fontAlgn="b"/>
                      <a:r>
                        <a:rPr lang="en-US" sz="1400" b="0" i="0" u="none" strike="noStrike" dirty="0" smtClean="0">
                          <a:solidFill>
                            <a:srgbClr val="000000"/>
                          </a:solidFill>
                          <a:effectLst/>
                          <a:latin typeface="+mn-lt"/>
                        </a:rPr>
                        <a:t>-</a:t>
                      </a:r>
                      <a:endParaRPr lang="en-GB" sz="1400" b="0" i="0" u="none" strike="noStrike" dirty="0">
                        <a:solidFill>
                          <a:srgbClr val="000000"/>
                        </a:solidFill>
                        <a:effectLst/>
                        <a:latin typeface="+mn-lt"/>
                      </a:endParaRPr>
                    </a:p>
                  </a:txBody>
                  <a:tcPr marL="36000" marR="36000" marT="9525" marB="0"/>
                </a:tc>
                <a:tc>
                  <a:txBody>
                    <a:bodyPr/>
                    <a:lstStyle/>
                    <a:p>
                      <a:pPr algn="ctr" fontAlgn="b"/>
                      <a:r>
                        <a:rPr lang="en-US" sz="1400" b="0" i="0" u="none" strike="noStrike" dirty="0" smtClean="0">
                          <a:solidFill>
                            <a:srgbClr val="000000"/>
                          </a:solidFill>
                          <a:effectLst/>
                          <a:latin typeface="+mn-lt"/>
                        </a:rPr>
                        <a:t>1-04</a:t>
                      </a:r>
                    </a:p>
                  </a:txBody>
                  <a:tcPr marL="36000" marR="36000" marT="9525" marB="0" anchor="ctr"/>
                </a:tc>
                <a:tc>
                  <a:txBody>
                    <a:bodyPr/>
                    <a:lstStyle/>
                    <a:p>
                      <a:endParaRPr lang="en-GB" dirty="0"/>
                    </a:p>
                  </a:txBody>
                  <a:tcPr marL="36000" marR="36000" marT="9525" marB="0" anchor="ctr"/>
                </a:tc>
                <a:tc>
                  <a:txBody>
                    <a:bodyPr/>
                    <a:lstStyle/>
                    <a:p>
                      <a:pPr algn="ctr"/>
                      <a:r>
                        <a:rPr lang="nl-BE" dirty="0" smtClean="0">
                          <a:solidFill>
                            <a:schemeClr val="tx2"/>
                          </a:solidFill>
                        </a:rPr>
                        <a:t>1</a:t>
                      </a:r>
                      <a:endParaRPr lang="en-GB" dirty="0">
                        <a:solidFill>
                          <a:schemeClr val="tx2"/>
                        </a:solidFill>
                      </a:endParaRPr>
                    </a:p>
                  </a:txBody>
                  <a:tcPr marL="36000" marR="36000" marT="9525" marB="0" anchor="ctr"/>
                </a:tc>
              </a:tr>
              <a:tr h="161925">
                <a:tc>
                  <a:txBody>
                    <a:bodyPr/>
                    <a:lstStyle/>
                    <a:p>
                      <a:pPr algn="ctr" fontAlgn="b"/>
                      <a:r>
                        <a:rPr lang="en-US" sz="1400" b="0" i="0" u="none" strike="noStrike" dirty="0" smtClean="0">
                          <a:solidFill>
                            <a:srgbClr val="000000"/>
                          </a:solidFill>
                          <a:effectLst/>
                          <a:latin typeface="+mn-lt"/>
                        </a:rPr>
                        <a:t>-</a:t>
                      </a:r>
                      <a:endParaRPr lang="en-GB" sz="1400" b="0" i="0" u="none" strike="noStrike" dirty="0">
                        <a:solidFill>
                          <a:srgbClr val="000000"/>
                        </a:solidFill>
                        <a:effectLst/>
                        <a:latin typeface="+mn-lt"/>
                      </a:endParaRPr>
                    </a:p>
                  </a:txBody>
                  <a:tcPr marL="36000" marR="36000" marT="9525" marB="0"/>
                </a:tc>
                <a:tc>
                  <a:txBody>
                    <a:bodyPr/>
                    <a:lstStyle/>
                    <a:p>
                      <a:pPr algn="ctr" fontAlgn="b"/>
                      <a:r>
                        <a:rPr lang="en-US" sz="1400" b="0" i="0" u="none" strike="noStrike" dirty="0" smtClean="0">
                          <a:solidFill>
                            <a:srgbClr val="000000"/>
                          </a:solidFill>
                          <a:effectLst/>
                          <a:latin typeface="+mn-lt"/>
                        </a:rPr>
                        <a:t>1-05</a:t>
                      </a:r>
                    </a:p>
                  </a:txBody>
                  <a:tcPr marL="36000" marR="36000" marT="9525" marB="0" anchor="ctr"/>
                </a:tc>
                <a:tc>
                  <a:txBody>
                    <a:bodyPr/>
                    <a:lstStyle/>
                    <a:p>
                      <a:endParaRPr lang="en-GB" dirty="0"/>
                    </a:p>
                  </a:txBody>
                  <a:tcPr marL="36000" marR="36000" marT="9525" marB="0" anchor="ctr"/>
                </a:tc>
                <a:tc>
                  <a:txBody>
                    <a:bodyPr/>
                    <a:lstStyle/>
                    <a:p>
                      <a:pPr algn="ctr"/>
                      <a:r>
                        <a:rPr lang="nl-BE" dirty="0" smtClean="0">
                          <a:solidFill>
                            <a:schemeClr val="tx2"/>
                          </a:solidFill>
                        </a:rPr>
                        <a:t>1</a:t>
                      </a:r>
                      <a:endParaRPr lang="en-GB" dirty="0">
                        <a:solidFill>
                          <a:schemeClr val="tx2"/>
                        </a:solidFill>
                      </a:endParaRPr>
                    </a:p>
                  </a:txBody>
                  <a:tcPr marL="36000" marR="36000" marT="9525" marB="0" anchor="ctr"/>
                </a:tc>
              </a:tr>
              <a:tr h="161925">
                <a:tc rowSpan="4">
                  <a:txBody>
                    <a:bodyPr/>
                    <a:lstStyle/>
                    <a:p>
                      <a:pPr algn="ctr" fontAlgn="b"/>
                      <a:r>
                        <a:rPr lang="en-US" sz="1400" u="none" strike="noStrike" dirty="0" smtClean="0">
                          <a:solidFill>
                            <a:schemeClr val="bg2"/>
                          </a:solidFill>
                          <a:effectLst/>
                        </a:rPr>
                        <a:t>[7.7.1.2]</a:t>
                      </a:r>
                      <a:endParaRPr lang="en-GB" sz="1400" b="0" i="0" u="none" strike="noStrike" dirty="0">
                        <a:solidFill>
                          <a:schemeClr val="bg2"/>
                        </a:solidFill>
                        <a:effectLst/>
                        <a:latin typeface="+mn-lt"/>
                      </a:endParaRPr>
                    </a:p>
                  </a:txBody>
                  <a:tcPr marL="36000" marR="36000" marT="9525" marB="0"/>
                </a:tc>
                <a:tc>
                  <a:txBody>
                    <a:bodyPr/>
                    <a:lstStyle/>
                    <a:p>
                      <a:pPr algn="ctr" fontAlgn="b"/>
                      <a:r>
                        <a:rPr lang="en-US" sz="1400" b="0" i="0" u="none" strike="noStrike" dirty="0" smtClean="0">
                          <a:solidFill>
                            <a:srgbClr val="000000"/>
                          </a:solidFill>
                          <a:effectLst/>
                          <a:latin typeface="+mn-lt"/>
                        </a:rPr>
                        <a:t>1-06</a:t>
                      </a: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LWT &amp; </a:t>
                      </a:r>
                      <a:r>
                        <a:rPr lang="en-US" sz="1400" b="0" i="0" u="none" strike="noStrike" dirty="0" err="1" smtClean="0">
                          <a:solidFill>
                            <a:sysClr val="windowText" lastClr="000000"/>
                          </a:solidFill>
                          <a:effectLst/>
                          <a:latin typeface="+mn-lt"/>
                        </a:rPr>
                        <a:t>ext</a:t>
                      </a:r>
                      <a:r>
                        <a:rPr lang="en-US" sz="1400" b="0" i="0" u="none" strike="noStrike" baseline="0" dirty="0" smtClean="0">
                          <a:solidFill>
                            <a:sysClr val="windowText" lastClr="000000"/>
                          </a:solidFill>
                          <a:effectLst/>
                          <a:latin typeface="+mn-lt"/>
                        </a:rPr>
                        <a:t> RT &amp; RT </a:t>
                      </a:r>
                      <a:endParaRPr lang="en-US"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20</a:t>
                      </a:r>
                    </a:p>
                  </a:txBody>
                  <a:tcPr marL="36000" marR="36000" marT="9525" marB="0" anchor="ctr"/>
                </a:tc>
              </a:tr>
              <a:tr h="161925">
                <a:tc vMerge="1">
                  <a:txBody>
                    <a:bodyPr/>
                    <a:lstStyle/>
                    <a:p>
                      <a:pPr algn="ctr" fontAlgn="b"/>
                      <a:endParaRPr lang="en-GB" sz="1400" b="0" i="0" u="none" strike="noStrike" dirty="0">
                        <a:solidFill>
                          <a:srgbClr val="000000"/>
                        </a:solidFill>
                        <a:effectLst/>
                        <a:latin typeface="+mn-lt"/>
                      </a:endParaRPr>
                    </a:p>
                  </a:txBody>
                  <a:tcPr marL="36000" marR="36000" marT="9525" marB="0" anchor="ctr"/>
                </a:tc>
                <a:tc>
                  <a:txBody>
                    <a:bodyPr/>
                    <a:lstStyle/>
                    <a:p>
                      <a:pPr algn="ctr" fontAlgn="b"/>
                      <a:r>
                        <a:rPr lang="en-US" sz="1400" b="0" i="0" u="none" strike="noStrike" dirty="0" smtClean="0">
                          <a:solidFill>
                            <a:srgbClr val="000000"/>
                          </a:solidFill>
                          <a:effectLst/>
                          <a:latin typeface="+mn-lt"/>
                        </a:rPr>
                        <a:t>1-07</a:t>
                      </a:r>
                    </a:p>
                  </a:txBody>
                  <a:tcPr marL="36000" marR="36000" marT="9525" marB="0" anchor="ctr"/>
                </a:tc>
                <a:tc>
                  <a:txBody>
                    <a:bodyPr/>
                    <a:lstStyle/>
                    <a:p>
                      <a:pPr algn="ctr" fontAlgn="b"/>
                      <a:endParaRPr lang="en-US"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35</a:t>
                      </a:r>
                    </a:p>
                  </a:txBody>
                  <a:tcPr marL="36000" marR="36000" marT="9525" marB="0" anchor="ctr"/>
                </a:tc>
              </a:tr>
              <a:tr h="161925">
                <a:tc vMerge="1">
                  <a:txBody>
                    <a:bodyPr/>
                    <a:lstStyle/>
                    <a:p>
                      <a:pPr algn="ctr" fontAlgn="b"/>
                      <a:endParaRPr lang="en-GB" sz="1400" b="0" i="0" u="none" strike="noStrike" dirty="0">
                        <a:solidFill>
                          <a:srgbClr val="000000"/>
                        </a:solidFill>
                        <a:effectLst/>
                        <a:latin typeface="+mn-lt"/>
                      </a:endParaRPr>
                    </a:p>
                  </a:txBody>
                  <a:tcPr marL="36000" marR="36000" marT="9525" marB="0" anchor="ctr"/>
                </a:tc>
                <a:tc>
                  <a:txBody>
                    <a:bodyPr/>
                    <a:lstStyle/>
                    <a:p>
                      <a:pPr algn="ctr" fontAlgn="b"/>
                      <a:r>
                        <a:rPr lang="en-US" sz="1400" b="0" i="0" u="none" strike="noStrike" dirty="0" smtClean="0">
                          <a:solidFill>
                            <a:srgbClr val="000000"/>
                          </a:solidFill>
                          <a:effectLst/>
                          <a:latin typeface="+mn-lt"/>
                        </a:rPr>
                        <a:t>1-08</a:t>
                      </a:r>
                    </a:p>
                  </a:txBody>
                  <a:tcPr marL="36000" marR="36000" marT="9525" marB="0" anchor="ctr"/>
                </a:tc>
                <a:tc>
                  <a:txBody>
                    <a:bodyPr/>
                    <a:lstStyle/>
                    <a:p>
                      <a:pPr algn="ctr" fontAlgn="b"/>
                      <a:endParaRPr lang="en-US"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22</a:t>
                      </a:r>
                    </a:p>
                  </a:txBody>
                  <a:tcPr marL="36000" marR="36000" marT="9525" marB="0" anchor="ctr"/>
                </a:tc>
              </a:tr>
              <a:tr h="161925">
                <a:tc vMerge="1">
                  <a:txBody>
                    <a:bodyPr/>
                    <a:lstStyle/>
                    <a:p>
                      <a:pPr algn="ctr" fontAlgn="b"/>
                      <a:endParaRPr lang="en-GB" sz="1400" b="0" i="0" u="none" strike="noStrike" dirty="0">
                        <a:solidFill>
                          <a:srgbClr val="000000"/>
                        </a:solidFill>
                        <a:effectLst/>
                        <a:latin typeface="+mn-lt"/>
                      </a:endParaRPr>
                    </a:p>
                  </a:txBody>
                  <a:tcPr marL="36000" marR="36000" marT="9525" marB="0" anchor="ctr"/>
                </a:tc>
                <a:tc>
                  <a:txBody>
                    <a:bodyPr/>
                    <a:lstStyle/>
                    <a:p>
                      <a:pPr algn="ctr" fontAlgn="b"/>
                      <a:r>
                        <a:rPr lang="en-US" sz="1400" b="0" i="0" u="none" strike="noStrike" dirty="0" smtClean="0">
                          <a:solidFill>
                            <a:srgbClr val="000000"/>
                          </a:solidFill>
                          <a:effectLst/>
                          <a:latin typeface="+mn-lt"/>
                        </a:rPr>
                        <a:t>1-09</a:t>
                      </a:r>
                    </a:p>
                  </a:txBody>
                  <a:tcPr marL="36000" marR="36000" marT="9525" marB="0" anchor="ctr"/>
                </a:tc>
                <a:tc>
                  <a:txBody>
                    <a:bodyPr/>
                    <a:lstStyle/>
                    <a:p>
                      <a:pPr algn="ctr" fontAlgn="b"/>
                      <a:endParaRPr lang="en-US"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18</a:t>
                      </a:r>
                    </a:p>
                  </a:txBody>
                  <a:tcPr marL="36000" marR="36000" marT="9525" marB="0" anchor="ctr"/>
                </a:tc>
              </a:tr>
              <a:tr h="161925">
                <a:tc rowSpan="4">
                  <a:txBody>
                    <a:bodyPr/>
                    <a:lstStyle/>
                    <a:p>
                      <a:pPr algn="ctr" fontAlgn="b"/>
                      <a:r>
                        <a:rPr lang="en-US" sz="1400" b="0" i="0" u="none" strike="noStrike" dirty="0" smtClean="0">
                          <a:solidFill>
                            <a:srgbClr val="000000"/>
                          </a:solidFill>
                          <a:effectLst/>
                          <a:latin typeface="+mn-lt"/>
                        </a:rPr>
                        <a:t>[7.7.2.2]</a:t>
                      </a:r>
                      <a:endParaRPr lang="en-GB" sz="1400" b="0" i="0" u="none" strike="noStrike" dirty="0">
                        <a:solidFill>
                          <a:srgbClr val="000000"/>
                        </a:solidFill>
                        <a:effectLst/>
                        <a:latin typeface="+mn-lt"/>
                      </a:endParaRPr>
                    </a:p>
                  </a:txBody>
                  <a:tcPr marL="36000" marR="36000" marT="9525" marB="0"/>
                </a:tc>
                <a:tc>
                  <a:txBody>
                    <a:bodyPr/>
                    <a:lstStyle/>
                    <a:p>
                      <a:pPr algn="ctr" fontAlgn="b"/>
                      <a:r>
                        <a:rPr lang="en-US" sz="1400" b="0" i="0" u="none" strike="noStrike" dirty="0" smtClean="0">
                          <a:solidFill>
                            <a:srgbClr val="000000"/>
                          </a:solidFill>
                          <a:effectLst/>
                          <a:latin typeface="+mn-lt"/>
                        </a:rPr>
                        <a:t>0-04</a:t>
                      </a:r>
                    </a:p>
                  </a:txBody>
                  <a:tcPr marL="36000" marR="36000"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ysClr val="windowText" lastClr="000000"/>
                          </a:solidFill>
                          <a:effectLst/>
                          <a:latin typeface="+mn-lt"/>
                        </a:rPr>
                        <a:t>LWT &amp; </a:t>
                      </a:r>
                      <a:r>
                        <a:rPr lang="en-US" sz="1400" b="0" i="0" u="none" strike="noStrike" dirty="0" err="1" smtClean="0">
                          <a:solidFill>
                            <a:sysClr val="windowText" lastClr="000000"/>
                          </a:solidFill>
                          <a:effectLst/>
                          <a:latin typeface="+mn-lt"/>
                        </a:rPr>
                        <a:t>ext</a:t>
                      </a:r>
                      <a:r>
                        <a:rPr lang="en-US" sz="1400" b="0" i="0" u="none" strike="noStrike" baseline="0" dirty="0" smtClean="0">
                          <a:solidFill>
                            <a:sysClr val="windowText" lastClr="000000"/>
                          </a:solidFill>
                          <a:effectLst/>
                          <a:latin typeface="+mn-lt"/>
                        </a:rPr>
                        <a:t> RT &amp; RT </a:t>
                      </a:r>
                      <a:endParaRPr lang="en-US"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8</a:t>
                      </a:r>
                    </a:p>
                  </a:txBody>
                  <a:tcPr marL="36000" marR="36000" marT="9525" marB="0" anchor="ctr"/>
                </a:tc>
              </a:tr>
              <a:tr h="161925">
                <a:tc vMerge="1">
                  <a:txBody>
                    <a:bodyPr/>
                    <a:lstStyle/>
                    <a:p>
                      <a:pPr algn="ctr" fontAlgn="b"/>
                      <a:endParaRPr lang="en-GB" sz="1400" b="0" i="0" u="none" strike="noStrike" dirty="0">
                        <a:solidFill>
                          <a:srgbClr val="000000"/>
                        </a:solidFill>
                        <a:effectLst/>
                        <a:latin typeface="+mn-lt"/>
                      </a:endParaRPr>
                    </a:p>
                  </a:txBody>
                  <a:tcPr marL="36000" marR="36000" marT="9525" marB="0" anchor="ctr"/>
                </a:tc>
                <a:tc>
                  <a:txBody>
                    <a:bodyPr/>
                    <a:lstStyle/>
                    <a:p>
                      <a:pPr algn="ctr" fontAlgn="b"/>
                      <a:r>
                        <a:rPr lang="en-US" sz="1400" b="0" i="0" u="none" strike="noStrike" dirty="0" smtClean="0">
                          <a:solidFill>
                            <a:srgbClr val="000000"/>
                          </a:solidFill>
                          <a:effectLst/>
                          <a:latin typeface="+mn-lt"/>
                        </a:rPr>
                        <a:t>0-05</a:t>
                      </a:r>
                    </a:p>
                  </a:txBody>
                  <a:tcPr marL="36000" marR="36000" marT="9525" marB="0" anchor="ctr"/>
                </a:tc>
                <a:tc>
                  <a:txBody>
                    <a:bodyPr/>
                    <a:lstStyle/>
                    <a:p>
                      <a:pPr algn="ctr" fontAlgn="b"/>
                      <a:endParaRPr lang="en-US"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12</a:t>
                      </a:r>
                    </a:p>
                  </a:txBody>
                  <a:tcPr marL="36000" marR="36000" marT="9525" marB="0" anchor="ctr"/>
                </a:tc>
              </a:tr>
              <a:tr h="161925">
                <a:tc vMerge="1">
                  <a:txBody>
                    <a:bodyPr/>
                    <a:lstStyle/>
                    <a:p>
                      <a:pPr algn="ctr" fontAlgn="b"/>
                      <a:endParaRPr lang="en-GB" sz="1400" b="0" i="0" u="none" strike="noStrike" dirty="0">
                        <a:solidFill>
                          <a:srgbClr val="000000"/>
                        </a:solidFill>
                        <a:effectLst/>
                        <a:latin typeface="+mn-lt"/>
                      </a:endParaRPr>
                    </a:p>
                  </a:txBody>
                  <a:tcPr marL="36000" marR="36000" marT="9525" marB="0" anchor="ctr"/>
                </a:tc>
                <a:tc>
                  <a:txBody>
                    <a:bodyPr/>
                    <a:lstStyle/>
                    <a:p>
                      <a:pPr algn="ctr" fontAlgn="b"/>
                      <a:r>
                        <a:rPr lang="en-US" sz="1400" b="0" i="0" u="none" strike="noStrike" dirty="0" smtClean="0">
                          <a:solidFill>
                            <a:srgbClr val="000000"/>
                          </a:solidFill>
                          <a:effectLst/>
                          <a:latin typeface="+mn-lt"/>
                        </a:rPr>
                        <a:t>0-06</a:t>
                      </a:r>
                    </a:p>
                  </a:txBody>
                  <a:tcPr marL="36000" marR="36000" marT="9525" marB="0" anchor="ctr"/>
                </a:tc>
                <a:tc>
                  <a:txBody>
                    <a:bodyPr/>
                    <a:lstStyle/>
                    <a:p>
                      <a:pPr algn="ctr" fontAlgn="b"/>
                      <a:endParaRPr lang="en-US" sz="1400" b="0" i="0" u="none" strike="noStrike" dirty="0" smtClean="0">
                        <a:solidFill>
                          <a:srgbClr val="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35</a:t>
                      </a:r>
                    </a:p>
                  </a:txBody>
                  <a:tcPr marL="36000" marR="36000" marT="9525" marB="0" anchor="ctr"/>
                </a:tc>
              </a:tr>
              <a:tr h="161925">
                <a:tc vMerge="1">
                  <a:txBody>
                    <a:bodyPr/>
                    <a:lstStyle/>
                    <a:p>
                      <a:pPr algn="ctr" fontAlgn="b"/>
                      <a:endParaRPr lang="en-GB" sz="1400" b="0" i="0" u="none" strike="noStrike" dirty="0">
                        <a:solidFill>
                          <a:srgbClr val="000000"/>
                        </a:solidFill>
                        <a:effectLst/>
                        <a:latin typeface="+mn-lt"/>
                      </a:endParaRPr>
                    </a:p>
                  </a:txBody>
                  <a:tcPr marL="36000" marR="36000" marT="9525" marB="0" anchor="ctr"/>
                </a:tc>
                <a:tc>
                  <a:txBody>
                    <a:bodyPr/>
                    <a:lstStyle/>
                    <a:p>
                      <a:pPr algn="ctr" fontAlgn="b"/>
                      <a:r>
                        <a:rPr lang="en-US" sz="1400" b="0" i="0" u="none" strike="noStrike" dirty="0" smtClean="0">
                          <a:solidFill>
                            <a:srgbClr val="000000"/>
                          </a:solidFill>
                          <a:effectLst/>
                          <a:latin typeface="+mn-lt"/>
                        </a:rPr>
                        <a:t>0-07</a:t>
                      </a:r>
                    </a:p>
                  </a:txBody>
                  <a:tcPr marL="36000" marR="36000" marT="9525" marB="0" anchor="ctr"/>
                </a:tc>
                <a:tc>
                  <a:txBody>
                    <a:bodyPr/>
                    <a:lstStyle/>
                    <a:p>
                      <a:pPr algn="ctr" fontAlgn="b"/>
                      <a:endParaRPr lang="en-US" sz="1400" b="0" i="0" u="none" strike="noStrike" dirty="0" smtClean="0">
                        <a:solidFill>
                          <a:srgbClr val="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20</a:t>
                      </a:r>
                    </a:p>
                  </a:txBody>
                  <a:tcPr marL="36000" marR="36000" marT="9525" marB="0" anchor="ctr"/>
                </a:tc>
              </a:tr>
            </a:tbl>
          </a:graphicData>
        </a:graphic>
      </p:graphicFrame>
      <p:sp>
        <p:nvSpPr>
          <p:cNvPr id="8" name="Rectangle 7"/>
          <p:cNvSpPr/>
          <p:nvPr/>
        </p:nvSpPr>
        <p:spPr>
          <a:xfrm rot="19593077">
            <a:off x="293205" y="2967335"/>
            <a:ext cx="8557599"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Not installer setting anymore</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98269460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116</a:t>
            </a:fld>
            <a:endParaRPr lang="en-US" dirty="0"/>
          </a:p>
        </p:txBody>
      </p:sp>
      <p:sp>
        <p:nvSpPr>
          <p:cNvPr id="4" name="Text Placeholder 3"/>
          <p:cNvSpPr>
            <a:spLocks noGrp="1"/>
          </p:cNvSpPr>
          <p:nvPr>
            <p:ph type="body" sz="quarter" idx="13"/>
          </p:nvPr>
        </p:nvSpPr>
        <p:spPr/>
        <p:txBody>
          <a:bodyPr/>
          <a:lstStyle/>
          <a:p>
            <a:r>
              <a:rPr lang="nl-BE" dirty="0" err="1" smtClean="0"/>
              <a:t>Exercise</a:t>
            </a:r>
            <a:endParaRPr lang="en-GB" dirty="0"/>
          </a:p>
        </p:txBody>
      </p:sp>
      <p:sp>
        <p:nvSpPr>
          <p:cNvPr id="5" name="Text Placeholder 4"/>
          <p:cNvSpPr>
            <a:spLocks noGrp="1"/>
          </p:cNvSpPr>
          <p:nvPr>
            <p:ph type="body" sz="quarter" idx="14"/>
          </p:nvPr>
        </p:nvSpPr>
        <p:spPr/>
        <p:txBody>
          <a:bodyPr/>
          <a:lstStyle/>
          <a:p>
            <a:endParaRPr lang="en-GB"/>
          </a:p>
        </p:txBody>
      </p:sp>
      <p:sp>
        <p:nvSpPr>
          <p:cNvPr id="6" name="Text Placeholder 5"/>
          <p:cNvSpPr>
            <a:spLocks noGrp="1"/>
          </p:cNvSpPr>
          <p:nvPr>
            <p:ph type="body" sz="quarter" idx="15"/>
          </p:nvPr>
        </p:nvSpPr>
        <p:spPr/>
        <p:txBody>
          <a:bodyPr/>
          <a:lstStyle/>
          <a:p>
            <a:r>
              <a:rPr lang="nl-BE" dirty="0" smtClean="0"/>
              <a:t>4.</a:t>
            </a:r>
            <a:endParaRPr lang="en-GB" dirty="0"/>
          </a:p>
        </p:txBody>
      </p:sp>
    </p:spTree>
    <p:extLst>
      <p:ext uri="{BB962C8B-B14F-4D97-AF65-F5344CB8AC3E}">
        <p14:creationId xmlns:p14="http://schemas.microsoft.com/office/powerpoint/2010/main" val="319723399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117</a:t>
            </a:fld>
            <a:endParaRPr lang="en-US" dirty="0"/>
          </a:p>
        </p:txBody>
      </p:sp>
      <p:sp>
        <p:nvSpPr>
          <p:cNvPr id="4" name="Text Placeholder 3"/>
          <p:cNvSpPr>
            <a:spLocks noGrp="1"/>
          </p:cNvSpPr>
          <p:nvPr>
            <p:ph type="body" sz="quarter" idx="13"/>
          </p:nvPr>
        </p:nvSpPr>
        <p:spPr/>
        <p:txBody>
          <a:bodyPr/>
          <a:lstStyle/>
          <a:p>
            <a:r>
              <a:rPr lang="nl-BE" dirty="0" err="1" smtClean="0"/>
              <a:t>Commissioning</a:t>
            </a:r>
            <a:r>
              <a:rPr lang="nl-BE" dirty="0" smtClean="0"/>
              <a:t> </a:t>
            </a:r>
          </a:p>
        </p:txBody>
      </p:sp>
      <p:sp>
        <p:nvSpPr>
          <p:cNvPr id="5" name="Text Placeholder 4"/>
          <p:cNvSpPr>
            <a:spLocks noGrp="1"/>
          </p:cNvSpPr>
          <p:nvPr>
            <p:ph type="body" sz="quarter" idx="14"/>
          </p:nvPr>
        </p:nvSpPr>
        <p:spPr/>
        <p:txBody>
          <a:bodyPr/>
          <a:lstStyle/>
          <a:p>
            <a:endParaRPr lang="en-GB" dirty="0"/>
          </a:p>
        </p:txBody>
      </p:sp>
      <p:sp>
        <p:nvSpPr>
          <p:cNvPr id="6" name="Text Placeholder 5"/>
          <p:cNvSpPr>
            <a:spLocks noGrp="1"/>
          </p:cNvSpPr>
          <p:nvPr>
            <p:ph type="body" sz="quarter" idx="15"/>
          </p:nvPr>
        </p:nvSpPr>
        <p:spPr/>
        <p:txBody>
          <a:bodyPr/>
          <a:lstStyle/>
          <a:p>
            <a:r>
              <a:rPr lang="nl-BE" dirty="0" smtClean="0"/>
              <a:t>5.</a:t>
            </a:r>
            <a:endParaRPr lang="en-GB" dirty="0"/>
          </a:p>
        </p:txBody>
      </p:sp>
    </p:spTree>
    <p:extLst>
      <p:ext uri="{BB962C8B-B14F-4D97-AF65-F5344CB8AC3E}">
        <p14:creationId xmlns:p14="http://schemas.microsoft.com/office/powerpoint/2010/main" val="65370493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118</a:t>
            </a:fld>
            <a:endParaRPr lang="en-US" dirty="0"/>
          </a:p>
        </p:txBody>
      </p:sp>
      <p:sp>
        <p:nvSpPr>
          <p:cNvPr id="7" name="Text Placeholder 6"/>
          <p:cNvSpPr>
            <a:spLocks noGrp="1"/>
          </p:cNvSpPr>
          <p:nvPr>
            <p:ph type="body" sz="quarter" idx="15"/>
          </p:nvPr>
        </p:nvSpPr>
        <p:spPr/>
        <p:txBody>
          <a:bodyPr/>
          <a:lstStyle/>
          <a:p>
            <a:r>
              <a:rPr lang="nl-BE" dirty="0" smtClean="0"/>
              <a:t>5. </a:t>
            </a:r>
            <a:r>
              <a:rPr lang="nl-BE" dirty="0" err="1" smtClean="0"/>
              <a:t>Commissioning</a:t>
            </a:r>
            <a:endParaRPr lang="en-GB" dirty="0"/>
          </a:p>
        </p:txBody>
      </p:sp>
      <p:sp>
        <p:nvSpPr>
          <p:cNvPr id="8" name="Text Placeholder 7"/>
          <p:cNvSpPr>
            <a:spLocks noGrp="1"/>
          </p:cNvSpPr>
          <p:nvPr>
            <p:ph type="body" sz="quarter" idx="16"/>
          </p:nvPr>
        </p:nvSpPr>
        <p:spPr/>
        <p:txBody>
          <a:bodyPr/>
          <a:lstStyle/>
          <a:p>
            <a:pPr marL="342900" indent="-342900">
              <a:buAutoNum type="arabicPeriod"/>
            </a:pPr>
            <a:r>
              <a:rPr lang="nl-BE" dirty="0" smtClean="0">
                <a:solidFill>
                  <a:schemeClr val="bg2"/>
                </a:solidFill>
              </a:rPr>
              <a:t>Quick wizard</a:t>
            </a:r>
          </a:p>
          <a:p>
            <a:pPr marL="342900" indent="-342900">
              <a:buAutoNum type="arabicPeriod"/>
            </a:pPr>
            <a:r>
              <a:rPr lang="nl-BE" dirty="0" smtClean="0">
                <a:solidFill>
                  <a:schemeClr val="bg2"/>
                </a:solidFill>
              </a:rPr>
              <a:t>Air purge </a:t>
            </a:r>
          </a:p>
          <a:p>
            <a:pPr marL="342900" indent="-342900">
              <a:buAutoNum type="arabicPeriod"/>
            </a:pPr>
            <a:r>
              <a:rPr lang="nl-BE" dirty="0" smtClean="0">
                <a:solidFill>
                  <a:schemeClr val="bg2"/>
                </a:solidFill>
              </a:rPr>
              <a:t>UFH </a:t>
            </a:r>
            <a:r>
              <a:rPr lang="nl-BE" dirty="0" err="1" smtClean="0">
                <a:solidFill>
                  <a:schemeClr val="bg2"/>
                </a:solidFill>
              </a:rPr>
              <a:t>screed</a:t>
            </a:r>
            <a:r>
              <a:rPr lang="nl-BE" dirty="0" smtClean="0">
                <a:solidFill>
                  <a:schemeClr val="bg2"/>
                </a:solidFill>
              </a:rPr>
              <a:t> dry-out </a:t>
            </a:r>
          </a:p>
          <a:p>
            <a:pPr marL="342900" indent="-342900">
              <a:buAutoNum type="arabicPeriod"/>
            </a:pPr>
            <a:r>
              <a:rPr lang="nl-BE" dirty="0" smtClean="0">
                <a:solidFill>
                  <a:schemeClr val="bg2"/>
                </a:solidFill>
              </a:rPr>
              <a:t>Test run </a:t>
            </a:r>
          </a:p>
          <a:p>
            <a:pPr marL="342900" indent="-342900">
              <a:buAutoNum type="arabicPeriod"/>
            </a:pPr>
            <a:r>
              <a:rPr lang="nl-BE" dirty="0" err="1" smtClean="0">
                <a:solidFill>
                  <a:schemeClr val="bg2"/>
                </a:solidFill>
              </a:rPr>
              <a:t>Actuartor</a:t>
            </a:r>
            <a:r>
              <a:rPr lang="nl-BE" dirty="0" smtClean="0">
                <a:solidFill>
                  <a:schemeClr val="bg2"/>
                </a:solidFill>
              </a:rPr>
              <a:t> test run</a:t>
            </a:r>
            <a:endParaRPr lang="en-GB" dirty="0">
              <a:solidFill>
                <a:schemeClr val="bg2"/>
              </a:solidFill>
            </a:endParaRPr>
          </a:p>
        </p:txBody>
      </p:sp>
    </p:spTree>
    <p:extLst>
      <p:ext uri="{BB962C8B-B14F-4D97-AF65-F5344CB8AC3E}">
        <p14:creationId xmlns:p14="http://schemas.microsoft.com/office/powerpoint/2010/main" val="351749282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119</a:t>
            </a:fld>
            <a:endParaRPr lang="en-US"/>
          </a:p>
        </p:txBody>
      </p:sp>
      <p:sp>
        <p:nvSpPr>
          <p:cNvPr id="4" name="Text Placeholder 3"/>
          <p:cNvSpPr>
            <a:spLocks noGrp="1"/>
          </p:cNvSpPr>
          <p:nvPr>
            <p:ph type="body" sz="quarter" idx="15"/>
          </p:nvPr>
        </p:nvSpPr>
        <p:spPr/>
        <p:txBody>
          <a:bodyPr/>
          <a:lstStyle/>
          <a:p>
            <a:r>
              <a:rPr lang="nl-BE" dirty="0" smtClean="0"/>
              <a:t>5. </a:t>
            </a:r>
            <a:r>
              <a:rPr lang="nl-BE" dirty="0" err="1" smtClean="0"/>
              <a:t>Commissioning</a:t>
            </a:r>
            <a:r>
              <a:rPr lang="nl-BE" dirty="0" smtClean="0"/>
              <a:t>  – Quick wizard </a:t>
            </a:r>
            <a:endParaRPr lang="en-GB" dirty="0"/>
          </a:p>
        </p:txBody>
      </p:sp>
      <p:sp>
        <p:nvSpPr>
          <p:cNvPr id="17" name="Text Placeholder 7"/>
          <p:cNvSpPr txBox="1">
            <a:spLocks/>
          </p:cNvSpPr>
          <p:nvPr/>
        </p:nvSpPr>
        <p:spPr>
          <a:xfrm>
            <a:off x="1371600" y="1066800"/>
            <a:ext cx="6400800" cy="4876800"/>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spcBef>
                <a:spcPct val="20000"/>
              </a:spcBef>
              <a:buFont typeface="Arial" panose="020B0604020202020204" pitchFamily="34" charset="0"/>
              <a:buNone/>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Tx/>
              <a:buChar char="-"/>
            </a:pPr>
            <a:r>
              <a:rPr lang="nl-BE" dirty="0" err="1" smtClean="0">
                <a:solidFill>
                  <a:schemeClr val="tx2"/>
                </a:solidFill>
              </a:rPr>
              <a:t>After</a:t>
            </a:r>
            <a:r>
              <a:rPr lang="nl-BE" dirty="0" smtClean="0">
                <a:solidFill>
                  <a:schemeClr val="tx2"/>
                </a:solidFill>
              </a:rPr>
              <a:t> the power is </a:t>
            </a:r>
            <a:r>
              <a:rPr lang="nl-BE" dirty="0" err="1" smtClean="0">
                <a:solidFill>
                  <a:schemeClr val="tx2"/>
                </a:solidFill>
              </a:rPr>
              <a:t>applied</a:t>
            </a:r>
            <a:r>
              <a:rPr lang="nl-BE" dirty="0" smtClean="0">
                <a:solidFill>
                  <a:schemeClr val="tx2"/>
                </a:solidFill>
              </a:rPr>
              <a:t> </a:t>
            </a:r>
            <a:r>
              <a:rPr lang="nl-BE" dirty="0" err="1" smtClean="0">
                <a:solidFill>
                  <a:schemeClr val="tx2"/>
                </a:solidFill>
              </a:rPr>
              <a:t>to</a:t>
            </a:r>
            <a:r>
              <a:rPr lang="nl-BE" dirty="0" smtClean="0">
                <a:solidFill>
                  <a:schemeClr val="tx2"/>
                </a:solidFill>
              </a:rPr>
              <a:t> the indoor unit </a:t>
            </a:r>
            <a:r>
              <a:rPr lang="nl-BE" dirty="0" err="1" smtClean="0">
                <a:solidFill>
                  <a:schemeClr val="tx2"/>
                </a:solidFill>
              </a:rPr>
              <a:t>for</a:t>
            </a:r>
            <a:r>
              <a:rPr lang="nl-BE" dirty="0" smtClean="0">
                <a:solidFill>
                  <a:schemeClr val="tx2"/>
                </a:solidFill>
              </a:rPr>
              <a:t> the first time, </a:t>
            </a:r>
            <a:r>
              <a:rPr lang="nl-BE" dirty="0" err="1" smtClean="0">
                <a:solidFill>
                  <a:schemeClr val="tx2"/>
                </a:solidFill>
              </a:rPr>
              <a:t>you</a:t>
            </a:r>
            <a:r>
              <a:rPr lang="nl-BE" dirty="0" smtClean="0">
                <a:solidFill>
                  <a:schemeClr val="tx2"/>
                </a:solidFill>
              </a:rPr>
              <a:t> </a:t>
            </a:r>
            <a:r>
              <a:rPr lang="nl-BE" dirty="0" err="1" smtClean="0">
                <a:solidFill>
                  <a:schemeClr val="tx2"/>
                </a:solidFill>
              </a:rPr>
              <a:t>will</a:t>
            </a:r>
            <a:r>
              <a:rPr lang="nl-BE" dirty="0" smtClean="0">
                <a:solidFill>
                  <a:schemeClr val="tx2"/>
                </a:solidFill>
              </a:rPr>
              <a:t> </a:t>
            </a:r>
            <a:r>
              <a:rPr lang="nl-BE" dirty="0" err="1" smtClean="0">
                <a:solidFill>
                  <a:schemeClr val="tx2"/>
                </a:solidFill>
              </a:rPr>
              <a:t>be</a:t>
            </a:r>
            <a:r>
              <a:rPr lang="nl-BE" dirty="0" smtClean="0">
                <a:solidFill>
                  <a:schemeClr val="tx2"/>
                </a:solidFill>
              </a:rPr>
              <a:t> </a:t>
            </a:r>
            <a:r>
              <a:rPr lang="nl-BE" dirty="0" err="1" smtClean="0">
                <a:solidFill>
                  <a:schemeClr val="tx2"/>
                </a:solidFill>
              </a:rPr>
              <a:t>guided</a:t>
            </a:r>
            <a:r>
              <a:rPr lang="nl-BE" dirty="0" smtClean="0">
                <a:solidFill>
                  <a:schemeClr val="tx2"/>
                </a:solidFill>
              </a:rPr>
              <a:t> </a:t>
            </a:r>
            <a:r>
              <a:rPr lang="nl-BE" dirty="0" err="1" smtClean="0">
                <a:solidFill>
                  <a:schemeClr val="tx2"/>
                </a:solidFill>
              </a:rPr>
              <a:t>through</a:t>
            </a:r>
            <a:r>
              <a:rPr lang="nl-BE" dirty="0" smtClean="0">
                <a:solidFill>
                  <a:schemeClr val="tx2"/>
                </a:solidFill>
              </a:rPr>
              <a:t> the </a:t>
            </a:r>
            <a:r>
              <a:rPr lang="nl-BE" dirty="0" err="1" smtClean="0">
                <a:solidFill>
                  <a:schemeClr val="tx2"/>
                </a:solidFill>
              </a:rPr>
              <a:t>following</a:t>
            </a:r>
            <a:r>
              <a:rPr lang="nl-BE" dirty="0" smtClean="0">
                <a:solidFill>
                  <a:schemeClr val="tx2"/>
                </a:solidFill>
              </a:rPr>
              <a:t> set up</a:t>
            </a:r>
          </a:p>
          <a:p>
            <a:pPr marL="742950" lvl="1" indent="-285750">
              <a:buFontTx/>
              <a:buChar char="-"/>
            </a:pPr>
            <a:r>
              <a:rPr lang="nl-BE" dirty="0" smtClean="0"/>
              <a:t>Language</a:t>
            </a:r>
            <a:endParaRPr lang="en-GB" dirty="0" smtClean="0"/>
          </a:p>
          <a:p>
            <a:pPr marL="742950" lvl="1" indent="-285750">
              <a:buFontTx/>
              <a:buChar char="-"/>
            </a:pPr>
            <a:r>
              <a:rPr lang="nl-BE" dirty="0" smtClean="0"/>
              <a:t>Date</a:t>
            </a:r>
          </a:p>
          <a:p>
            <a:pPr marL="742950" lvl="1" indent="-285750">
              <a:buFontTx/>
              <a:buChar char="-"/>
            </a:pPr>
            <a:r>
              <a:rPr lang="nl-BE" dirty="0" smtClean="0"/>
              <a:t>Time </a:t>
            </a:r>
          </a:p>
          <a:p>
            <a:pPr marL="742950" lvl="1" indent="-285750">
              <a:buFontTx/>
              <a:buChar char="-"/>
            </a:pPr>
            <a:r>
              <a:rPr lang="nl-BE" dirty="0" smtClean="0"/>
              <a:t>System </a:t>
            </a:r>
            <a:r>
              <a:rPr lang="nl-BE" dirty="0" err="1" smtClean="0"/>
              <a:t>layout</a:t>
            </a:r>
            <a:r>
              <a:rPr lang="nl-BE" dirty="0" smtClean="0"/>
              <a:t> </a:t>
            </a: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50890" y="2060848"/>
            <a:ext cx="2160000" cy="153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27495" y="2060848"/>
            <a:ext cx="2257200" cy="153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63888" y="4672737"/>
            <a:ext cx="216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ZoneTexte 11"/>
          <p:cNvSpPr txBox="1"/>
          <p:nvPr/>
        </p:nvSpPr>
        <p:spPr>
          <a:xfrm>
            <a:off x="4499992" y="2996952"/>
            <a:ext cx="918523" cy="161583"/>
          </a:xfrm>
          <a:prstGeom prst="rect">
            <a:avLst/>
          </a:prstGeom>
          <a:noFill/>
          <a:ln>
            <a:solidFill>
              <a:schemeClr val="tx2">
                <a:lumMod val="75000"/>
              </a:schemeClr>
            </a:solidFill>
          </a:ln>
        </p:spPr>
        <p:txBody>
          <a:bodyPr wrap="square" lIns="0" tIns="0" rIns="0" bIns="0" rtlCol="0">
            <a:spAutoFit/>
          </a:bodyPr>
          <a:lstStyle/>
          <a:p>
            <a:r>
              <a:rPr lang="fr-FR" sz="1050" dirty="0" smtClean="0">
                <a:solidFill>
                  <a:schemeClr val="bg1"/>
                </a:solidFill>
              </a:rPr>
              <a:t>English</a:t>
            </a:r>
            <a:endParaRPr lang="fr-FR" sz="1050" dirty="0">
              <a:solidFill>
                <a:schemeClr val="bg1"/>
              </a:solidFill>
            </a:endParaRPr>
          </a:p>
        </p:txBody>
      </p:sp>
      <p:cxnSp>
        <p:nvCxnSpPr>
          <p:cNvPr id="22" name="Gerade Verbindung mit Pfeil 6"/>
          <p:cNvCxnSpPr/>
          <p:nvPr/>
        </p:nvCxnSpPr>
        <p:spPr bwMode="auto">
          <a:xfrm>
            <a:off x="5710890" y="2826733"/>
            <a:ext cx="803607" cy="0"/>
          </a:xfrm>
          <a:prstGeom prst="straightConnector1">
            <a:avLst/>
          </a:prstGeom>
          <a:solidFill>
            <a:schemeClr val="accent1"/>
          </a:solidFill>
          <a:ln w="5715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7497" y="4672737"/>
            <a:ext cx="2257198"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Gerade Verbindung mit Pfeil 6"/>
          <p:cNvCxnSpPr/>
          <p:nvPr/>
        </p:nvCxnSpPr>
        <p:spPr bwMode="auto">
          <a:xfrm>
            <a:off x="5722411" y="5464825"/>
            <a:ext cx="803607" cy="0"/>
          </a:xfrm>
          <a:prstGeom prst="straightConnector1">
            <a:avLst/>
          </a:prstGeom>
          <a:solidFill>
            <a:schemeClr val="accent1"/>
          </a:solidFill>
          <a:ln w="5715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Elbow Connector 24"/>
          <p:cNvCxnSpPr/>
          <p:nvPr/>
        </p:nvCxnSpPr>
        <p:spPr>
          <a:xfrm flipH="1">
            <a:off x="4558882" y="2879140"/>
            <a:ext cx="4140807" cy="1846004"/>
          </a:xfrm>
          <a:prstGeom prst="bentConnector4">
            <a:avLst>
              <a:gd name="adj1" fmla="val -5521"/>
              <a:gd name="adj2" fmla="val 70744"/>
            </a:avLst>
          </a:prstGeom>
          <a:ln w="635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57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12</a:t>
            </a:fld>
            <a:endParaRPr lang="en-US"/>
          </a:p>
        </p:txBody>
      </p:sp>
      <p:sp>
        <p:nvSpPr>
          <p:cNvPr id="4" name="Text Placeholder 3"/>
          <p:cNvSpPr>
            <a:spLocks noGrp="1"/>
          </p:cNvSpPr>
          <p:nvPr>
            <p:ph type="body" sz="quarter" idx="15"/>
          </p:nvPr>
        </p:nvSpPr>
        <p:spPr/>
        <p:txBody>
          <a:bodyPr/>
          <a:lstStyle/>
          <a:p>
            <a:r>
              <a:rPr lang="nl-BE" dirty="0" smtClean="0"/>
              <a:t>0.6 </a:t>
            </a:r>
            <a:r>
              <a:rPr lang="nl-BE" dirty="0"/>
              <a:t>Pre-</a:t>
            </a:r>
            <a:r>
              <a:rPr lang="nl-BE" dirty="0" err="1"/>
              <a:t>commissioning</a:t>
            </a:r>
            <a:r>
              <a:rPr lang="nl-BE" dirty="0"/>
              <a:t> </a:t>
            </a:r>
            <a:r>
              <a:rPr lang="nl-BE" dirty="0" err="1"/>
              <a:t>check’s</a:t>
            </a:r>
            <a:r>
              <a:rPr lang="nl-BE" dirty="0"/>
              <a:t> </a:t>
            </a:r>
            <a:r>
              <a:rPr lang="en-GB" dirty="0"/>
              <a:t> </a:t>
            </a:r>
            <a:r>
              <a:rPr lang="en-GB" dirty="0" smtClean="0"/>
              <a:t>- Clean water </a:t>
            </a:r>
          </a:p>
        </p:txBody>
      </p:sp>
      <p:sp>
        <p:nvSpPr>
          <p:cNvPr id="5" name="Text Placeholder 4"/>
          <p:cNvSpPr>
            <a:spLocks noGrp="1"/>
          </p:cNvSpPr>
          <p:nvPr>
            <p:ph type="body" sz="quarter" idx="16"/>
          </p:nvPr>
        </p:nvSpPr>
        <p:spPr/>
        <p:txBody>
          <a:bodyPr/>
          <a:lstStyle/>
          <a:p>
            <a:pPr marL="285750" lvl="0" indent="-285750">
              <a:buFontTx/>
              <a:buChar char="-"/>
            </a:pPr>
            <a:r>
              <a:rPr lang="en-GB" kern="0" dirty="0" smtClean="0">
                <a:solidFill>
                  <a:sysClr val="windowText" lastClr="000000"/>
                </a:solidFill>
              </a:rPr>
              <a:t>As </a:t>
            </a:r>
            <a:r>
              <a:rPr lang="en-GB" kern="0" dirty="0">
                <a:solidFill>
                  <a:sysClr val="windowText" lastClr="000000"/>
                </a:solidFill>
              </a:rPr>
              <a:t>recommended the water filter should be removed and cleaned of debris after about 30 minutes of space heating operation and prior to leaving </a:t>
            </a:r>
            <a:r>
              <a:rPr lang="en-GB" kern="0" dirty="0" smtClean="0">
                <a:solidFill>
                  <a:sysClr val="windowText" lastClr="000000"/>
                </a:solidFill>
              </a:rPr>
              <a:t>site.</a:t>
            </a:r>
            <a:endParaRPr lang="nl-BE" kern="0" dirty="0" smtClean="0">
              <a:solidFill>
                <a:sysClr val="windowText" lastClr="000000"/>
              </a:solidFill>
            </a:endParaRPr>
          </a:p>
          <a:p>
            <a:pPr marL="285750" lvl="0" indent="-285750">
              <a:buFontTx/>
              <a:buChar char="-"/>
            </a:pPr>
            <a:endParaRPr lang="nl-BE" kern="0" dirty="0" smtClean="0">
              <a:solidFill>
                <a:sysClr val="windowText" lastClr="000000"/>
              </a:solidFill>
            </a:endParaRPr>
          </a:p>
          <a:p>
            <a:pPr lvl="0"/>
            <a:endParaRPr lang="en-GB" kern="0" dirty="0">
              <a:solidFill>
                <a:sysClr val="windowText" lastClr="000000"/>
              </a:solidFill>
            </a:endParaRPr>
          </a:p>
        </p:txBody>
      </p:sp>
      <p:pic>
        <p:nvPicPr>
          <p:cNvPr id="12" name="Picture 3" descr="C:\Users\uk0449\Desktop\LT CB\Photographs\20150428_12562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049" t="12123" r="38368" b="24319"/>
          <a:stretch/>
        </p:blipFill>
        <p:spPr bwMode="auto">
          <a:xfrm>
            <a:off x="1506083" y="2852936"/>
            <a:ext cx="1625184" cy="15882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uk0449\Desktop\LT CB\Photographs\20150428_12560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114" t="19697" r="35718" b="23021"/>
          <a:stretch/>
        </p:blipFill>
        <p:spPr bwMode="auto">
          <a:xfrm>
            <a:off x="3450299" y="2891073"/>
            <a:ext cx="1625757" cy="118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49120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120</a:t>
            </a:fld>
            <a:endParaRPr lang="en-US" dirty="0"/>
          </a:p>
        </p:txBody>
      </p:sp>
      <p:sp>
        <p:nvSpPr>
          <p:cNvPr id="4" name="Text Placeholder 3"/>
          <p:cNvSpPr>
            <a:spLocks noGrp="1"/>
          </p:cNvSpPr>
          <p:nvPr>
            <p:ph type="body" sz="quarter" idx="15"/>
          </p:nvPr>
        </p:nvSpPr>
        <p:spPr/>
        <p:txBody>
          <a:bodyPr/>
          <a:lstStyle/>
          <a:p>
            <a:r>
              <a:rPr lang="nl-BE" dirty="0"/>
              <a:t>5. </a:t>
            </a:r>
            <a:r>
              <a:rPr lang="nl-BE" dirty="0" err="1"/>
              <a:t>Commissioning</a:t>
            </a:r>
            <a:r>
              <a:rPr lang="nl-BE" dirty="0"/>
              <a:t> </a:t>
            </a:r>
            <a:r>
              <a:rPr lang="nl-BE" dirty="0" smtClean="0"/>
              <a:t> </a:t>
            </a:r>
            <a:r>
              <a:rPr lang="nl-BE" dirty="0"/>
              <a:t>–</a:t>
            </a:r>
            <a:r>
              <a:rPr lang="en-GB" dirty="0"/>
              <a:t> Quick wizard </a:t>
            </a:r>
            <a:r>
              <a:rPr lang="en-GB" dirty="0" smtClean="0"/>
              <a:t> - Menu structure </a:t>
            </a:r>
            <a:endParaRPr lang="nl-BE" dirty="0"/>
          </a:p>
          <a:p>
            <a:endParaRPr lang="en-GB" dirty="0"/>
          </a:p>
        </p:txBody>
      </p:sp>
      <p:sp>
        <p:nvSpPr>
          <p:cNvPr id="5" name="Text Placeholder 4"/>
          <p:cNvSpPr>
            <a:spLocks noGrp="1"/>
          </p:cNvSpPr>
          <p:nvPr>
            <p:ph type="body" sz="quarter" idx="16"/>
          </p:nvPr>
        </p:nvSpPr>
        <p:spPr/>
        <p:txBody>
          <a:bodyPr/>
          <a:lstStyle/>
          <a:p>
            <a:r>
              <a:rPr lang="nl-BE" dirty="0" smtClean="0">
                <a:solidFill>
                  <a:schemeClr val="bg2"/>
                </a:solidFill>
              </a:rPr>
              <a:t>Menu </a:t>
            </a:r>
            <a:r>
              <a:rPr lang="nl-BE" dirty="0" err="1" smtClean="0">
                <a:solidFill>
                  <a:schemeClr val="bg2"/>
                </a:solidFill>
              </a:rPr>
              <a:t>structure</a:t>
            </a:r>
            <a:r>
              <a:rPr lang="nl-BE" dirty="0" smtClean="0">
                <a:solidFill>
                  <a:schemeClr val="bg2"/>
                </a:solidFill>
              </a:rPr>
              <a:t> of the System </a:t>
            </a:r>
            <a:r>
              <a:rPr lang="nl-BE" dirty="0" err="1" smtClean="0">
                <a:solidFill>
                  <a:schemeClr val="bg2"/>
                </a:solidFill>
              </a:rPr>
              <a:t>Layout</a:t>
            </a:r>
            <a:endParaRPr lang="en-GB" dirty="0">
              <a:solidFill>
                <a:schemeClr val="bg2"/>
              </a:solidFill>
            </a:endParaRPr>
          </a:p>
        </p:txBody>
      </p:sp>
      <p:graphicFrame>
        <p:nvGraphicFramePr>
          <p:cNvPr id="8" name="Tabelle 21"/>
          <p:cNvGraphicFramePr>
            <a:graphicFrameLocks noGrp="1"/>
          </p:cNvGraphicFramePr>
          <p:nvPr>
            <p:extLst>
              <p:ext uri="{D42A27DB-BD31-4B8C-83A1-F6EECF244321}">
                <p14:modId xmlns:p14="http://schemas.microsoft.com/office/powerpoint/2010/main" val="429496099"/>
              </p:ext>
            </p:extLst>
          </p:nvPr>
        </p:nvGraphicFramePr>
        <p:xfrm>
          <a:off x="2915816" y="2204864"/>
          <a:ext cx="2016224" cy="1399024"/>
        </p:xfrm>
        <a:graphic>
          <a:graphicData uri="http://schemas.openxmlformats.org/drawingml/2006/table">
            <a:tbl>
              <a:tblPr firstRow="1" bandRow="1">
                <a:tableStyleId>{5C22544A-7EE6-4342-B048-85BDC9FD1C3A}</a:tableStyleId>
              </a:tblPr>
              <a:tblGrid>
                <a:gridCol w="360040"/>
                <a:gridCol w="1656184"/>
              </a:tblGrid>
              <a:tr h="161889">
                <a:tc gridSpan="2">
                  <a:txBody>
                    <a:bodyPr/>
                    <a:lstStyle/>
                    <a:p>
                      <a:r>
                        <a:rPr lang="de-DE" sz="1200" dirty="0" smtClean="0">
                          <a:solidFill>
                            <a:schemeClr val="bg2"/>
                          </a:solidFill>
                          <a:latin typeface="Arial" pitchFamily="34" charset="0"/>
                          <a:cs typeface="Arial" pitchFamily="34" charset="0"/>
                        </a:rPr>
                        <a:t>A.2.2 Options</a:t>
                      </a:r>
                      <a:endParaRPr lang="en-GB" sz="1200" dirty="0">
                        <a:solidFill>
                          <a:schemeClr val="bg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301744">
                <a:tc>
                  <a:txBody>
                    <a:bodyPr/>
                    <a:lstStyle/>
                    <a:p>
                      <a:r>
                        <a:rPr lang="de-DE" sz="1200" dirty="0" smtClean="0">
                          <a:solidFill>
                            <a:schemeClr val="bg2"/>
                          </a:solidFill>
                          <a:latin typeface="Arial" pitchFamily="34" charset="0"/>
                          <a:cs typeface="Arial" pitchFamily="34" charset="0"/>
                        </a:rPr>
                        <a:t>A</a:t>
                      </a:r>
                      <a:endParaRPr lang="en-GB" sz="1200" dirty="0">
                        <a:solidFill>
                          <a:schemeClr val="bg2"/>
                        </a:solidFill>
                        <a:latin typeface="Arial" pitchFamily="34" charset="0"/>
                        <a:cs typeface="Arial" pitchFamily="34" charset="0"/>
                      </a:endParaRPr>
                    </a:p>
                  </a:txBody>
                  <a:tcPr/>
                </a:tc>
                <a:tc>
                  <a:txBody>
                    <a:bodyPr/>
                    <a:lstStyle/>
                    <a:p>
                      <a:r>
                        <a:rPr lang="nl-BE" sz="1200" dirty="0" smtClean="0">
                          <a:solidFill>
                            <a:schemeClr val="bg2"/>
                          </a:solidFill>
                          <a:latin typeface="Arial" panose="020B0604020202020204" pitchFamily="34" charset="0"/>
                          <a:cs typeface="Arial" panose="020B0604020202020204" pitchFamily="34" charset="0"/>
                        </a:rPr>
                        <a:t>DHW pump</a:t>
                      </a:r>
                    </a:p>
                  </a:txBody>
                  <a:tcPr/>
                </a:tc>
              </a:tr>
              <a:tr h="161889">
                <a:tc>
                  <a:txBody>
                    <a:bodyPr/>
                    <a:lstStyle/>
                    <a:p>
                      <a:r>
                        <a:rPr lang="de-DE" sz="1200" b="0" dirty="0" smtClean="0">
                          <a:solidFill>
                            <a:schemeClr val="bg2"/>
                          </a:solidFill>
                          <a:latin typeface="Arial" pitchFamily="34" charset="0"/>
                          <a:cs typeface="Arial" pitchFamily="34" charset="0"/>
                        </a:rPr>
                        <a:t>B</a:t>
                      </a:r>
                      <a:endParaRPr lang="en-GB" sz="1200" b="0" dirty="0">
                        <a:solidFill>
                          <a:schemeClr val="bg2"/>
                        </a:solidFill>
                        <a:latin typeface="Arial" pitchFamily="34" charset="0"/>
                        <a:cs typeface="Arial" pitchFamily="34" charset="0"/>
                      </a:endParaRPr>
                    </a:p>
                  </a:txBody>
                  <a:tcPr/>
                </a:tc>
                <a:tc>
                  <a:txBody>
                    <a:bodyPr/>
                    <a:lstStyle/>
                    <a:p>
                      <a:r>
                        <a:rPr lang="nl-BE" sz="1200" dirty="0" err="1" smtClean="0">
                          <a:solidFill>
                            <a:schemeClr val="bg2"/>
                          </a:solidFill>
                          <a:latin typeface="Arial" panose="020B0604020202020204" pitchFamily="34" charset="0"/>
                          <a:cs typeface="Arial" panose="020B0604020202020204" pitchFamily="34" charset="0"/>
                        </a:rPr>
                        <a:t>External</a:t>
                      </a:r>
                      <a:r>
                        <a:rPr lang="nl-BE" sz="1200" dirty="0" smtClean="0">
                          <a:solidFill>
                            <a:schemeClr val="bg2"/>
                          </a:solidFill>
                          <a:latin typeface="Arial" panose="020B0604020202020204" pitchFamily="34" charset="0"/>
                          <a:cs typeface="Arial" panose="020B0604020202020204" pitchFamily="34" charset="0"/>
                        </a:rPr>
                        <a:t> sensor </a:t>
                      </a:r>
                      <a:endParaRPr lang="en-GB" sz="1200" dirty="0">
                        <a:solidFill>
                          <a:schemeClr val="bg2"/>
                        </a:solidFill>
                        <a:latin typeface="Arial" panose="020B0604020202020204" pitchFamily="34" charset="0"/>
                        <a:cs typeface="Arial" panose="020B0604020202020204"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C</a:t>
                      </a:r>
                      <a:endParaRPr lang="en-GB" sz="1200" b="0" dirty="0">
                        <a:solidFill>
                          <a:schemeClr val="bg2"/>
                        </a:solidFill>
                        <a:latin typeface="Arial" pitchFamily="34" charset="0"/>
                        <a:cs typeface="Arial" pitchFamily="34" charset="0"/>
                      </a:endParaRPr>
                    </a:p>
                  </a:txBody>
                  <a:tcPr/>
                </a:tc>
                <a:tc>
                  <a:txBody>
                    <a:bodyPr/>
                    <a:lstStyle/>
                    <a:p>
                      <a:r>
                        <a:rPr lang="nl-BE" sz="1200" dirty="0" smtClean="0">
                          <a:solidFill>
                            <a:schemeClr val="bg2"/>
                          </a:solidFill>
                          <a:latin typeface="Arial" panose="020B0604020202020204" pitchFamily="34" charset="0"/>
                          <a:cs typeface="Arial" panose="020B0604020202020204" pitchFamily="34" charset="0"/>
                        </a:rPr>
                        <a:t>Control box</a:t>
                      </a:r>
                      <a:endParaRPr lang="en-GB" sz="1200" dirty="0">
                        <a:solidFill>
                          <a:schemeClr val="bg2"/>
                        </a:solidFill>
                        <a:latin typeface="Arial" panose="020B0604020202020204" pitchFamily="34" charset="0"/>
                        <a:cs typeface="Arial" panose="020B0604020202020204"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D</a:t>
                      </a:r>
                      <a:endParaRPr lang="en-GB" sz="1200" b="0" dirty="0">
                        <a:solidFill>
                          <a:schemeClr val="bg2"/>
                        </a:solidFill>
                        <a:latin typeface="Arial" pitchFamily="34" charset="0"/>
                        <a:cs typeface="Arial" pitchFamily="34" charset="0"/>
                      </a:endParaRPr>
                    </a:p>
                  </a:txBody>
                  <a:tcPr/>
                </a:tc>
                <a:tc>
                  <a:txBody>
                    <a:bodyPr/>
                    <a:lstStyle/>
                    <a:p>
                      <a:r>
                        <a:rPr lang="nl-BE" sz="1200" dirty="0" smtClean="0">
                          <a:solidFill>
                            <a:schemeClr val="bg2"/>
                          </a:solidFill>
                          <a:latin typeface="Arial" panose="020B0604020202020204" pitchFamily="34" charset="0"/>
                          <a:cs typeface="Arial" panose="020B0604020202020204" pitchFamily="34" charset="0"/>
                        </a:rPr>
                        <a:t>Option box </a:t>
                      </a:r>
                      <a:endParaRPr lang="en-GB" sz="1200" dirty="0">
                        <a:solidFill>
                          <a:schemeClr val="bg2"/>
                        </a:solidFill>
                        <a:latin typeface="Arial" panose="020B0604020202020204" pitchFamily="34" charset="0"/>
                        <a:cs typeface="Arial" panose="020B0604020202020204" pitchFamily="34" charset="0"/>
                      </a:endParaRPr>
                    </a:p>
                  </a:txBody>
                  <a:tcPr/>
                </a:tc>
              </a:tr>
            </a:tbl>
          </a:graphicData>
        </a:graphic>
      </p:graphicFrame>
      <p:graphicFrame>
        <p:nvGraphicFramePr>
          <p:cNvPr id="9" name="Tabelle 22"/>
          <p:cNvGraphicFramePr>
            <a:graphicFrameLocks noGrp="1"/>
          </p:cNvGraphicFramePr>
          <p:nvPr>
            <p:extLst>
              <p:ext uri="{D42A27DB-BD31-4B8C-83A1-F6EECF244321}">
                <p14:modId xmlns:p14="http://schemas.microsoft.com/office/powerpoint/2010/main" val="1249021887"/>
              </p:ext>
            </p:extLst>
          </p:nvPr>
        </p:nvGraphicFramePr>
        <p:xfrm>
          <a:off x="5436096" y="2204864"/>
          <a:ext cx="2016224" cy="1920240"/>
        </p:xfrm>
        <a:graphic>
          <a:graphicData uri="http://schemas.openxmlformats.org/drawingml/2006/table">
            <a:tbl>
              <a:tblPr firstRow="1" bandRow="1">
                <a:tableStyleId>{5C22544A-7EE6-4342-B048-85BDC9FD1C3A}</a:tableStyleId>
              </a:tblPr>
              <a:tblGrid>
                <a:gridCol w="288032"/>
                <a:gridCol w="1728192"/>
              </a:tblGrid>
              <a:tr h="273632">
                <a:tc gridSpan="2">
                  <a:txBody>
                    <a:bodyPr/>
                    <a:lstStyle/>
                    <a:p>
                      <a:r>
                        <a:rPr lang="nl-BE" sz="1200" dirty="0" smtClean="0">
                          <a:solidFill>
                            <a:schemeClr val="bg2"/>
                          </a:solidFill>
                          <a:latin typeface="Arial" pitchFamily="34" charset="0"/>
                          <a:cs typeface="Arial" pitchFamily="34" charset="0"/>
                        </a:rPr>
                        <a:t>A.2.2.E Control box</a:t>
                      </a:r>
                      <a:endParaRPr lang="en-GB" sz="1200" dirty="0">
                        <a:solidFill>
                          <a:schemeClr val="bg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273632">
                <a:tc>
                  <a:txBody>
                    <a:bodyPr/>
                    <a:lstStyle/>
                    <a:p>
                      <a:r>
                        <a:rPr lang="de-DE" sz="1200" dirty="0" smtClean="0">
                          <a:solidFill>
                            <a:schemeClr val="bg2"/>
                          </a:solidFill>
                          <a:latin typeface="Arial" pitchFamily="34" charset="0"/>
                          <a:cs typeface="Arial" pitchFamily="34" charset="0"/>
                        </a:rPr>
                        <a:t>1</a:t>
                      </a:r>
                      <a:endParaRPr lang="en-GB" sz="1200" dirty="0">
                        <a:solidFill>
                          <a:schemeClr val="bg2"/>
                        </a:solidFill>
                        <a:latin typeface="Arial" pitchFamily="34" charset="0"/>
                        <a:cs typeface="Arial" pitchFamily="34" charset="0"/>
                      </a:endParaRPr>
                    </a:p>
                  </a:txBody>
                  <a:tcPr/>
                </a:tc>
                <a:tc>
                  <a:txBody>
                    <a:bodyPr/>
                    <a:lstStyle/>
                    <a:p>
                      <a:r>
                        <a:rPr lang="en-GB" sz="1200" u="none" strike="noStrike" dirty="0" smtClean="0">
                          <a:solidFill>
                            <a:schemeClr val="bg2"/>
                          </a:solidFill>
                          <a:effectLst/>
                        </a:rPr>
                        <a:t>BUH steps</a:t>
                      </a:r>
                      <a:endParaRPr lang="en-GB" sz="1200" dirty="0">
                        <a:solidFill>
                          <a:schemeClr val="bg2"/>
                        </a:solidFill>
                        <a:latin typeface="Arial" pitchFamily="34" charset="0"/>
                        <a:cs typeface="Arial" pitchFamily="34" charset="0"/>
                      </a:endParaRPr>
                    </a:p>
                  </a:txBody>
                  <a:tcPr/>
                </a:tc>
              </a:tr>
              <a:tr h="243447">
                <a:tc>
                  <a:txBody>
                    <a:bodyPr/>
                    <a:lstStyle/>
                    <a:p>
                      <a:r>
                        <a:rPr lang="de-DE" sz="1200" b="0" dirty="0" smtClean="0">
                          <a:solidFill>
                            <a:schemeClr val="bg2"/>
                          </a:solidFill>
                          <a:latin typeface="Arial" pitchFamily="34" charset="0"/>
                          <a:cs typeface="Arial" pitchFamily="34" charset="0"/>
                        </a:rPr>
                        <a:t>2</a:t>
                      </a:r>
                      <a:endParaRPr lang="en-GB" sz="1200" b="0" dirty="0">
                        <a:solidFill>
                          <a:schemeClr val="bg2"/>
                        </a:solidFill>
                        <a:latin typeface="Arial" pitchFamily="34" charset="0"/>
                        <a:cs typeface="Arial" pitchFamily="34" charset="0"/>
                      </a:endParaRPr>
                    </a:p>
                  </a:txBody>
                  <a:tcPr/>
                </a:tc>
                <a:tc>
                  <a:txBody>
                    <a:bodyPr/>
                    <a:lstStyle/>
                    <a:p>
                      <a:r>
                        <a:rPr lang="en-US" sz="1200" u="none" strike="noStrike" dirty="0" smtClean="0">
                          <a:solidFill>
                            <a:schemeClr val="bg2"/>
                          </a:solidFill>
                          <a:effectLst/>
                        </a:rPr>
                        <a:t>BUH type</a:t>
                      </a:r>
                    </a:p>
                  </a:txBody>
                  <a:tcPr/>
                </a:tc>
              </a:tr>
              <a:tr h="257159">
                <a:tc>
                  <a:txBody>
                    <a:bodyPr/>
                    <a:lstStyle/>
                    <a:p>
                      <a:r>
                        <a:rPr lang="de-DE" sz="1200" b="0" dirty="0" smtClean="0">
                          <a:solidFill>
                            <a:schemeClr val="bg2"/>
                          </a:solidFill>
                          <a:latin typeface="Arial" pitchFamily="34" charset="0"/>
                          <a:cs typeface="Arial" pitchFamily="34" charset="0"/>
                        </a:rPr>
                        <a:t>3</a:t>
                      </a:r>
                      <a:endParaRPr lang="en-GB" sz="1200" b="0" dirty="0">
                        <a:solidFill>
                          <a:schemeClr val="bg2"/>
                        </a:solidFill>
                        <a:latin typeface="Arial" pitchFamily="34" charset="0"/>
                        <a:cs typeface="Arial" pitchFamily="34" charset="0"/>
                      </a:endParaRPr>
                    </a:p>
                  </a:txBody>
                  <a:tcPr/>
                </a:tc>
                <a:tc>
                  <a:txBody>
                    <a:bodyPr/>
                    <a:lstStyle/>
                    <a:p>
                      <a:pPr algn="l" fontAlgn="t"/>
                      <a:r>
                        <a:rPr lang="en-US" sz="1200" u="none" strike="noStrike" dirty="0" smtClean="0">
                          <a:solidFill>
                            <a:schemeClr val="bg2"/>
                          </a:solidFill>
                          <a:effectLst/>
                        </a:rPr>
                        <a:t>Preferential kWh</a:t>
                      </a:r>
                      <a:r>
                        <a:rPr lang="en-US" sz="1200" u="none" strike="noStrike" baseline="0" dirty="0" smtClean="0">
                          <a:solidFill>
                            <a:schemeClr val="bg2"/>
                          </a:solidFill>
                          <a:effectLst/>
                        </a:rPr>
                        <a:t> rate</a:t>
                      </a:r>
                      <a:endParaRPr lang="en-US" sz="1200" b="0" i="0" u="none" strike="noStrike" dirty="0">
                        <a:solidFill>
                          <a:schemeClr val="bg2"/>
                        </a:solidFill>
                        <a:effectLst/>
                        <a:latin typeface="MS Mincho"/>
                      </a:endParaRPr>
                    </a:p>
                  </a:txBody>
                  <a:tcPr/>
                </a:tc>
              </a:tr>
              <a:tr h="273632">
                <a:tc>
                  <a:txBody>
                    <a:bodyPr/>
                    <a:lstStyle/>
                    <a:p>
                      <a:r>
                        <a:rPr lang="de-DE" sz="1200" b="0" dirty="0" smtClean="0">
                          <a:solidFill>
                            <a:schemeClr val="bg2"/>
                          </a:solidFill>
                          <a:latin typeface="Arial" pitchFamily="34" charset="0"/>
                          <a:cs typeface="Arial" pitchFamily="34" charset="0"/>
                        </a:rPr>
                        <a:t>4</a:t>
                      </a:r>
                      <a:endParaRPr lang="en-GB" sz="1200" b="0" dirty="0">
                        <a:solidFill>
                          <a:schemeClr val="bg2"/>
                        </a:solidFill>
                        <a:latin typeface="Arial" pitchFamily="34" charset="0"/>
                        <a:cs typeface="Arial" pitchFamily="34" charset="0"/>
                      </a:endParaRPr>
                    </a:p>
                  </a:txBody>
                  <a:tcPr/>
                </a:tc>
                <a:tc>
                  <a:txBody>
                    <a:bodyPr/>
                    <a:lstStyle/>
                    <a:p>
                      <a:r>
                        <a:rPr lang="en-GB" sz="1200" u="none" strike="noStrike" dirty="0" smtClean="0">
                          <a:solidFill>
                            <a:schemeClr val="bg2"/>
                          </a:solidFill>
                          <a:effectLst/>
                        </a:rPr>
                        <a:t>DHW operation</a:t>
                      </a:r>
                      <a:endParaRPr lang="en-GB" sz="1200" b="0" dirty="0">
                        <a:solidFill>
                          <a:schemeClr val="bg2"/>
                        </a:solidFill>
                        <a:latin typeface="Arial" pitchFamily="34" charset="0"/>
                        <a:cs typeface="Arial" pitchFamily="34" charset="0"/>
                      </a:endParaRPr>
                    </a:p>
                  </a:txBody>
                  <a:tcPr/>
                </a:tc>
              </a:tr>
              <a:tr h="273632">
                <a:tc>
                  <a:txBody>
                    <a:bodyPr/>
                    <a:lstStyle/>
                    <a:p>
                      <a:r>
                        <a:rPr lang="nl-BE" sz="1200" b="0" dirty="0" smtClean="0">
                          <a:solidFill>
                            <a:schemeClr val="bg2"/>
                          </a:solidFill>
                          <a:latin typeface="Arial" pitchFamily="34" charset="0"/>
                          <a:cs typeface="Arial" pitchFamily="34" charset="0"/>
                        </a:rPr>
                        <a:t>5</a:t>
                      </a:r>
                      <a:endParaRPr lang="en-GB" sz="1200" b="0" dirty="0">
                        <a:solidFill>
                          <a:schemeClr val="bg2"/>
                        </a:solidFill>
                        <a:latin typeface="Arial" pitchFamily="34" charset="0"/>
                        <a:cs typeface="Arial" pitchFamily="34" charset="0"/>
                      </a:endParaRPr>
                    </a:p>
                  </a:txBody>
                  <a:tcPr/>
                </a:tc>
                <a:tc>
                  <a:txBody>
                    <a:bodyPr/>
                    <a:lstStyle/>
                    <a:p>
                      <a:r>
                        <a:rPr lang="nl-BE" sz="1200" b="0" dirty="0" smtClean="0">
                          <a:solidFill>
                            <a:schemeClr val="bg2"/>
                          </a:solidFill>
                          <a:latin typeface="Arial" pitchFamily="34" charset="0"/>
                          <a:cs typeface="Arial" pitchFamily="34" charset="0"/>
                        </a:rPr>
                        <a:t>Contact type </a:t>
                      </a:r>
                      <a:r>
                        <a:rPr lang="nl-BE" sz="1200" b="0" dirty="0" err="1" smtClean="0">
                          <a:solidFill>
                            <a:schemeClr val="bg2"/>
                          </a:solidFill>
                          <a:latin typeface="Arial" pitchFamily="34" charset="0"/>
                          <a:cs typeface="Arial" pitchFamily="34" charset="0"/>
                        </a:rPr>
                        <a:t>main</a:t>
                      </a:r>
                      <a:endParaRPr lang="en-GB" sz="1200" b="0" dirty="0">
                        <a:solidFill>
                          <a:schemeClr val="bg2"/>
                        </a:solidFill>
                        <a:latin typeface="Arial" pitchFamily="34" charset="0"/>
                        <a:cs typeface="Arial" pitchFamily="34" charset="0"/>
                      </a:endParaRPr>
                    </a:p>
                  </a:txBody>
                  <a:tcPr/>
                </a:tc>
              </a:tr>
              <a:tr h="273632">
                <a:tc>
                  <a:txBody>
                    <a:bodyPr/>
                    <a:lstStyle/>
                    <a:p>
                      <a:r>
                        <a:rPr lang="nl-BE" sz="1200" b="0" dirty="0" smtClean="0">
                          <a:solidFill>
                            <a:schemeClr val="bg2"/>
                          </a:solidFill>
                          <a:latin typeface="Arial" pitchFamily="34" charset="0"/>
                          <a:cs typeface="Arial" pitchFamily="34" charset="0"/>
                        </a:rPr>
                        <a:t>6</a:t>
                      </a:r>
                      <a:endParaRPr lang="en-GB" sz="1200" b="0" dirty="0">
                        <a:solidFill>
                          <a:schemeClr val="bg2"/>
                        </a:solidFill>
                        <a:latin typeface="Arial" pitchFamily="34" charset="0"/>
                        <a:cs typeface="Arial" pitchFamily="34" charset="0"/>
                      </a:endParaRPr>
                    </a:p>
                  </a:txBody>
                  <a:tcPr/>
                </a:tc>
                <a:tc>
                  <a:txBody>
                    <a:bodyPr/>
                    <a:lstStyle/>
                    <a:p>
                      <a:r>
                        <a:rPr lang="nl-BE" sz="1200" b="0" dirty="0" smtClean="0">
                          <a:solidFill>
                            <a:schemeClr val="bg2"/>
                          </a:solidFill>
                          <a:latin typeface="Arial" pitchFamily="34" charset="0"/>
                          <a:cs typeface="Arial" pitchFamily="34" charset="0"/>
                        </a:rPr>
                        <a:t>Contact type </a:t>
                      </a:r>
                      <a:r>
                        <a:rPr lang="nl-BE" sz="1200" b="0" dirty="0" err="1" smtClean="0">
                          <a:solidFill>
                            <a:schemeClr val="bg2"/>
                          </a:solidFill>
                          <a:latin typeface="Arial" pitchFamily="34" charset="0"/>
                          <a:cs typeface="Arial" pitchFamily="34" charset="0"/>
                        </a:rPr>
                        <a:t>add</a:t>
                      </a:r>
                      <a:endParaRPr lang="en-GB" sz="1200" b="0" dirty="0">
                        <a:solidFill>
                          <a:schemeClr val="bg2"/>
                        </a:solidFill>
                        <a:latin typeface="Arial" pitchFamily="34" charset="0"/>
                        <a:cs typeface="Arial" pitchFamily="34" charset="0"/>
                      </a:endParaRPr>
                    </a:p>
                  </a:txBody>
                  <a:tcPr/>
                </a:tc>
              </a:tr>
            </a:tbl>
          </a:graphicData>
        </a:graphic>
      </p:graphicFrame>
      <p:graphicFrame>
        <p:nvGraphicFramePr>
          <p:cNvPr id="10" name="Tabelle 32"/>
          <p:cNvGraphicFramePr>
            <a:graphicFrameLocks noGrp="1"/>
          </p:cNvGraphicFramePr>
          <p:nvPr>
            <p:extLst>
              <p:ext uri="{D42A27DB-BD31-4B8C-83A1-F6EECF244321}">
                <p14:modId xmlns:p14="http://schemas.microsoft.com/office/powerpoint/2010/main" val="373806737"/>
              </p:ext>
            </p:extLst>
          </p:nvPr>
        </p:nvGraphicFramePr>
        <p:xfrm>
          <a:off x="5436096" y="4437112"/>
          <a:ext cx="2052228" cy="1920240"/>
        </p:xfrm>
        <a:graphic>
          <a:graphicData uri="http://schemas.openxmlformats.org/drawingml/2006/table">
            <a:tbl>
              <a:tblPr firstRow="1" bandRow="1">
                <a:tableStyleId>{5C22544A-7EE6-4342-B048-85BDC9FD1C3A}</a:tableStyleId>
              </a:tblPr>
              <a:tblGrid>
                <a:gridCol w="385101"/>
                <a:gridCol w="1667127"/>
              </a:tblGrid>
              <a:tr h="161889">
                <a:tc gridSpan="2">
                  <a:txBody>
                    <a:bodyPr/>
                    <a:lstStyle/>
                    <a:p>
                      <a:pPr algn="l" fontAlgn="t"/>
                      <a:r>
                        <a:rPr lang="en-GB" sz="1200" b="1" u="none" strike="noStrike" dirty="0" smtClean="0">
                          <a:solidFill>
                            <a:schemeClr val="bg2"/>
                          </a:solidFill>
                          <a:effectLst/>
                          <a:latin typeface="Arial" panose="020B0604020202020204" pitchFamily="34" charset="0"/>
                          <a:cs typeface="Arial" panose="020B0604020202020204" pitchFamily="34" charset="0"/>
                        </a:rPr>
                        <a:t>A.2.2.F Option box </a:t>
                      </a:r>
                      <a:endParaRPr lang="en-GB" sz="1200" b="1" i="0" u="none" strike="noStrike" dirty="0">
                        <a:solidFill>
                          <a:schemeClr val="bg2"/>
                        </a:solidFill>
                        <a:effectLst/>
                        <a:latin typeface="Arial" panose="020B0604020202020204" pitchFamily="34" charset="0"/>
                        <a:cs typeface="Arial" panose="020B0604020202020204" pitchFamily="34" charset="0"/>
                      </a:endParaRPr>
                    </a:p>
                  </a:txBody>
                  <a:tcPr/>
                </a:tc>
                <a:tc hMerge="1">
                  <a:txBody>
                    <a:bodyPr/>
                    <a:lstStyle/>
                    <a:p>
                      <a:endParaRPr lang="en-GB" sz="1200" dirty="0">
                        <a:latin typeface="Arial" pitchFamily="34" charset="0"/>
                        <a:cs typeface="Arial" pitchFamily="34" charset="0"/>
                      </a:endParaRPr>
                    </a:p>
                  </a:txBody>
                  <a:tcPr/>
                </a:tc>
              </a:tr>
              <a:tr h="161889">
                <a:tc>
                  <a:txBody>
                    <a:bodyPr/>
                    <a:lstStyle/>
                    <a:p>
                      <a:r>
                        <a:rPr lang="de-DE" sz="1200" dirty="0" smtClean="0">
                          <a:solidFill>
                            <a:schemeClr val="bg2"/>
                          </a:solidFill>
                          <a:latin typeface="Arial" pitchFamily="34" charset="0"/>
                          <a:cs typeface="Arial" pitchFamily="34" charset="0"/>
                        </a:rPr>
                        <a:t>1</a:t>
                      </a:r>
                      <a:endParaRPr lang="en-GB" sz="1200" dirty="0">
                        <a:solidFill>
                          <a:schemeClr val="bg2"/>
                        </a:solidFill>
                        <a:latin typeface="Arial" pitchFamily="34" charset="0"/>
                        <a:cs typeface="Arial" pitchFamily="34" charset="0"/>
                      </a:endParaRPr>
                    </a:p>
                  </a:txBody>
                  <a:tcPr/>
                </a:tc>
                <a:tc>
                  <a:txBody>
                    <a:bodyPr/>
                    <a:lstStyle/>
                    <a:p>
                      <a:r>
                        <a:rPr lang="en-US" sz="1200" u="none" strike="noStrike" dirty="0" smtClean="0">
                          <a:solidFill>
                            <a:schemeClr val="bg2"/>
                          </a:solidFill>
                          <a:effectLst/>
                        </a:rPr>
                        <a:t>Ext. backup heat source</a:t>
                      </a:r>
                      <a:endParaRPr lang="en-GB" sz="120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2</a:t>
                      </a:r>
                      <a:endParaRPr lang="en-GB" sz="1200" b="0" dirty="0">
                        <a:solidFill>
                          <a:schemeClr val="bg2"/>
                        </a:solidFill>
                        <a:latin typeface="Arial" pitchFamily="34" charset="0"/>
                        <a:cs typeface="Arial" pitchFamily="34" charset="0"/>
                      </a:endParaRPr>
                    </a:p>
                  </a:txBody>
                  <a:tcPr/>
                </a:tc>
                <a:tc>
                  <a:txBody>
                    <a:bodyPr/>
                    <a:lstStyle/>
                    <a:p>
                      <a:r>
                        <a:rPr lang="de-DE" sz="1200" b="0" dirty="0" smtClean="0">
                          <a:solidFill>
                            <a:schemeClr val="bg2"/>
                          </a:solidFill>
                          <a:latin typeface="Arial" pitchFamily="34" charset="0"/>
                          <a:cs typeface="Arial" pitchFamily="34" charset="0"/>
                        </a:rPr>
                        <a:t>Alarm </a:t>
                      </a:r>
                      <a:r>
                        <a:rPr lang="de-DE" sz="1200" b="0" dirty="0" err="1" smtClean="0">
                          <a:solidFill>
                            <a:schemeClr val="bg2"/>
                          </a:solidFill>
                          <a:latin typeface="Arial" pitchFamily="34" charset="0"/>
                          <a:cs typeface="Arial" pitchFamily="34" charset="0"/>
                        </a:rPr>
                        <a:t>output</a:t>
                      </a:r>
                      <a:endParaRPr lang="en-GB" sz="1200" b="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3</a:t>
                      </a:r>
                      <a:endParaRPr lang="en-GB" sz="1200" b="0" dirty="0">
                        <a:solidFill>
                          <a:schemeClr val="bg2"/>
                        </a:solidFill>
                        <a:latin typeface="Arial" pitchFamily="34" charset="0"/>
                        <a:cs typeface="Arial" pitchFamily="34" charset="0"/>
                      </a:endParaRPr>
                    </a:p>
                  </a:txBody>
                  <a:tcPr/>
                </a:tc>
                <a:tc>
                  <a:txBody>
                    <a:bodyPr/>
                    <a:lstStyle/>
                    <a:p>
                      <a:r>
                        <a:rPr lang="en-GB" sz="1200" u="none" strike="noStrike" dirty="0" smtClean="0">
                          <a:solidFill>
                            <a:schemeClr val="bg2"/>
                          </a:solidFill>
                          <a:effectLst/>
                        </a:rPr>
                        <a:t>External kWh meter 1</a:t>
                      </a:r>
                      <a:endParaRPr lang="en-GB" sz="1200" b="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4</a:t>
                      </a:r>
                      <a:endParaRPr lang="en-GB" sz="1200" b="0" dirty="0">
                        <a:solidFill>
                          <a:schemeClr val="bg2"/>
                        </a:solidFill>
                        <a:latin typeface="Arial" pitchFamily="34" charset="0"/>
                        <a:cs typeface="Arial" pitchFamily="34" charset="0"/>
                      </a:endParaRPr>
                    </a:p>
                  </a:txBody>
                  <a:tcPr/>
                </a:tc>
                <a:tc>
                  <a:txBody>
                    <a:bodyPr/>
                    <a:lstStyle/>
                    <a:p>
                      <a:r>
                        <a:rPr lang="en-GB" sz="1200" u="none" strike="noStrike" dirty="0" smtClean="0">
                          <a:solidFill>
                            <a:schemeClr val="bg2"/>
                          </a:solidFill>
                          <a:effectLst/>
                        </a:rPr>
                        <a:t>External kWh meter 2</a:t>
                      </a:r>
                      <a:endParaRPr lang="en-GB" sz="1200" b="0" dirty="0">
                        <a:solidFill>
                          <a:schemeClr val="bg2"/>
                        </a:solidFill>
                        <a:latin typeface="Arial" pitchFamily="34" charset="0"/>
                        <a:cs typeface="Arial" pitchFamily="34" charset="0"/>
                      </a:endParaRPr>
                    </a:p>
                  </a:txBody>
                  <a:tcPr/>
                </a:tc>
              </a:tr>
              <a:tr h="161889">
                <a:tc>
                  <a:txBody>
                    <a:bodyPr/>
                    <a:lstStyle/>
                    <a:p>
                      <a:r>
                        <a:rPr lang="nl-BE" sz="1200" b="0" dirty="0" smtClean="0">
                          <a:solidFill>
                            <a:schemeClr val="bg2"/>
                          </a:solidFill>
                          <a:latin typeface="Arial" pitchFamily="34" charset="0"/>
                          <a:cs typeface="Arial" pitchFamily="34" charset="0"/>
                        </a:rPr>
                        <a:t>5</a:t>
                      </a:r>
                      <a:endParaRPr lang="en-GB" sz="1200" b="0" dirty="0">
                        <a:solidFill>
                          <a:schemeClr val="bg2"/>
                        </a:solidFill>
                        <a:latin typeface="Arial" pitchFamily="34" charset="0"/>
                        <a:cs typeface="Arial" pitchFamily="34" charset="0"/>
                      </a:endParaRPr>
                    </a:p>
                  </a:txBody>
                  <a:tcPr/>
                </a:tc>
                <a:tc>
                  <a:txBody>
                    <a:bodyPr/>
                    <a:lstStyle/>
                    <a:p>
                      <a:r>
                        <a:rPr lang="nl-BE" sz="1200" b="0" dirty="0" err="1" smtClean="0">
                          <a:solidFill>
                            <a:schemeClr val="bg2"/>
                          </a:solidFill>
                          <a:latin typeface="Arial" pitchFamily="34" charset="0"/>
                          <a:cs typeface="Arial" pitchFamily="34" charset="0"/>
                        </a:rPr>
                        <a:t>External</a:t>
                      </a:r>
                      <a:r>
                        <a:rPr lang="nl-BE" sz="1200" b="0" dirty="0" smtClean="0">
                          <a:solidFill>
                            <a:schemeClr val="bg2"/>
                          </a:solidFill>
                          <a:latin typeface="Arial" pitchFamily="34" charset="0"/>
                          <a:cs typeface="Arial" pitchFamily="34" charset="0"/>
                        </a:rPr>
                        <a:t> sensor</a:t>
                      </a:r>
                      <a:endParaRPr lang="en-GB" sz="1200" b="0" dirty="0">
                        <a:solidFill>
                          <a:schemeClr val="bg2"/>
                        </a:solidFill>
                        <a:latin typeface="Arial" pitchFamily="34" charset="0"/>
                        <a:cs typeface="Arial" pitchFamily="34" charset="0"/>
                      </a:endParaRPr>
                    </a:p>
                  </a:txBody>
                  <a:tcPr/>
                </a:tc>
              </a:tr>
              <a:tr h="161889">
                <a:tc>
                  <a:txBody>
                    <a:bodyPr/>
                    <a:lstStyle/>
                    <a:p>
                      <a:r>
                        <a:rPr lang="nl-BE" sz="1200" b="0" dirty="0" smtClean="0">
                          <a:solidFill>
                            <a:schemeClr val="bg2"/>
                          </a:solidFill>
                          <a:latin typeface="Arial" pitchFamily="34" charset="0"/>
                          <a:cs typeface="Arial" pitchFamily="34" charset="0"/>
                        </a:rPr>
                        <a:t>6</a:t>
                      </a:r>
                      <a:endParaRPr lang="en-GB" sz="1200" b="0" dirty="0">
                        <a:solidFill>
                          <a:schemeClr val="bg2"/>
                        </a:solidFill>
                        <a:latin typeface="Arial" pitchFamily="34" charset="0"/>
                        <a:cs typeface="Arial" pitchFamily="34" charset="0"/>
                      </a:endParaRPr>
                    </a:p>
                  </a:txBody>
                  <a:tcPr/>
                </a:tc>
                <a:tc>
                  <a:txBody>
                    <a:bodyPr/>
                    <a:lstStyle/>
                    <a:p>
                      <a:r>
                        <a:rPr lang="nl-BE" sz="1200" b="0" dirty="0" smtClean="0">
                          <a:solidFill>
                            <a:schemeClr val="bg2"/>
                          </a:solidFill>
                          <a:latin typeface="Arial" pitchFamily="34" charset="0"/>
                          <a:cs typeface="Arial" pitchFamily="34" charset="0"/>
                        </a:rPr>
                        <a:t>PCC </a:t>
                      </a:r>
                      <a:r>
                        <a:rPr lang="nl-BE" sz="1200" b="0" dirty="0" err="1" smtClean="0">
                          <a:solidFill>
                            <a:schemeClr val="bg2"/>
                          </a:solidFill>
                          <a:latin typeface="Arial" pitchFamily="34" charset="0"/>
                          <a:cs typeface="Arial" pitchFamily="34" charset="0"/>
                        </a:rPr>
                        <a:t>by</a:t>
                      </a:r>
                      <a:r>
                        <a:rPr lang="nl-BE" sz="1200" b="0" dirty="0" smtClean="0">
                          <a:solidFill>
                            <a:schemeClr val="bg2"/>
                          </a:solidFill>
                          <a:latin typeface="Arial" pitchFamily="34" charset="0"/>
                          <a:cs typeface="Arial" pitchFamily="34" charset="0"/>
                        </a:rPr>
                        <a:t> digital </a:t>
                      </a:r>
                      <a:r>
                        <a:rPr lang="nl-BE" sz="1200" b="0" dirty="0" err="1" smtClean="0">
                          <a:solidFill>
                            <a:schemeClr val="bg2"/>
                          </a:solidFill>
                          <a:latin typeface="Arial" pitchFamily="34" charset="0"/>
                          <a:cs typeface="Arial" pitchFamily="34" charset="0"/>
                        </a:rPr>
                        <a:t>inputs</a:t>
                      </a:r>
                      <a:endParaRPr lang="en-GB" sz="1200" b="0" dirty="0">
                        <a:solidFill>
                          <a:schemeClr val="bg2"/>
                        </a:solidFill>
                        <a:latin typeface="Arial" pitchFamily="34" charset="0"/>
                        <a:cs typeface="Arial" pitchFamily="34" charset="0"/>
                      </a:endParaRPr>
                    </a:p>
                  </a:txBody>
                  <a:tcPr/>
                </a:tc>
              </a:tr>
            </a:tbl>
          </a:graphicData>
        </a:graphic>
      </p:graphicFrame>
      <p:graphicFrame>
        <p:nvGraphicFramePr>
          <p:cNvPr id="19" name="Tabelle 19"/>
          <p:cNvGraphicFramePr>
            <a:graphicFrameLocks noGrp="1"/>
          </p:cNvGraphicFramePr>
          <p:nvPr>
            <p:extLst>
              <p:ext uri="{D42A27DB-BD31-4B8C-83A1-F6EECF244321}">
                <p14:modId xmlns:p14="http://schemas.microsoft.com/office/powerpoint/2010/main" val="1464595957"/>
              </p:ext>
            </p:extLst>
          </p:nvPr>
        </p:nvGraphicFramePr>
        <p:xfrm>
          <a:off x="7236296" y="620688"/>
          <a:ext cx="1512168" cy="1097280"/>
        </p:xfrm>
        <a:graphic>
          <a:graphicData uri="http://schemas.openxmlformats.org/drawingml/2006/table">
            <a:tbl>
              <a:tblPr firstRow="1" bandRow="1">
                <a:tableStyleId>{5C22544A-7EE6-4342-B048-85BDC9FD1C3A}</a:tableStyleId>
              </a:tblPr>
              <a:tblGrid>
                <a:gridCol w="252028"/>
                <a:gridCol w="1260140"/>
              </a:tblGrid>
              <a:tr h="206347">
                <a:tc gridSpan="2">
                  <a:txBody>
                    <a:bodyPr/>
                    <a:lstStyle/>
                    <a:p>
                      <a:r>
                        <a:rPr lang="de-DE" sz="1200" dirty="0" smtClean="0">
                          <a:solidFill>
                            <a:schemeClr val="tx2"/>
                          </a:solidFill>
                          <a:latin typeface="Arial" pitchFamily="34" charset="0"/>
                          <a:cs typeface="Arial" pitchFamily="34" charset="0"/>
                        </a:rPr>
                        <a:t>A.2 System</a:t>
                      </a:r>
                      <a:r>
                        <a:rPr lang="de-DE" sz="1200" baseline="0" dirty="0"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206347">
                <a:tc>
                  <a:txBody>
                    <a:bodyPr/>
                    <a:lstStyle/>
                    <a:p>
                      <a:r>
                        <a:rPr lang="de-DE" sz="1200" b="0" dirty="0" smtClean="0">
                          <a:solidFill>
                            <a:schemeClr val="tx2"/>
                          </a:solidFill>
                          <a:latin typeface="Arial" pitchFamily="34" charset="0"/>
                          <a:cs typeface="Arial" pitchFamily="34" charset="0"/>
                        </a:rPr>
                        <a:t>1</a:t>
                      </a:r>
                      <a:endParaRPr lang="en-GB" sz="1200" b="0" dirty="0">
                        <a:solidFill>
                          <a:schemeClr val="tx2"/>
                        </a:solidFill>
                        <a:latin typeface="Arial" pitchFamily="34" charset="0"/>
                        <a:cs typeface="Arial" pitchFamily="34" charset="0"/>
                      </a:endParaRPr>
                    </a:p>
                  </a:txBody>
                  <a:tcPr/>
                </a:tc>
                <a:tc>
                  <a:txBody>
                    <a:bodyPr/>
                    <a:lstStyle/>
                    <a:p>
                      <a:r>
                        <a:rPr lang="de-DE" sz="1200" b="0" dirty="0" smtClean="0">
                          <a:solidFill>
                            <a:schemeClr val="tx2"/>
                          </a:solidFill>
                          <a:latin typeface="Arial" pitchFamily="34" charset="0"/>
                          <a:cs typeface="Arial" pitchFamily="34" charset="0"/>
                        </a:rPr>
                        <a:t>Standard</a:t>
                      </a:r>
                      <a:endParaRPr lang="en-GB" sz="1200" b="0" dirty="0">
                        <a:solidFill>
                          <a:schemeClr val="tx2"/>
                        </a:solidFill>
                        <a:latin typeface="Arial" pitchFamily="34" charset="0"/>
                        <a:cs typeface="Arial" pitchFamily="34" charset="0"/>
                      </a:endParaRPr>
                    </a:p>
                  </a:txBody>
                  <a:tcPr/>
                </a:tc>
              </a:tr>
              <a:tr h="206347">
                <a:tc>
                  <a:txBody>
                    <a:bodyPr/>
                    <a:lstStyle/>
                    <a:p>
                      <a:r>
                        <a:rPr lang="de-DE" sz="1200" b="0" dirty="0" smtClean="0">
                          <a:solidFill>
                            <a:schemeClr val="tx2"/>
                          </a:solidFill>
                          <a:latin typeface="Arial" pitchFamily="34" charset="0"/>
                          <a:cs typeface="Arial" pitchFamily="34" charset="0"/>
                        </a:rPr>
                        <a:t>2</a:t>
                      </a:r>
                      <a:endParaRPr lang="en-GB" sz="1200" b="0" dirty="0">
                        <a:solidFill>
                          <a:schemeClr val="tx2"/>
                        </a:solidFill>
                        <a:latin typeface="Arial" pitchFamily="34" charset="0"/>
                        <a:cs typeface="Arial" pitchFamily="34" charset="0"/>
                      </a:endParaRPr>
                    </a:p>
                  </a:txBody>
                  <a:tcPr/>
                </a:tc>
                <a:tc>
                  <a:txBody>
                    <a:bodyPr/>
                    <a:lstStyle/>
                    <a:p>
                      <a:r>
                        <a:rPr lang="de-DE" sz="1200" b="0" dirty="0" smtClean="0">
                          <a:solidFill>
                            <a:schemeClr val="tx2"/>
                          </a:solidFill>
                          <a:latin typeface="Arial" pitchFamily="34" charset="0"/>
                          <a:cs typeface="Arial" pitchFamily="34" charset="0"/>
                        </a:rPr>
                        <a:t>Options</a:t>
                      </a:r>
                      <a:endParaRPr lang="en-GB" sz="1200" b="0" dirty="0">
                        <a:solidFill>
                          <a:schemeClr val="tx2"/>
                        </a:solidFill>
                        <a:latin typeface="Arial" pitchFamily="34" charset="0"/>
                        <a:cs typeface="Arial" pitchFamily="34" charset="0"/>
                      </a:endParaRPr>
                    </a:p>
                  </a:txBody>
                  <a:tcPr/>
                </a:tc>
              </a:tr>
              <a:tr h="206347">
                <a:tc>
                  <a:txBody>
                    <a:bodyPr/>
                    <a:lstStyle/>
                    <a:p>
                      <a:r>
                        <a:rPr lang="de-DE" sz="1200" dirty="0" smtClean="0">
                          <a:solidFill>
                            <a:schemeClr val="tx2"/>
                          </a:solidFill>
                          <a:latin typeface="Arial" pitchFamily="34" charset="0"/>
                          <a:cs typeface="Arial" pitchFamily="34" charset="0"/>
                        </a:rPr>
                        <a:t>4</a:t>
                      </a:r>
                      <a:endParaRPr lang="en-GB" sz="1200" dirty="0">
                        <a:solidFill>
                          <a:schemeClr val="tx2"/>
                        </a:solidFill>
                        <a:latin typeface="Arial" pitchFamily="34" charset="0"/>
                        <a:cs typeface="Arial" pitchFamily="34" charset="0"/>
                      </a:endParaRPr>
                    </a:p>
                  </a:txBody>
                  <a:tcPr/>
                </a:tc>
                <a:tc>
                  <a:txBody>
                    <a:bodyPr/>
                    <a:lstStyle/>
                    <a:p>
                      <a:r>
                        <a:rPr lang="de-DE" sz="1200" dirty="0" err="1" smtClean="0">
                          <a:solidFill>
                            <a:schemeClr val="tx2"/>
                          </a:solidFill>
                          <a:latin typeface="Arial" pitchFamily="34" charset="0"/>
                          <a:cs typeface="Arial" pitchFamily="34" charset="0"/>
                        </a:rPr>
                        <a:t>Confirm</a:t>
                      </a:r>
                      <a:r>
                        <a:rPr lang="de-DE" sz="1200" baseline="0" dirty="0" smtClean="0">
                          <a:solidFill>
                            <a:schemeClr val="tx2"/>
                          </a:solidFill>
                          <a:latin typeface="Arial" pitchFamily="34" charset="0"/>
                          <a:cs typeface="Arial" pitchFamily="34" charset="0"/>
                        </a:rPr>
                        <a:t> </a:t>
                      </a:r>
                      <a:r>
                        <a:rPr lang="de-DE" sz="1200" baseline="0" dirty="0" err="1"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r>
            </a:tbl>
          </a:graphicData>
        </a:graphic>
      </p:graphicFrame>
      <p:cxnSp>
        <p:nvCxnSpPr>
          <p:cNvPr id="20" name="Elbow Connector 19"/>
          <p:cNvCxnSpPr/>
          <p:nvPr/>
        </p:nvCxnSpPr>
        <p:spPr bwMode="auto">
          <a:xfrm rot="10800000" flipV="1">
            <a:off x="1360784" y="1056184"/>
            <a:ext cx="5875512" cy="1080120"/>
          </a:xfrm>
          <a:prstGeom prst="bentConnector2">
            <a:avLst/>
          </a:prstGeom>
          <a:solidFill>
            <a:schemeClr val="accent1"/>
          </a:solidFill>
          <a:ln w="381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1" name="Tabelle 20"/>
          <p:cNvGraphicFramePr>
            <a:graphicFrameLocks noGrp="1"/>
          </p:cNvGraphicFramePr>
          <p:nvPr>
            <p:extLst>
              <p:ext uri="{D42A27DB-BD31-4B8C-83A1-F6EECF244321}">
                <p14:modId xmlns:p14="http://schemas.microsoft.com/office/powerpoint/2010/main" val="3050110546"/>
              </p:ext>
            </p:extLst>
          </p:nvPr>
        </p:nvGraphicFramePr>
        <p:xfrm>
          <a:off x="381816" y="2132856"/>
          <a:ext cx="2101952" cy="2756912"/>
        </p:xfrm>
        <a:graphic>
          <a:graphicData uri="http://schemas.openxmlformats.org/drawingml/2006/table">
            <a:tbl>
              <a:tblPr firstRow="1" bandRow="1">
                <a:tableStyleId>{5C22544A-7EE6-4342-B048-85BDC9FD1C3A}</a:tableStyleId>
              </a:tblPr>
              <a:tblGrid>
                <a:gridCol w="298376"/>
                <a:gridCol w="1803576"/>
              </a:tblGrid>
              <a:tr h="161889">
                <a:tc gridSpan="2">
                  <a:txBody>
                    <a:bodyPr/>
                    <a:lstStyle/>
                    <a:p>
                      <a:r>
                        <a:rPr lang="de-DE" sz="1200" dirty="0" smtClean="0">
                          <a:solidFill>
                            <a:schemeClr val="bg2"/>
                          </a:solidFill>
                          <a:latin typeface="Arial" pitchFamily="34" charset="0"/>
                          <a:cs typeface="Arial" pitchFamily="34" charset="0"/>
                        </a:rPr>
                        <a:t>A.2.1 Standard</a:t>
                      </a:r>
                      <a:endParaRPr lang="en-GB" sz="1200" dirty="0">
                        <a:solidFill>
                          <a:schemeClr val="bg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161889">
                <a:tc>
                  <a:txBody>
                    <a:bodyPr/>
                    <a:lstStyle/>
                    <a:p>
                      <a:r>
                        <a:rPr lang="de-DE" sz="1200" dirty="0" smtClean="0">
                          <a:solidFill>
                            <a:schemeClr val="bg2"/>
                          </a:solidFill>
                          <a:latin typeface="Arial" pitchFamily="34" charset="0"/>
                          <a:cs typeface="Arial" pitchFamily="34" charset="0"/>
                        </a:rPr>
                        <a:t>1</a:t>
                      </a:r>
                      <a:endParaRPr lang="en-GB" sz="1200" dirty="0">
                        <a:solidFill>
                          <a:schemeClr val="bg2"/>
                        </a:solidFill>
                        <a:latin typeface="Arial" pitchFamily="34" charset="0"/>
                        <a:cs typeface="Arial" pitchFamily="34" charset="0"/>
                      </a:endParaRPr>
                    </a:p>
                  </a:txBody>
                  <a:tcPr/>
                </a:tc>
                <a:tc>
                  <a:txBody>
                    <a:bodyPr/>
                    <a:lstStyle/>
                    <a:p>
                      <a:r>
                        <a:rPr lang="de-DE" sz="1200" dirty="0" smtClean="0">
                          <a:solidFill>
                            <a:schemeClr val="bg2"/>
                          </a:solidFill>
                          <a:latin typeface="Arial" pitchFamily="34" charset="0"/>
                          <a:cs typeface="Arial" pitchFamily="34" charset="0"/>
                        </a:rPr>
                        <a:t>Unit</a:t>
                      </a:r>
                      <a:r>
                        <a:rPr lang="de-DE" sz="1200" baseline="0" dirty="0" smtClean="0">
                          <a:solidFill>
                            <a:schemeClr val="bg2"/>
                          </a:solidFill>
                          <a:latin typeface="Arial" pitchFamily="34" charset="0"/>
                          <a:cs typeface="Arial" pitchFamily="34" charset="0"/>
                        </a:rPr>
                        <a:t> type</a:t>
                      </a:r>
                      <a:endParaRPr lang="en-GB" sz="120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2</a:t>
                      </a:r>
                      <a:endParaRPr lang="en-GB" sz="1200" b="0" dirty="0">
                        <a:solidFill>
                          <a:schemeClr val="bg2"/>
                        </a:solidFill>
                        <a:latin typeface="Arial" pitchFamily="34" charset="0"/>
                        <a:cs typeface="Arial" pitchFamily="34" charset="0"/>
                      </a:endParaRPr>
                    </a:p>
                  </a:txBody>
                  <a:tcPr/>
                </a:tc>
                <a:tc>
                  <a:txBody>
                    <a:bodyPr/>
                    <a:lstStyle/>
                    <a:p>
                      <a:r>
                        <a:rPr lang="de-DE" sz="1200" b="0" dirty="0" err="1" smtClean="0">
                          <a:solidFill>
                            <a:schemeClr val="bg2"/>
                          </a:solidFill>
                          <a:latin typeface="Arial" pitchFamily="34" charset="0"/>
                          <a:cs typeface="Arial" pitchFamily="34" charset="0"/>
                        </a:rPr>
                        <a:t>Compressor</a:t>
                      </a:r>
                      <a:r>
                        <a:rPr lang="de-DE" sz="1200" b="0" baseline="0" dirty="0" smtClean="0">
                          <a:solidFill>
                            <a:schemeClr val="bg2"/>
                          </a:solidFill>
                          <a:latin typeface="Arial" pitchFamily="34" charset="0"/>
                          <a:cs typeface="Arial" pitchFamily="34" charset="0"/>
                        </a:rPr>
                        <a:t> </a:t>
                      </a:r>
                      <a:r>
                        <a:rPr lang="de-DE" sz="1200" b="0" dirty="0" smtClean="0">
                          <a:solidFill>
                            <a:schemeClr val="bg2"/>
                          </a:solidFill>
                          <a:latin typeface="Arial" pitchFamily="34" charset="0"/>
                          <a:cs typeface="Arial" pitchFamily="34" charset="0"/>
                        </a:rPr>
                        <a:t>type</a:t>
                      </a:r>
                      <a:endParaRPr lang="en-GB" sz="1200" b="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3</a:t>
                      </a:r>
                      <a:endParaRPr lang="en-GB" sz="1200" b="0" dirty="0">
                        <a:solidFill>
                          <a:schemeClr val="bg2"/>
                        </a:solidFill>
                        <a:latin typeface="Arial" pitchFamily="34" charset="0"/>
                        <a:cs typeface="Arial" pitchFamily="34" charset="0"/>
                      </a:endParaRPr>
                    </a:p>
                  </a:txBody>
                  <a:tcPr/>
                </a:tc>
                <a:tc>
                  <a:txBody>
                    <a:bodyPr/>
                    <a:lstStyle/>
                    <a:p>
                      <a:r>
                        <a:rPr lang="de-DE" sz="1200" b="0" dirty="0" err="1" smtClean="0">
                          <a:solidFill>
                            <a:schemeClr val="bg2"/>
                          </a:solidFill>
                          <a:latin typeface="Arial" pitchFamily="34" charset="0"/>
                          <a:cs typeface="Arial" pitchFamily="34" charset="0"/>
                        </a:rPr>
                        <a:t>Indoor</a:t>
                      </a:r>
                      <a:r>
                        <a:rPr lang="de-DE" sz="1200" b="0" baseline="0" dirty="0" smtClean="0">
                          <a:solidFill>
                            <a:schemeClr val="bg2"/>
                          </a:solidFill>
                          <a:latin typeface="Arial" pitchFamily="34" charset="0"/>
                          <a:cs typeface="Arial" pitchFamily="34" charset="0"/>
                        </a:rPr>
                        <a:t> </a:t>
                      </a:r>
                      <a:r>
                        <a:rPr lang="de-DE" sz="1200" b="0" baseline="0" dirty="0" err="1" smtClean="0">
                          <a:solidFill>
                            <a:schemeClr val="bg2"/>
                          </a:solidFill>
                          <a:latin typeface="Arial" pitchFamily="34" charset="0"/>
                          <a:cs typeface="Arial" pitchFamily="34" charset="0"/>
                        </a:rPr>
                        <a:t>software</a:t>
                      </a:r>
                      <a:r>
                        <a:rPr lang="de-DE" sz="1200" b="0" baseline="0" dirty="0" smtClean="0">
                          <a:solidFill>
                            <a:schemeClr val="bg2"/>
                          </a:solidFill>
                          <a:latin typeface="Arial" pitchFamily="34" charset="0"/>
                          <a:cs typeface="Arial" pitchFamily="34" charset="0"/>
                        </a:rPr>
                        <a:t> type</a:t>
                      </a:r>
                      <a:endParaRPr lang="en-GB" sz="1200" b="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7</a:t>
                      </a:r>
                      <a:endParaRPr lang="en-GB" sz="1200" b="0" dirty="0">
                        <a:solidFill>
                          <a:schemeClr val="bg2"/>
                        </a:solidFill>
                        <a:latin typeface="Arial" pitchFamily="34" charset="0"/>
                        <a:cs typeface="Arial" pitchFamily="34" charset="0"/>
                      </a:endParaRPr>
                    </a:p>
                  </a:txBody>
                  <a:tcPr/>
                </a:tc>
                <a:tc>
                  <a:txBody>
                    <a:bodyPr/>
                    <a:lstStyle/>
                    <a:p>
                      <a:r>
                        <a:rPr lang="de-DE" sz="1200" b="0" dirty="0" smtClean="0">
                          <a:solidFill>
                            <a:schemeClr val="bg2"/>
                          </a:solidFill>
                          <a:latin typeface="Arial" pitchFamily="34" charset="0"/>
                          <a:cs typeface="Arial" pitchFamily="34" charset="0"/>
                        </a:rPr>
                        <a:t>Unit </a:t>
                      </a:r>
                      <a:r>
                        <a:rPr lang="de-DE" sz="1200" b="0" dirty="0" err="1" smtClean="0">
                          <a:solidFill>
                            <a:schemeClr val="bg2"/>
                          </a:solidFill>
                          <a:latin typeface="Arial" pitchFamily="34" charset="0"/>
                          <a:cs typeface="Arial" pitchFamily="34" charset="0"/>
                        </a:rPr>
                        <a:t>control</a:t>
                      </a:r>
                      <a:r>
                        <a:rPr lang="de-DE" sz="1200" b="0" dirty="0" smtClean="0">
                          <a:solidFill>
                            <a:schemeClr val="bg2"/>
                          </a:solidFill>
                          <a:latin typeface="Arial" pitchFamily="34" charset="0"/>
                          <a:cs typeface="Arial" pitchFamily="34" charset="0"/>
                        </a:rPr>
                        <a:t> </a:t>
                      </a:r>
                      <a:r>
                        <a:rPr lang="de-DE" sz="1200" b="0" dirty="0" err="1" smtClean="0">
                          <a:solidFill>
                            <a:schemeClr val="bg2"/>
                          </a:solidFill>
                          <a:latin typeface="Arial" pitchFamily="34" charset="0"/>
                          <a:cs typeface="Arial" pitchFamily="34" charset="0"/>
                        </a:rPr>
                        <a:t>method</a:t>
                      </a:r>
                      <a:endParaRPr lang="en-GB" sz="1200" b="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8</a:t>
                      </a:r>
                      <a:endParaRPr lang="en-GB" sz="1200" b="0" dirty="0">
                        <a:solidFill>
                          <a:schemeClr val="bg2"/>
                        </a:solidFill>
                        <a:latin typeface="Arial" pitchFamily="34" charset="0"/>
                        <a:cs typeface="Arial" pitchFamily="34" charset="0"/>
                      </a:endParaRPr>
                    </a:p>
                  </a:txBody>
                  <a:tcPr/>
                </a:tc>
                <a:tc>
                  <a:txBody>
                    <a:bodyPr/>
                    <a:lstStyle/>
                    <a:p>
                      <a:r>
                        <a:rPr lang="de-DE" sz="1200" b="0" baseline="0" dirty="0" err="1" smtClean="0">
                          <a:solidFill>
                            <a:schemeClr val="bg2"/>
                          </a:solidFill>
                          <a:latin typeface="Arial" pitchFamily="34" charset="0"/>
                          <a:cs typeface="Arial" pitchFamily="34" charset="0"/>
                        </a:rPr>
                        <a:t>Number</a:t>
                      </a:r>
                      <a:r>
                        <a:rPr lang="de-DE" sz="1200" b="0" baseline="0" dirty="0" smtClean="0">
                          <a:solidFill>
                            <a:schemeClr val="bg2"/>
                          </a:solidFill>
                          <a:latin typeface="Arial" pitchFamily="34" charset="0"/>
                          <a:cs typeface="Arial" pitchFamily="34" charset="0"/>
                        </a:rPr>
                        <a:t> </a:t>
                      </a:r>
                      <a:r>
                        <a:rPr lang="de-DE" sz="1200" b="0" baseline="0" dirty="0" err="1" smtClean="0">
                          <a:solidFill>
                            <a:schemeClr val="bg2"/>
                          </a:solidFill>
                          <a:latin typeface="Arial" pitchFamily="34" charset="0"/>
                          <a:cs typeface="Arial" pitchFamily="34" charset="0"/>
                        </a:rPr>
                        <a:t>of</a:t>
                      </a:r>
                      <a:r>
                        <a:rPr lang="de-DE" sz="1200" b="0" baseline="0" dirty="0" smtClean="0">
                          <a:solidFill>
                            <a:schemeClr val="bg2"/>
                          </a:solidFill>
                          <a:latin typeface="Arial" pitchFamily="34" charset="0"/>
                          <a:cs typeface="Arial" pitchFamily="34" charset="0"/>
                        </a:rPr>
                        <a:t> LWT </a:t>
                      </a:r>
                      <a:r>
                        <a:rPr lang="de-DE" sz="1200" b="0" baseline="0" dirty="0" err="1" smtClean="0">
                          <a:solidFill>
                            <a:schemeClr val="bg2"/>
                          </a:solidFill>
                          <a:latin typeface="Arial" pitchFamily="34" charset="0"/>
                          <a:cs typeface="Arial" pitchFamily="34" charset="0"/>
                        </a:rPr>
                        <a:t>zones</a:t>
                      </a:r>
                      <a:endParaRPr lang="de-DE" sz="1200" b="0" baseline="0" dirty="0" smtClean="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9</a:t>
                      </a:r>
                      <a:endParaRPr lang="en-GB" sz="1200" b="0" dirty="0">
                        <a:solidFill>
                          <a:schemeClr val="bg2"/>
                        </a:solidFill>
                        <a:latin typeface="Arial" pitchFamily="34" charset="0"/>
                        <a:cs typeface="Arial" pitchFamily="34" charset="0"/>
                      </a:endParaRPr>
                    </a:p>
                  </a:txBody>
                  <a:tcPr/>
                </a:tc>
                <a:tc>
                  <a:txBody>
                    <a:bodyPr/>
                    <a:lstStyle/>
                    <a:p>
                      <a:r>
                        <a:rPr lang="de-DE" sz="1200" b="0" baseline="0" dirty="0" smtClean="0">
                          <a:solidFill>
                            <a:schemeClr val="bg2"/>
                          </a:solidFill>
                          <a:latin typeface="Arial" pitchFamily="34" charset="0"/>
                          <a:cs typeface="Arial" pitchFamily="34" charset="0"/>
                        </a:rPr>
                        <a:t>Pump </a:t>
                      </a:r>
                      <a:r>
                        <a:rPr lang="de-DE" sz="1200" b="0" baseline="0" dirty="0" err="1" smtClean="0">
                          <a:solidFill>
                            <a:schemeClr val="bg2"/>
                          </a:solidFill>
                          <a:latin typeface="Arial" pitchFamily="34" charset="0"/>
                          <a:cs typeface="Arial" pitchFamily="34" charset="0"/>
                        </a:rPr>
                        <a:t>operation</a:t>
                      </a:r>
                      <a:r>
                        <a:rPr lang="de-DE" sz="1200" b="0" baseline="0" dirty="0" smtClean="0">
                          <a:solidFill>
                            <a:schemeClr val="bg2"/>
                          </a:solidFill>
                          <a:latin typeface="Arial" pitchFamily="34" charset="0"/>
                          <a:cs typeface="Arial" pitchFamily="34" charset="0"/>
                        </a:rPr>
                        <a:t> </a:t>
                      </a:r>
                      <a:r>
                        <a:rPr lang="de-DE" sz="1200" b="0" baseline="0" dirty="0" err="1" smtClean="0">
                          <a:solidFill>
                            <a:schemeClr val="bg2"/>
                          </a:solidFill>
                          <a:latin typeface="Arial" pitchFamily="34" charset="0"/>
                          <a:cs typeface="Arial" pitchFamily="34" charset="0"/>
                        </a:rPr>
                        <a:t>mode</a:t>
                      </a:r>
                      <a:endParaRPr lang="de-DE" sz="1200" b="0" baseline="0" dirty="0" smtClean="0">
                        <a:solidFill>
                          <a:schemeClr val="bg2"/>
                        </a:solidFill>
                        <a:latin typeface="Arial" pitchFamily="34" charset="0"/>
                        <a:cs typeface="Arial" pitchFamily="34" charset="0"/>
                      </a:endParaRPr>
                    </a:p>
                  </a:txBody>
                  <a:tcPr/>
                </a:tc>
              </a:tr>
              <a:tr h="161889">
                <a:tc>
                  <a:txBody>
                    <a:bodyPr/>
                    <a:lstStyle/>
                    <a:p>
                      <a:r>
                        <a:rPr lang="de-DE" sz="1200" dirty="0" smtClean="0">
                          <a:solidFill>
                            <a:schemeClr val="bg2"/>
                          </a:solidFill>
                          <a:latin typeface="Arial" pitchFamily="34" charset="0"/>
                          <a:cs typeface="Arial" pitchFamily="34" charset="0"/>
                        </a:rPr>
                        <a:t>A</a:t>
                      </a:r>
                      <a:endParaRPr lang="en-GB" sz="1200" dirty="0">
                        <a:solidFill>
                          <a:schemeClr val="bg2"/>
                        </a:solidFill>
                        <a:latin typeface="Arial" pitchFamily="34" charset="0"/>
                        <a:cs typeface="Arial" pitchFamily="34" charset="0"/>
                      </a:endParaRPr>
                    </a:p>
                  </a:txBody>
                  <a:tcPr/>
                </a:tc>
                <a:tc>
                  <a:txBody>
                    <a:bodyPr/>
                    <a:lstStyle/>
                    <a:p>
                      <a:r>
                        <a:rPr lang="de-DE" sz="1200" dirty="0" smtClean="0">
                          <a:solidFill>
                            <a:schemeClr val="bg2"/>
                          </a:solidFill>
                          <a:latin typeface="Arial" pitchFamily="34" charset="0"/>
                          <a:cs typeface="Arial" pitchFamily="34" charset="0"/>
                        </a:rPr>
                        <a:t>Power</a:t>
                      </a:r>
                      <a:r>
                        <a:rPr lang="de-DE" sz="1200" baseline="0" dirty="0" smtClean="0">
                          <a:solidFill>
                            <a:schemeClr val="bg2"/>
                          </a:solidFill>
                          <a:latin typeface="Arial" pitchFamily="34" charset="0"/>
                          <a:cs typeface="Arial" pitchFamily="34" charset="0"/>
                        </a:rPr>
                        <a:t> </a:t>
                      </a:r>
                      <a:r>
                        <a:rPr lang="de-DE" sz="1200" baseline="0" dirty="0" err="1" smtClean="0">
                          <a:solidFill>
                            <a:schemeClr val="bg2"/>
                          </a:solidFill>
                          <a:latin typeface="Arial" pitchFamily="34" charset="0"/>
                          <a:cs typeface="Arial" pitchFamily="34" charset="0"/>
                        </a:rPr>
                        <a:t>saving</a:t>
                      </a:r>
                      <a:r>
                        <a:rPr lang="de-DE" sz="1200" baseline="0" dirty="0" smtClean="0">
                          <a:solidFill>
                            <a:schemeClr val="bg2"/>
                          </a:solidFill>
                          <a:latin typeface="Arial" pitchFamily="34" charset="0"/>
                          <a:cs typeface="Arial" pitchFamily="34" charset="0"/>
                        </a:rPr>
                        <a:t> </a:t>
                      </a:r>
                      <a:r>
                        <a:rPr lang="de-DE" sz="1200" baseline="0" dirty="0" err="1" smtClean="0">
                          <a:solidFill>
                            <a:schemeClr val="bg2"/>
                          </a:solidFill>
                          <a:latin typeface="Arial" pitchFamily="34" charset="0"/>
                          <a:cs typeface="Arial" pitchFamily="34" charset="0"/>
                        </a:rPr>
                        <a:t>possible</a:t>
                      </a:r>
                      <a:endParaRPr lang="en-GB" sz="1200" dirty="0">
                        <a:solidFill>
                          <a:schemeClr val="bg2"/>
                        </a:solidFill>
                        <a:latin typeface="Arial" pitchFamily="34" charset="0"/>
                        <a:cs typeface="Arial" pitchFamily="34" charset="0"/>
                      </a:endParaRPr>
                    </a:p>
                  </a:txBody>
                  <a:tcPr/>
                </a:tc>
              </a:tr>
              <a:tr h="253712">
                <a:tc>
                  <a:txBody>
                    <a:bodyPr/>
                    <a:lstStyle/>
                    <a:p>
                      <a:r>
                        <a:rPr lang="de-DE" sz="1200" dirty="0" smtClean="0">
                          <a:solidFill>
                            <a:schemeClr val="bg2"/>
                          </a:solidFill>
                          <a:latin typeface="Arial" pitchFamily="34" charset="0"/>
                          <a:cs typeface="Arial" pitchFamily="34" charset="0"/>
                        </a:rPr>
                        <a:t>B</a:t>
                      </a:r>
                      <a:endParaRPr lang="en-GB" sz="1200" dirty="0">
                        <a:solidFill>
                          <a:schemeClr val="bg2"/>
                        </a:solidFill>
                        <a:latin typeface="Arial" pitchFamily="34" charset="0"/>
                        <a:cs typeface="Arial" pitchFamily="34" charset="0"/>
                      </a:endParaRPr>
                    </a:p>
                  </a:txBody>
                  <a:tcPr/>
                </a:tc>
                <a:tc>
                  <a:txBody>
                    <a:bodyPr/>
                    <a:lstStyle/>
                    <a:p>
                      <a:r>
                        <a:rPr lang="nl-BE" sz="1200" dirty="0" smtClean="0">
                          <a:solidFill>
                            <a:schemeClr val="bg2"/>
                          </a:solidFill>
                          <a:latin typeface="Arial" pitchFamily="34" charset="0"/>
                          <a:cs typeface="Arial" pitchFamily="34" charset="0"/>
                        </a:rPr>
                        <a:t>User</a:t>
                      </a:r>
                      <a:r>
                        <a:rPr lang="nl-BE" sz="1200" baseline="0" dirty="0" smtClean="0">
                          <a:solidFill>
                            <a:schemeClr val="bg2"/>
                          </a:solidFill>
                          <a:latin typeface="Arial" pitchFamily="34" charset="0"/>
                          <a:cs typeface="Arial" pitchFamily="34" charset="0"/>
                        </a:rPr>
                        <a:t> interface </a:t>
                      </a:r>
                      <a:r>
                        <a:rPr lang="nl-BE" sz="1200" baseline="0" dirty="0" err="1" smtClean="0">
                          <a:solidFill>
                            <a:schemeClr val="bg2"/>
                          </a:solidFill>
                          <a:latin typeface="Arial" pitchFamily="34" charset="0"/>
                          <a:cs typeface="Arial" pitchFamily="34" charset="0"/>
                        </a:rPr>
                        <a:t>location</a:t>
                      </a:r>
                      <a:endParaRPr lang="en-GB" sz="1200" dirty="0">
                        <a:solidFill>
                          <a:schemeClr val="bg2"/>
                        </a:solidFill>
                        <a:latin typeface="Arial" pitchFamily="34" charset="0"/>
                        <a:cs typeface="Arial" pitchFamily="34" charset="0"/>
                      </a:endParaRPr>
                    </a:p>
                  </a:txBody>
                  <a:tcPr/>
                </a:tc>
              </a:tr>
              <a:tr h="288032">
                <a:tc>
                  <a:txBody>
                    <a:bodyPr/>
                    <a:lstStyle/>
                    <a:p>
                      <a:r>
                        <a:rPr lang="de-DE" sz="1200" dirty="0" smtClean="0">
                          <a:solidFill>
                            <a:schemeClr val="bg2"/>
                          </a:solidFill>
                          <a:latin typeface="Arial" pitchFamily="34" charset="0"/>
                          <a:cs typeface="Arial" pitchFamily="34" charset="0"/>
                        </a:rPr>
                        <a:t>C</a:t>
                      </a:r>
                      <a:endParaRPr lang="en-GB" sz="1200" dirty="0">
                        <a:solidFill>
                          <a:schemeClr val="bg2"/>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b="0" i="0" u="none" strike="noStrike" dirty="0" smtClean="0">
                          <a:solidFill>
                            <a:schemeClr val="bg2"/>
                          </a:solidFill>
                          <a:effectLst/>
                          <a:latin typeface="Arial" panose="020B0604020202020204" pitchFamily="34" charset="0"/>
                          <a:cs typeface="Arial" panose="020B0604020202020204" pitchFamily="34" charset="0"/>
                        </a:rPr>
                        <a:t>Glycol</a:t>
                      </a:r>
                      <a:endParaRPr lang="en-GB" sz="1200" b="0" i="0" u="none" strike="noStrike" dirty="0" smtClean="0">
                        <a:solidFill>
                          <a:schemeClr val="bg2"/>
                        </a:solidFill>
                        <a:effectLst/>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58368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121</a:t>
            </a:fld>
            <a:endParaRPr lang="en-US" dirty="0"/>
          </a:p>
        </p:txBody>
      </p:sp>
      <p:sp>
        <p:nvSpPr>
          <p:cNvPr id="4" name="Text Placeholder 3"/>
          <p:cNvSpPr>
            <a:spLocks noGrp="1"/>
          </p:cNvSpPr>
          <p:nvPr>
            <p:ph type="body" sz="quarter" idx="15"/>
          </p:nvPr>
        </p:nvSpPr>
        <p:spPr/>
        <p:txBody>
          <a:bodyPr/>
          <a:lstStyle/>
          <a:p>
            <a:r>
              <a:rPr lang="nl-BE" dirty="0"/>
              <a:t>5. </a:t>
            </a:r>
            <a:r>
              <a:rPr lang="nl-BE" dirty="0" err="1"/>
              <a:t>Commissioning</a:t>
            </a:r>
            <a:r>
              <a:rPr lang="nl-BE" dirty="0"/>
              <a:t> </a:t>
            </a:r>
            <a:r>
              <a:rPr lang="nl-BE" dirty="0" smtClean="0"/>
              <a:t> </a:t>
            </a:r>
            <a:r>
              <a:rPr lang="nl-BE" dirty="0"/>
              <a:t>–</a:t>
            </a:r>
            <a:r>
              <a:rPr lang="en-GB" dirty="0"/>
              <a:t> Quick wizard – Unit information </a:t>
            </a:r>
            <a:endParaRPr lang="nl-BE" dirty="0"/>
          </a:p>
          <a:p>
            <a:endParaRPr lang="en-GB" dirty="0"/>
          </a:p>
        </p:txBody>
      </p:sp>
      <p:sp>
        <p:nvSpPr>
          <p:cNvPr id="5" name="Text Placeholder 4"/>
          <p:cNvSpPr>
            <a:spLocks noGrp="1"/>
          </p:cNvSpPr>
          <p:nvPr>
            <p:ph type="body" sz="quarter" idx="16"/>
          </p:nvPr>
        </p:nvSpPr>
        <p:spPr/>
        <p:txBody>
          <a:bodyPr/>
          <a:lstStyle/>
          <a:p>
            <a:r>
              <a:rPr lang="nl-BE" dirty="0">
                <a:solidFill>
                  <a:schemeClr val="tx2"/>
                </a:solidFill>
              </a:rPr>
              <a:t>Unit information </a:t>
            </a:r>
          </a:p>
          <a:p>
            <a:r>
              <a:rPr lang="nl-BE" dirty="0" err="1">
                <a:solidFill>
                  <a:schemeClr val="tx2"/>
                </a:solidFill>
              </a:rPr>
              <a:t>Fixed</a:t>
            </a:r>
            <a:r>
              <a:rPr lang="nl-BE" dirty="0">
                <a:solidFill>
                  <a:schemeClr val="tx2"/>
                </a:solidFill>
              </a:rPr>
              <a:t> </a:t>
            </a:r>
            <a:r>
              <a:rPr lang="nl-BE" dirty="0" err="1">
                <a:solidFill>
                  <a:schemeClr val="tx2"/>
                </a:solidFill>
              </a:rPr>
              <a:t>values</a:t>
            </a:r>
            <a:r>
              <a:rPr lang="nl-BE" dirty="0">
                <a:solidFill>
                  <a:schemeClr val="tx2"/>
                </a:solidFill>
              </a:rPr>
              <a:t> </a:t>
            </a:r>
            <a:r>
              <a:rPr lang="nl-BE" dirty="0" err="1">
                <a:solidFill>
                  <a:schemeClr val="tx2"/>
                </a:solidFill>
              </a:rPr>
              <a:t>that</a:t>
            </a:r>
            <a:r>
              <a:rPr lang="nl-BE" dirty="0">
                <a:solidFill>
                  <a:schemeClr val="tx2"/>
                </a:solidFill>
              </a:rPr>
              <a:t> </a:t>
            </a:r>
            <a:r>
              <a:rPr lang="nl-BE" dirty="0" err="1">
                <a:solidFill>
                  <a:schemeClr val="tx2"/>
                </a:solidFill>
              </a:rPr>
              <a:t>can</a:t>
            </a:r>
            <a:r>
              <a:rPr lang="nl-BE" dirty="0">
                <a:solidFill>
                  <a:schemeClr val="tx2"/>
                </a:solidFill>
              </a:rPr>
              <a:t> </a:t>
            </a:r>
            <a:r>
              <a:rPr lang="nl-BE" dirty="0" err="1">
                <a:solidFill>
                  <a:schemeClr val="tx2"/>
                </a:solidFill>
              </a:rPr>
              <a:t>not</a:t>
            </a:r>
            <a:r>
              <a:rPr lang="nl-BE" dirty="0">
                <a:solidFill>
                  <a:schemeClr val="tx2"/>
                </a:solidFill>
              </a:rPr>
              <a:t> </a:t>
            </a:r>
            <a:r>
              <a:rPr lang="nl-BE" dirty="0" err="1">
                <a:solidFill>
                  <a:schemeClr val="tx2"/>
                </a:solidFill>
              </a:rPr>
              <a:t>be</a:t>
            </a:r>
            <a:r>
              <a:rPr lang="nl-BE" dirty="0">
                <a:solidFill>
                  <a:schemeClr val="tx2"/>
                </a:solidFill>
              </a:rPr>
              <a:t> </a:t>
            </a:r>
            <a:r>
              <a:rPr lang="nl-BE" dirty="0" err="1">
                <a:solidFill>
                  <a:schemeClr val="tx2"/>
                </a:solidFill>
              </a:rPr>
              <a:t>changed</a:t>
            </a:r>
            <a:endParaRPr lang="en-GB" dirty="0">
              <a:solidFill>
                <a:schemeClr val="tx2"/>
              </a:solidFill>
            </a:endParaRPr>
          </a:p>
          <a:p>
            <a:endParaRPr lang="en-GB" dirty="0"/>
          </a:p>
        </p:txBody>
      </p:sp>
      <p:cxnSp>
        <p:nvCxnSpPr>
          <p:cNvPr id="8" name="Elbow Connector 7"/>
          <p:cNvCxnSpPr/>
          <p:nvPr/>
        </p:nvCxnSpPr>
        <p:spPr bwMode="auto">
          <a:xfrm rot="10800000" flipV="1">
            <a:off x="1360784" y="1056184"/>
            <a:ext cx="5875512" cy="1080120"/>
          </a:xfrm>
          <a:prstGeom prst="bentConnector2">
            <a:avLst/>
          </a:prstGeom>
          <a:solidFill>
            <a:schemeClr val="accent1"/>
          </a:solidFill>
          <a:ln w="381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9" name="Table 8"/>
          <p:cNvGraphicFramePr>
            <a:graphicFrameLocks noGrp="1"/>
          </p:cNvGraphicFramePr>
          <p:nvPr>
            <p:extLst>
              <p:ext uri="{D42A27DB-BD31-4B8C-83A1-F6EECF244321}">
                <p14:modId xmlns:p14="http://schemas.microsoft.com/office/powerpoint/2010/main" val="2333817114"/>
              </p:ext>
            </p:extLst>
          </p:nvPr>
        </p:nvGraphicFramePr>
        <p:xfrm>
          <a:off x="683568" y="5589240"/>
          <a:ext cx="2160240" cy="891540"/>
        </p:xfrm>
        <a:graphic>
          <a:graphicData uri="http://schemas.openxmlformats.org/drawingml/2006/table">
            <a:tbl>
              <a:tblPr firstRow="1">
                <a:tableStyleId>{3C2FFA5D-87B4-456A-9821-1D502468CF0F}</a:tableStyleId>
              </a:tblPr>
              <a:tblGrid>
                <a:gridCol w="1080120"/>
                <a:gridCol w="1080120"/>
              </a:tblGrid>
              <a:tr h="161925">
                <a:tc>
                  <a:txBody>
                    <a:bodyPr/>
                    <a:lstStyle/>
                    <a:p>
                      <a:pPr algn="ctr" fontAlgn="b"/>
                      <a:r>
                        <a:rPr lang="en-US" sz="1400" u="none" strike="noStrike" dirty="0" smtClean="0">
                          <a:solidFill>
                            <a:schemeClr val="tx2"/>
                          </a:solidFill>
                          <a:effectLst/>
                        </a:rPr>
                        <a:t>Bread</a:t>
                      </a:r>
                      <a:r>
                        <a:rPr lang="en-US" sz="1400" u="none" strike="noStrike" baseline="0" dirty="0" smtClean="0">
                          <a:solidFill>
                            <a:schemeClr val="tx2"/>
                          </a:solidFill>
                          <a:effectLst/>
                        </a:rPr>
                        <a:t> Crumb</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Overview</a:t>
                      </a:r>
                      <a:endParaRPr lang="en-GB" sz="1400" b="1" i="0" u="none" strike="noStrike" dirty="0">
                        <a:solidFill>
                          <a:schemeClr val="tx2"/>
                        </a:solidFill>
                        <a:effectLst/>
                        <a:latin typeface="+mn-lt"/>
                      </a:endParaRPr>
                    </a:p>
                  </a:txBody>
                  <a:tcPr marL="36000" marR="36000" marT="9525" marB="0" anchor="ctr"/>
                </a:tc>
              </a:tr>
              <a:tr h="161925">
                <a:tc>
                  <a:txBody>
                    <a:bodyPr/>
                    <a:lstStyle/>
                    <a:p>
                      <a:pPr algn="ctr" fontAlgn="b"/>
                      <a:r>
                        <a:rPr lang="en-US" sz="1400" b="0" i="0" u="none" strike="noStrike" dirty="0" smtClean="0">
                          <a:solidFill>
                            <a:schemeClr val="tx2"/>
                          </a:solidFill>
                          <a:effectLst/>
                          <a:latin typeface="+mn-lt"/>
                        </a:rPr>
                        <a:t>A.2.1.1</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E-00</a:t>
                      </a:r>
                    </a:p>
                  </a:txBody>
                  <a:tcPr marL="36000" marR="36000" marT="9525" marB="0" anchor="ctr"/>
                </a:tc>
              </a:tr>
              <a:tr h="161925">
                <a:tc>
                  <a:txBody>
                    <a:bodyPr/>
                    <a:lstStyle/>
                    <a:p>
                      <a:pPr algn="ctr" fontAlgn="b"/>
                      <a:r>
                        <a:rPr lang="de-DE" sz="1400" b="0" i="0" u="none" strike="noStrike" dirty="0" smtClean="0">
                          <a:solidFill>
                            <a:schemeClr val="tx2"/>
                          </a:solidFill>
                          <a:effectLst/>
                          <a:latin typeface="+mn-lt"/>
                        </a:rPr>
                        <a:t>A.2.1.2</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E-01</a:t>
                      </a:r>
                    </a:p>
                  </a:txBody>
                  <a:tcPr marL="36000" marR="36000" marT="9525" marB="0" anchor="ctr"/>
                </a:tc>
              </a:tr>
              <a:tr h="161925">
                <a:tc>
                  <a:txBody>
                    <a:bodyPr/>
                    <a:lstStyle/>
                    <a:p>
                      <a:pPr algn="ctr" fontAlgn="b"/>
                      <a:r>
                        <a:rPr lang="de-DE" sz="1400" b="0" i="0" u="none" strike="noStrike" dirty="0" smtClean="0">
                          <a:solidFill>
                            <a:schemeClr val="tx2"/>
                          </a:solidFill>
                          <a:effectLst/>
                          <a:latin typeface="+mn-lt"/>
                        </a:rPr>
                        <a:t>A.2.1.3</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E-02</a:t>
                      </a:r>
                    </a:p>
                  </a:txBody>
                  <a:tcPr marL="36000" marR="36000" marT="9525" marB="0" anchor="ctr"/>
                </a:tc>
              </a:tr>
            </a:tbl>
          </a:graphicData>
        </a:graphic>
      </p:graphicFrame>
      <p:graphicFrame>
        <p:nvGraphicFramePr>
          <p:cNvPr id="10" name="Tabelle 19"/>
          <p:cNvGraphicFramePr>
            <a:graphicFrameLocks noGrp="1"/>
          </p:cNvGraphicFramePr>
          <p:nvPr>
            <p:extLst>
              <p:ext uri="{D42A27DB-BD31-4B8C-83A1-F6EECF244321}">
                <p14:modId xmlns:p14="http://schemas.microsoft.com/office/powerpoint/2010/main" val="3655486400"/>
              </p:ext>
            </p:extLst>
          </p:nvPr>
        </p:nvGraphicFramePr>
        <p:xfrm>
          <a:off x="7236296" y="620688"/>
          <a:ext cx="1512168" cy="1097280"/>
        </p:xfrm>
        <a:graphic>
          <a:graphicData uri="http://schemas.openxmlformats.org/drawingml/2006/table">
            <a:tbl>
              <a:tblPr firstRow="1" bandRow="1">
                <a:tableStyleId>{5C22544A-7EE6-4342-B048-85BDC9FD1C3A}</a:tableStyleId>
              </a:tblPr>
              <a:tblGrid>
                <a:gridCol w="252028"/>
                <a:gridCol w="1260140"/>
              </a:tblGrid>
              <a:tr h="206347">
                <a:tc gridSpan="2">
                  <a:txBody>
                    <a:bodyPr/>
                    <a:lstStyle/>
                    <a:p>
                      <a:r>
                        <a:rPr lang="de-DE" sz="1200" b="1" dirty="0" smtClean="0">
                          <a:solidFill>
                            <a:schemeClr val="tx2"/>
                          </a:solidFill>
                          <a:latin typeface="Arial" pitchFamily="34" charset="0"/>
                          <a:cs typeface="Arial" pitchFamily="34" charset="0"/>
                        </a:rPr>
                        <a:t>A.2 System</a:t>
                      </a:r>
                      <a:r>
                        <a:rPr lang="de-DE" sz="1200" b="1" baseline="0" dirty="0" smtClean="0">
                          <a:solidFill>
                            <a:schemeClr val="tx2"/>
                          </a:solidFill>
                          <a:latin typeface="Arial" pitchFamily="34" charset="0"/>
                          <a:cs typeface="Arial" pitchFamily="34" charset="0"/>
                        </a:rPr>
                        <a:t>layout</a:t>
                      </a:r>
                      <a:endParaRPr lang="en-GB" sz="1200" b="1" dirty="0">
                        <a:solidFill>
                          <a:schemeClr val="tx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206347">
                <a:tc>
                  <a:txBody>
                    <a:bodyPr/>
                    <a:lstStyle/>
                    <a:p>
                      <a:r>
                        <a:rPr lang="de-DE" sz="1200" b="1" dirty="0" smtClean="0">
                          <a:solidFill>
                            <a:schemeClr val="tx2"/>
                          </a:solidFill>
                          <a:latin typeface="Arial" pitchFamily="34" charset="0"/>
                          <a:cs typeface="Arial" pitchFamily="34" charset="0"/>
                        </a:rPr>
                        <a:t>1</a:t>
                      </a:r>
                      <a:endParaRPr lang="en-GB" sz="1200" b="1" dirty="0">
                        <a:solidFill>
                          <a:schemeClr val="tx2"/>
                        </a:solidFill>
                        <a:latin typeface="Arial" pitchFamily="34" charset="0"/>
                        <a:cs typeface="Arial" pitchFamily="34" charset="0"/>
                      </a:endParaRPr>
                    </a:p>
                  </a:txBody>
                  <a:tcPr/>
                </a:tc>
                <a:tc>
                  <a:txBody>
                    <a:bodyPr/>
                    <a:lstStyle/>
                    <a:p>
                      <a:r>
                        <a:rPr lang="de-DE" sz="1200" b="1" dirty="0" smtClean="0">
                          <a:solidFill>
                            <a:schemeClr val="tx2"/>
                          </a:solidFill>
                          <a:latin typeface="Arial" pitchFamily="34" charset="0"/>
                          <a:cs typeface="Arial" pitchFamily="34" charset="0"/>
                        </a:rPr>
                        <a:t>Standard</a:t>
                      </a:r>
                      <a:endParaRPr lang="en-GB" sz="1200" b="1" dirty="0">
                        <a:solidFill>
                          <a:schemeClr val="tx2"/>
                        </a:solidFill>
                        <a:latin typeface="Arial" pitchFamily="34" charset="0"/>
                        <a:cs typeface="Arial" pitchFamily="34" charset="0"/>
                      </a:endParaRPr>
                    </a:p>
                  </a:txBody>
                  <a:tcPr/>
                </a:tc>
              </a:tr>
              <a:tr h="206347">
                <a:tc>
                  <a:txBody>
                    <a:bodyPr/>
                    <a:lstStyle/>
                    <a:p>
                      <a:r>
                        <a:rPr lang="de-DE" sz="1200" b="0" dirty="0" smtClean="0">
                          <a:solidFill>
                            <a:schemeClr val="tx2"/>
                          </a:solidFill>
                          <a:latin typeface="Arial" pitchFamily="34" charset="0"/>
                          <a:cs typeface="Arial" pitchFamily="34" charset="0"/>
                        </a:rPr>
                        <a:t>2</a:t>
                      </a:r>
                      <a:endParaRPr lang="en-GB" sz="1200" b="0" dirty="0">
                        <a:solidFill>
                          <a:schemeClr val="tx2"/>
                        </a:solidFill>
                        <a:latin typeface="Arial" pitchFamily="34" charset="0"/>
                        <a:cs typeface="Arial" pitchFamily="34" charset="0"/>
                      </a:endParaRPr>
                    </a:p>
                  </a:txBody>
                  <a:tcPr/>
                </a:tc>
                <a:tc>
                  <a:txBody>
                    <a:bodyPr/>
                    <a:lstStyle/>
                    <a:p>
                      <a:r>
                        <a:rPr lang="de-DE" sz="1200" b="0" dirty="0" smtClean="0">
                          <a:solidFill>
                            <a:schemeClr val="tx2"/>
                          </a:solidFill>
                          <a:latin typeface="Arial" pitchFamily="34" charset="0"/>
                          <a:cs typeface="Arial" pitchFamily="34" charset="0"/>
                        </a:rPr>
                        <a:t>Options</a:t>
                      </a:r>
                      <a:endParaRPr lang="en-GB" sz="1200" b="0" dirty="0">
                        <a:solidFill>
                          <a:schemeClr val="tx2"/>
                        </a:solidFill>
                        <a:latin typeface="Arial" pitchFamily="34" charset="0"/>
                        <a:cs typeface="Arial" pitchFamily="34" charset="0"/>
                      </a:endParaRPr>
                    </a:p>
                  </a:txBody>
                  <a:tcPr/>
                </a:tc>
              </a:tr>
              <a:tr h="206347">
                <a:tc>
                  <a:txBody>
                    <a:bodyPr/>
                    <a:lstStyle/>
                    <a:p>
                      <a:r>
                        <a:rPr lang="de-DE" sz="1200" dirty="0" smtClean="0">
                          <a:solidFill>
                            <a:schemeClr val="tx2"/>
                          </a:solidFill>
                          <a:latin typeface="Arial" pitchFamily="34" charset="0"/>
                          <a:cs typeface="Arial" pitchFamily="34" charset="0"/>
                        </a:rPr>
                        <a:t>4</a:t>
                      </a:r>
                      <a:endParaRPr lang="en-GB" sz="1200" dirty="0">
                        <a:solidFill>
                          <a:schemeClr val="tx2"/>
                        </a:solidFill>
                        <a:latin typeface="Arial" pitchFamily="34" charset="0"/>
                        <a:cs typeface="Arial" pitchFamily="34" charset="0"/>
                      </a:endParaRPr>
                    </a:p>
                  </a:txBody>
                  <a:tcPr/>
                </a:tc>
                <a:tc>
                  <a:txBody>
                    <a:bodyPr/>
                    <a:lstStyle/>
                    <a:p>
                      <a:r>
                        <a:rPr lang="de-DE" sz="1200" dirty="0" err="1" smtClean="0">
                          <a:solidFill>
                            <a:schemeClr val="tx2"/>
                          </a:solidFill>
                          <a:latin typeface="Arial" pitchFamily="34" charset="0"/>
                          <a:cs typeface="Arial" pitchFamily="34" charset="0"/>
                        </a:rPr>
                        <a:t>Confirm</a:t>
                      </a:r>
                      <a:r>
                        <a:rPr lang="de-DE" sz="1200" baseline="0" dirty="0" smtClean="0">
                          <a:solidFill>
                            <a:schemeClr val="tx2"/>
                          </a:solidFill>
                          <a:latin typeface="Arial" pitchFamily="34" charset="0"/>
                          <a:cs typeface="Arial" pitchFamily="34" charset="0"/>
                        </a:rPr>
                        <a:t> </a:t>
                      </a:r>
                      <a:r>
                        <a:rPr lang="de-DE" sz="1200" baseline="0" dirty="0" err="1"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r>
            </a:tbl>
          </a:graphicData>
        </a:graphic>
      </p:graphicFrame>
      <p:graphicFrame>
        <p:nvGraphicFramePr>
          <p:cNvPr id="12" name="Tabelle 20"/>
          <p:cNvGraphicFramePr>
            <a:graphicFrameLocks noGrp="1"/>
          </p:cNvGraphicFramePr>
          <p:nvPr>
            <p:extLst>
              <p:ext uri="{D42A27DB-BD31-4B8C-83A1-F6EECF244321}">
                <p14:modId xmlns:p14="http://schemas.microsoft.com/office/powerpoint/2010/main" val="1472269142"/>
              </p:ext>
            </p:extLst>
          </p:nvPr>
        </p:nvGraphicFramePr>
        <p:xfrm>
          <a:off x="453824" y="2132856"/>
          <a:ext cx="2101952" cy="2756912"/>
        </p:xfrm>
        <a:graphic>
          <a:graphicData uri="http://schemas.openxmlformats.org/drawingml/2006/table">
            <a:tbl>
              <a:tblPr firstRow="1" bandRow="1">
                <a:tableStyleId>{5C22544A-7EE6-4342-B048-85BDC9FD1C3A}</a:tableStyleId>
              </a:tblPr>
              <a:tblGrid>
                <a:gridCol w="298376"/>
                <a:gridCol w="1803576"/>
              </a:tblGrid>
              <a:tr h="161889">
                <a:tc gridSpan="2">
                  <a:txBody>
                    <a:bodyPr/>
                    <a:lstStyle/>
                    <a:p>
                      <a:r>
                        <a:rPr lang="de-DE" sz="1200" dirty="0" smtClean="0">
                          <a:solidFill>
                            <a:schemeClr val="bg2"/>
                          </a:solidFill>
                          <a:latin typeface="Arial" pitchFamily="34" charset="0"/>
                          <a:cs typeface="Arial" pitchFamily="34" charset="0"/>
                        </a:rPr>
                        <a:t>A.2.1 Standard</a:t>
                      </a:r>
                      <a:endParaRPr lang="en-GB" sz="1200" dirty="0">
                        <a:solidFill>
                          <a:schemeClr val="bg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161889">
                <a:tc>
                  <a:txBody>
                    <a:bodyPr/>
                    <a:lstStyle/>
                    <a:p>
                      <a:r>
                        <a:rPr lang="de-DE" sz="1200" b="1" dirty="0" smtClean="0">
                          <a:solidFill>
                            <a:schemeClr val="bg2"/>
                          </a:solidFill>
                          <a:latin typeface="Arial" pitchFamily="34" charset="0"/>
                          <a:cs typeface="Arial" pitchFamily="34" charset="0"/>
                        </a:rPr>
                        <a:t>1</a:t>
                      </a:r>
                      <a:endParaRPr lang="en-GB" sz="1200" b="1" dirty="0">
                        <a:solidFill>
                          <a:schemeClr val="bg2"/>
                        </a:solidFill>
                        <a:latin typeface="Arial" pitchFamily="34" charset="0"/>
                        <a:cs typeface="Arial" pitchFamily="34" charset="0"/>
                      </a:endParaRPr>
                    </a:p>
                  </a:txBody>
                  <a:tcPr/>
                </a:tc>
                <a:tc>
                  <a:txBody>
                    <a:bodyPr/>
                    <a:lstStyle/>
                    <a:p>
                      <a:r>
                        <a:rPr lang="de-DE" sz="1200" b="1" dirty="0" smtClean="0">
                          <a:solidFill>
                            <a:schemeClr val="bg2"/>
                          </a:solidFill>
                          <a:latin typeface="Arial" pitchFamily="34" charset="0"/>
                          <a:cs typeface="Arial" pitchFamily="34" charset="0"/>
                        </a:rPr>
                        <a:t>Unit</a:t>
                      </a:r>
                      <a:r>
                        <a:rPr lang="de-DE" sz="1200" b="1" baseline="0" dirty="0" smtClean="0">
                          <a:solidFill>
                            <a:schemeClr val="bg2"/>
                          </a:solidFill>
                          <a:latin typeface="Arial" pitchFamily="34" charset="0"/>
                          <a:cs typeface="Arial" pitchFamily="34" charset="0"/>
                        </a:rPr>
                        <a:t> type</a:t>
                      </a:r>
                      <a:endParaRPr lang="en-GB" sz="1200" b="1" dirty="0">
                        <a:solidFill>
                          <a:schemeClr val="bg2"/>
                        </a:solidFill>
                        <a:latin typeface="Arial" pitchFamily="34" charset="0"/>
                        <a:cs typeface="Arial" pitchFamily="34" charset="0"/>
                      </a:endParaRPr>
                    </a:p>
                  </a:txBody>
                  <a:tcPr/>
                </a:tc>
              </a:tr>
              <a:tr h="161889">
                <a:tc>
                  <a:txBody>
                    <a:bodyPr/>
                    <a:lstStyle/>
                    <a:p>
                      <a:r>
                        <a:rPr lang="de-DE" sz="1200" b="1" dirty="0" smtClean="0">
                          <a:solidFill>
                            <a:schemeClr val="bg2"/>
                          </a:solidFill>
                          <a:latin typeface="Arial" pitchFamily="34" charset="0"/>
                          <a:cs typeface="Arial" pitchFamily="34" charset="0"/>
                        </a:rPr>
                        <a:t>2</a:t>
                      </a:r>
                      <a:endParaRPr lang="en-GB" sz="1200" b="1" dirty="0">
                        <a:solidFill>
                          <a:schemeClr val="bg2"/>
                        </a:solidFill>
                        <a:latin typeface="Arial" pitchFamily="34" charset="0"/>
                        <a:cs typeface="Arial" pitchFamily="34" charset="0"/>
                      </a:endParaRPr>
                    </a:p>
                  </a:txBody>
                  <a:tcPr/>
                </a:tc>
                <a:tc>
                  <a:txBody>
                    <a:bodyPr/>
                    <a:lstStyle/>
                    <a:p>
                      <a:r>
                        <a:rPr lang="de-DE" sz="1200" b="1" dirty="0" err="1" smtClean="0">
                          <a:solidFill>
                            <a:schemeClr val="bg2"/>
                          </a:solidFill>
                          <a:latin typeface="Arial" pitchFamily="34" charset="0"/>
                          <a:cs typeface="Arial" pitchFamily="34" charset="0"/>
                        </a:rPr>
                        <a:t>Compressor</a:t>
                      </a:r>
                      <a:r>
                        <a:rPr lang="de-DE" sz="1200" b="1" baseline="0" dirty="0" smtClean="0">
                          <a:solidFill>
                            <a:schemeClr val="bg2"/>
                          </a:solidFill>
                          <a:latin typeface="Arial" pitchFamily="34" charset="0"/>
                          <a:cs typeface="Arial" pitchFamily="34" charset="0"/>
                        </a:rPr>
                        <a:t> </a:t>
                      </a:r>
                      <a:r>
                        <a:rPr lang="de-DE" sz="1200" b="1" dirty="0" smtClean="0">
                          <a:solidFill>
                            <a:schemeClr val="bg2"/>
                          </a:solidFill>
                          <a:latin typeface="Arial" pitchFamily="34" charset="0"/>
                          <a:cs typeface="Arial" pitchFamily="34" charset="0"/>
                        </a:rPr>
                        <a:t>type</a:t>
                      </a:r>
                      <a:endParaRPr lang="en-GB" sz="1200" b="1" dirty="0">
                        <a:solidFill>
                          <a:schemeClr val="bg2"/>
                        </a:solidFill>
                        <a:latin typeface="Arial" pitchFamily="34" charset="0"/>
                        <a:cs typeface="Arial" pitchFamily="34" charset="0"/>
                      </a:endParaRPr>
                    </a:p>
                  </a:txBody>
                  <a:tcPr/>
                </a:tc>
              </a:tr>
              <a:tr h="161889">
                <a:tc>
                  <a:txBody>
                    <a:bodyPr/>
                    <a:lstStyle/>
                    <a:p>
                      <a:r>
                        <a:rPr lang="de-DE" sz="1200" b="1" dirty="0" smtClean="0">
                          <a:solidFill>
                            <a:schemeClr val="bg2"/>
                          </a:solidFill>
                          <a:latin typeface="Arial" pitchFamily="34" charset="0"/>
                          <a:cs typeface="Arial" pitchFamily="34" charset="0"/>
                        </a:rPr>
                        <a:t>3</a:t>
                      </a:r>
                      <a:endParaRPr lang="en-GB" sz="1200" b="1" dirty="0">
                        <a:solidFill>
                          <a:schemeClr val="bg2"/>
                        </a:solidFill>
                        <a:latin typeface="Arial" pitchFamily="34" charset="0"/>
                        <a:cs typeface="Arial" pitchFamily="34" charset="0"/>
                      </a:endParaRPr>
                    </a:p>
                  </a:txBody>
                  <a:tcPr/>
                </a:tc>
                <a:tc>
                  <a:txBody>
                    <a:bodyPr/>
                    <a:lstStyle/>
                    <a:p>
                      <a:r>
                        <a:rPr lang="de-DE" sz="1200" b="1" dirty="0" err="1" smtClean="0">
                          <a:solidFill>
                            <a:schemeClr val="bg2"/>
                          </a:solidFill>
                          <a:latin typeface="Arial" pitchFamily="34" charset="0"/>
                          <a:cs typeface="Arial" pitchFamily="34" charset="0"/>
                        </a:rPr>
                        <a:t>Indoor</a:t>
                      </a:r>
                      <a:r>
                        <a:rPr lang="de-DE" sz="1200" b="1" baseline="0" dirty="0" smtClean="0">
                          <a:solidFill>
                            <a:schemeClr val="bg2"/>
                          </a:solidFill>
                          <a:latin typeface="Arial" pitchFamily="34" charset="0"/>
                          <a:cs typeface="Arial" pitchFamily="34" charset="0"/>
                        </a:rPr>
                        <a:t> </a:t>
                      </a:r>
                      <a:r>
                        <a:rPr lang="de-DE" sz="1200" b="1" baseline="0" dirty="0" err="1" smtClean="0">
                          <a:solidFill>
                            <a:schemeClr val="bg2"/>
                          </a:solidFill>
                          <a:latin typeface="Arial" pitchFamily="34" charset="0"/>
                          <a:cs typeface="Arial" pitchFamily="34" charset="0"/>
                        </a:rPr>
                        <a:t>software</a:t>
                      </a:r>
                      <a:r>
                        <a:rPr lang="de-DE" sz="1200" b="1" baseline="0" dirty="0" smtClean="0">
                          <a:solidFill>
                            <a:schemeClr val="bg2"/>
                          </a:solidFill>
                          <a:latin typeface="Arial" pitchFamily="34" charset="0"/>
                          <a:cs typeface="Arial" pitchFamily="34" charset="0"/>
                        </a:rPr>
                        <a:t> type</a:t>
                      </a:r>
                      <a:endParaRPr lang="en-GB" sz="1200" b="1"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7</a:t>
                      </a:r>
                      <a:endParaRPr lang="en-GB" sz="1200" b="0" dirty="0">
                        <a:solidFill>
                          <a:schemeClr val="bg2"/>
                        </a:solidFill>
                        <a:latin typeface="Arial" pitchFamily="34" charset="0"/>
                        <a:cs typeface="Arial" pitchFamily="34" charset="0"/>
                      </a:endParaRPr>
                    </a:p>
                  </a:txBody>
                  <a:tcPr/>
                </a:tc>
                <a:tc>
                  <a:txBody>
                    <a:bodyPr/>
                    <a:lstStyle/>
                    <a:p>
                      <a:r>
                        <a:rPr lang="de-DE" sz="1200" b="0" dirty="0" smtClean="0">
                          <a:solidFill>
                            <a:schemeClr val="bg2"/>
                          </a:solidFill>
                          <a:latin typeface="Arial" pitchFamily="34" charset="0"/>
                          <a:cs typeface="Arial" pitchFamily="34" charset="0"/>
                        </a:rPr>
                        <a:t>Unit </a:t>
                      </a:r>
                      <a:r>
                        <a:rPr lang="de-DE" sz="1200" b="0" dirty="0" err="1" smtClean="0">
                          <a:solidFill>
                            <a:schemeClr val="bg2"/>
                          </a:solidFill>
                          <a:latin typeface="Arial" pitchFamily="34" charset="0"/>
                          <a:cs typeface="Arial" pitchFamily="34" charset="0"/>
                        </a:rPr>
                        <a:t>control</a:t>
                      </a:r>
                      <a:r>
                        <a:rPr lang="de-DE" sz="1200" b="0" dirty="0" smtClean="0">
                          <a:solidFill>
                            <a:schemeClr val="bg2"/>
                          </a:solidFill>
                          <a:latin typeface="Arial" pitchFamily="34" charset="0"/>
                          <a:cs typeface="Arial" pitchFamily="34" charset="0"/>
                        </a:rPr>
                        <a:t> </a:t>
                      </a:r>
                      <a:r>
                        <a:rPr lang="de-DE" sz="1200" b="0" dirty="0" err="1" smtClean="0">
                          <a:solidFill>
                            <a:schemeClr val="bg2"/>
                          </a:solidFill>
                          <a:latin typeface="Arial" pitchFamily="34" charset="0"/>
                          <a:cs typeface="Arial" pitchFamily="34" charset="0"/>
                        </a:rPr>
                        <a:t>method</a:t>
                      </a:r>
                      <a:endParaRPr lang="en-GB" sz="1200" b="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8</a:t>
                      </a:r>
                      <a:endParaRPr lang="en-GB" sz="1200" b="0" dirty="0">
                        <a:solidFill>
                          <a:schemeClr val="bg2"/>
                        </a:solidFill>
                        <a:latin typeface="Arial" pitchFamily="34" charset="0"/>
                        <a:cs typeface="Arial" pitchFamily="34" charset="0"/>
                      </a:endParaRPr>
                    </a:p>
                  </a:txBody>
                  <a:tcPr/>
                </a:tc>
                <a:tc>
                  <a:txBody>
                    <a:bodyPr/>
                    <a:lstStyle/>
                    <a:p>
                      <a:r>
                        <a:rPr lang="de-DE" sz="1200" b="0" baseline="0" dirty="0" err="1" smtClean="0">
                          <a:solidFill>
                            <a:schemeClr val="bg2"/>
                          </a:solidFill>
                          <a:latin typeface="Arial" pitchFamily="34" charset="0"/>
                          <a:cs typeface="Arial" pitchFamily="34" charset="0"/>
                        </a:rPr>
                        <a:t>Number</a:t>
                      </a:r>
                      <a:r>
                        <a:rPr lang="de-DE" sz="1200" b="0" baseline="0" dirty="0" smtClean="0">
                          <a:solidFill>
                            <a:schemeClr val="bg2"/>
                          </a:solidFill>
                          <a:latin typeface="Arial" pitchFamily="34" charset="0"/>
                          <a:cs typeface="Arial" pitchFamily="34" charset="0"/>
                        </a:rPr>
                        <a:t> </a:t>
                      </a:r>
                      <a:r>
                        <a:rPr lang="de-DE" sz="1200" b="0" baseline="0" dirty="0" err="1" smtClean="0">
                          <a:solidFill>
                            <a:schemeClr val="bg2"/>
                          </a:solidFill>
                          <a:latin typeface="Arial" pitchFamily="34" charset="0"/>
                          <a:cs typeface="Arial" pitchFamily="34" charset="0"/>
                        </a:rPr>
                        <a:t>of</a:t>
                      </a:r>
                      <a:r>
                        <a:rPr lang="de-DE" sz="1200" b="0" baseline="0" dirty="0" smtClean="0">
                          <a:solidFill>
                            <a:schemeClr val="bg2"/>
                          </a:solidFill>
                          <a:latin typeface="Arial" pitchFamily="34" charset="0"/>
                          <a:cs typeface="Arial" pitchFamily="34" charset="0"/>
                        </a:rPr>
                        <a:t> LWT </a:t>
                      </a:r>
                      <a:r>
                        <a:rPr lang="de-DE" sz="1200" b="0" baseline="0" dirty="0" err="1" smtClean="0">
                          <a:solidFill>
                            <a:schemeClr val="bg2"/>
                          </a:solidFill>
                          <a:latin typeface="Arial" pitchFamily="34" charset="0"/>
                          <a:cs typeface="Arial" pitchFamily="34" charset="0"/>
                        </a:rPr>
                        <a:t>zones</a:t>
                      </a:r>
                      <a:endParaRPr lang="de-DE" sz="1200" b="0" baseline="0" dirty="0" smtClean="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9</a:t>
                      </a:r>
                      <a:endParaRPr lang="en-GB" sz="1200" b="0" dirty="0">
                        <a:solidFill>
                          <a:schemeClr val="bg2"/>
                        </a:solidFill>
                        <a:latin typeface="Arial" pitchFamily="34" charset="0"/>
                        <a:cs typeface="Arial" pitchFamily="34" charset="0"/>
                      </a:endParaRPr>
                    </a:p>
                  </a:txBody>
                  <a:tcPr/>
                </a:tc>
                <a:tc>
                  <a:txBody>
                    <a:bodyPr/>
                    <a:lstStyle/>
                    <a:p>
                      <a:r>
                        <a:rPr lang="de-DE" sz="1200" b="0" baseline="0" dirty="0" smtClean="0">
                          <a:solidFill>
                            <a:schemeClr val="bg2"/>
                          </a:solidFill>
                          <a:latin typeface="Arial" pitchFamily="34" charset="0"/>
                          <a:cs typeface="Arial" pitchFamily="34" charset="0"/>
                        </a:rPr>
                        <a:t>Pump </a:t>
                      </a:r>
                      <a:r>
                        <a:rPr lang="de-DE" sz="1200" b="0" baseline="0" dirty="0" err="1" smtClean="0">
                          <a:solidFill>
                            <a:schemeClr val="bg2"/>
                          </a:solidFill>
                          <a:latin typeface="Arial" pitchFamily="34" charset="0"/>
                          <a:cs typeface="Arial" pitchFamily="34" charset="0"/>
                        </a:rPr>
                        <a:t>operation</a:t>
                      </a:r>
                      <a:r>
                        <a:rPr lang="de-DE" sz="1200" b="0" baseline="0" dirty="0" smtClean="0">
                          <a:solidFill>
                            <a:schemeClr val="bg2"/>
                          </a:solidFill>
                          <a:latin typeface="Arial" pitchFamily="34" charset="0"/>
                          <a:cs typeface="Arial" pitchFamily="34" charset="0"/>
                        </a:rPr>
                        <a:t> </a:t>
                      </a:r>
                      <a:r>
                        <a:rPr lang="de-DE" sz="1200" b="0" baseline="0" dirty="0" err="1" smtClean="0">
                          <a:solidFill>
                            <a:schemeClr val="bg2"/>
                          </a:solidFill>
                          <a:latin typeface="Arial" pitchFamily="34" charset="0"/>
                          <a:cs typeface="Arial" pitchFamily="34" charset="0"/>
                        </a:rPr>
                        <a:t>mode</a:t>
                      </a:r>
                      <a:endParaRPr lang="de-DE" sz="1200" b="0" baseline="0" dirty="0" smtClean="0">
                        <a:solidFill>
                          <a:schemeClr val="bg2"/>
                        </a:solidFill>
                        <a:latin typeface="Arial" pitchFamily="34" charset="0"/>
                        <a:cs typeface="Arial" pitchFamily="34" charset="0"/>
                      </a:endParaRPr>
                    </a:p>
                  </a:txBody>
                  <a:tcPr/>
                </a:tc>
              </a:tr>
              <a:tr h="161889">
                <a:tc>
                  <a:txBody>
                    <a:bodyPr/>
                    <a:lstStyle/>
                    <a:p>
                      <a:r>
                        <a:rPr lang="de-DE" sz="1200" dirty="0" smtClean="0">
                          <a:solidFill>
                            <a:schemeClr val="bg2"/>
                          </a:solidFill>
                          <a:latin typeface="Arial" pitchFamily="34" charset="0"/>
                          <a:cs typeface="Arial" pitchFamily="34" charset="0"/>
                        </a:rPr>
                        <a:t>A</a:t>
                      </a:r>
                      <a:endParaRPr lang="en-GB" sz="1200" dirty="0">
                        <a:solidFill>
                          <a:schemeClr val="bg2"/>
                        </a:solidFill>
                        <a:latin typeface="Arial" pitchFamily="34" charset="0"/>
                        <a:cs typeface="Arial" pitchFamily="34" charset="0"/>
                      </a:endParaRPr>
                    </a:p>
                  </a:txBody>
                  <a:tcPr/>
                </a:tc>
                <a:tc>
                  <a:txBody>
                    <a:bodyPr/>
                    <a:lstStyle/>
                    <a:p>
                      <a:r>
                        <a:rPr lang="de-DE" sz="1200" dirty="0" smtClean="0">
                          <a:solidFill>
                            <a:schemeClr val="bg2"/>
                          </a:solidFill>
                          <a:latin typeface="Arial" pitchFamily="34" charset="0"/>
                          <a:cs typeface="Arial" pitchFamily="34" charset="0"/>
                        </a:rPr>
                        <a:t>Power</a:t>
                      </a:r>
                      <a:r>
                        <a:rPr lang="de-DE" sz="1200" baseline="0" dirty="0" smtClean="0">
                          <a:solidFill>
                            <a:schemeClr val="bg2"/>
                          </a:solidFill>
                          <a:latin typeface="Arial" pitchFamily="34" charset="0"/>
                          <a:cs typeface="Arial" pitchFamily="34" charset="0"/>
                        </a:rPr>
                        <a:t> </a:t>
                      </a:r>
                      <a:r>
                        <a:rPr lang="de-DE" sz="1200" baseline="0" dirty="0" err="1" smtClean="0">
                          <a:solidFill>
                            <a:schemeClr val="bg2"/>
                          </a:solidFill>
                          <a:latin typeface="Arial" pitchFamily="34" charset="0"/>
                          <a:cs typeface="Arial" pitchFamily="34" charset="0"/>
                        </a:rPr>
                        <a:t>saving</a:t>
                      </a:r>
                      <a:r>
                        <a:rPr lang="de-DE" sz="1200" baseline="0" dirty="0" smtClean="0">
                          <a:solidFill>
                            <a:schemeClr val="bg2"/>
                          </a:solidFill>
                          <a:latin typeface="Arial" pitchFamily="34" charset="0"/>
                          <a:cs typeface="Arial" pitchFamily="34" charset="0"/>
                        </a:rPr>
                        <a:t> </a:t>
                      </a:r>
                      <a:r>
                        <a:rPr lang="de-DE" sz="1200" baseline="0" dirty="0" err="1" smtClean="0">
                          <a:solidFill>
                            <a:schemeClr val="bg2"/>
                          </a:solidFill>
                          <a:latin typeface="Arial" pitchFamily="34" charset="0"/>
                          <a:cs typeface="Arial" pitchFamily="34" charset="0"/>
                        </a:rPr>
                        <a:t>possible</a:t>
                      </a:r>
                      <a:endParaRPr lang="en-GB" sz="1200" dirty="0">
                        <a:solidFill>
                          <a:schemeClr val="bg2"/>
                        </a:solidFill>
                        <a:latin typeface="Arial" pitchFamily="34" charset="0"/>
                        <a:cs typeface="Arial" pitchFamily="34" charset="0"/>
                      </a:endParaRPr>
                    </a:p>
                  </a:txBody>
                  <a:tcPr/>
                </a:tc>
              </a:tr>
              <a:tr h="253712">
                <a:tc>
                  <a:txBody>
                    <a:bodyPr/>
                    <a:lstStyle/>
                    <a:p>
                      <a:r>
                        <a:rPr lang="de-DE" sz="1200" dirty="0" smtClean="0">
                          <a:solidFill>
                            <a:schemeClr val="bg2"/>
                          </a:solidFill>
                          <a:latin typeface="Arial" pitchFamily="34" charset="0"/>
                          <a:cs typeface="Arial" pitchFamily="34" charset="0"/>
                        </a:rPr>
                        <a:t>B</a:t>
                      </a:r>
                      <a:endParaRPr lang="en-GB" sz="1200" dirty="0">
                        <a:solidFill>
                          <a:schemeClr val="bg2"/>
                        </a:solidFill>
                        <a:latin typeface="Arial" pitchFamily="34" charset="0"/>
                        <a:cs typeface="Arial" pitchFamily="34" charset="0"/>
                      </a:endParaRPr>
                    </a:p>
                  </a:txBody>
                  <a:tcPr/>
                </a:tc>
                <a:tc>
                  <a:txBody>
                    <a:bodyPr/>
                    <a:lstStyle/>
                    <a:p>
                      <a:r>
                        <a:rPr lang="nl-BE" sz="1200" dirty="0" smtClean="0">
                          <a:solidFill>
                            <a:schemeClr val="bg2"/>
                          </a:solidFill>
                          <a:latin typeface="Arial" pitchFamily="34" charset="0"/>
                          <a:cs typeface="Arial" pitchFamily="34" charset="0"/>
                        </a:rPr>
                        <a:t>User</a:t>
                      </a:r>
                      <a:r>
                        <a:rPr lang="nl-BE" sz="1200" baseline="0" dirty="0" smtClean="0">
                          <a:solidFill>
                            <a:schemeClr val="bg2"/>
                          </a:solidFill>
                          <a:latin typeface="Arial" pitchFamily="34" charset="0"/>
                          <a:cs typeface="Arial" pitchFamily="34" charset="0"/>
                        </a:rPr>
                        <a:t> interface </a:t>
                      </a:r>
                      <a:r>
                        <a:rPr lang="nl-BE" sz="1200" baseline="0" dirty="0" err="1" smtClean="0">
                          <a:solidFill>
                            <a:schemeClr val="bg2"/>
                          </a:solidFill>
                          <a:latin typeface="Arial" pitchFamily="34" charset="0"/>
                          <a:cs typeface="Arial" pitchFamily="34" charset="0"/>
                        </a:rPr>
                        <a:t>location</a:t>
                      </a:r>
                      <a:endParaRPr lang="en-GB" sz="1200" dirty="0">
                        <a:solidFill>
                          <a:schemeClr val="bg2"/>
                        </a:solidFill>
                        <a:latin typeface="Arial" pitchFamily="34" charset="0"/>
                        <a:cs typeface="Arial" pitchFamily="34" charset="0"/>
                      </a:endParaRPr>
                    </a:p>
                  </a:txBody>
                  <a:tcPr/>
                </a:tc>
              </a:tr>
              <a:tr h="288032">
                <a:tc>
                  <a:txBody>
                    <a:bodyPr/>
                    <a:lstStyle/>
                    <a:p>
                      <a:r>
                        <a:rPr lang="de-DE" sz="1200" dirty="0" smtClean="0">
                          <a:solidFill>
                            <a:schemeClr val="bg2"/>
                          </a:solidFill>
                          <a:latin typeface="Arial" pitchFamily="34" charset="0"/>
                          <a:cs typeface="Arial" pitchFamily="34" charset="0"/>
                        </a:rPr>
                        <a:t>C</a:t>
                      </a:r>
                      <a:endParaRPr lang="en-GB" sz="1200" dirty="0">
                        <a:solidFill>
                          <a:schemeClr val="bg2"/>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b="0" i="0" u="none" strike="noStrike" dirty="0" smtClean="0">
                          <a:solidFill>
                            <a:schemeClr val="bg2"/>
                          </a:solidFill>
                          <a:effectLst/>
                          <a:latin typeface="Arial" panose="020B0604020202020204" pitchFamily="34" charset="0"/>
                          <a:cs typeface="Arial" panose="020B0604020202020204" pitchFamily="34" charset="0"/>
                        </a:rPr>
                        <a:t>Glycol</a:t>
                      </a:r>
                      <a:endParaRPr lang="en-GB" sz="1200" b="0" i="0" u="none" strike="noStrike" dirty="0" smtClean="0">
                        <a:solidFill>
                          <a:schemeClr val="bg2"/>
                        </a:solidFill>
                        <a:effectLst/>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9123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122</a:t>
            </a:fld>
            <a:endParaRPr lang="en-US" dirty="0"/>
          </a:p>
        </p:txBody>
      </p:sp>
      <p:sp>
        <p:nvSpPr>
          <p:cNvPr id="4" name="Text Placeholder 3"/>
          <p:cNvSpPr>
            <a:spLocks noGrp="1"/>
          </p:cNvSpPr>
          <p:nvPr>
            <p:ph type="body" sz="quarter" idx="15"/>
          </p:nvPr>
        </p:nvSpPr>
        <p:spPr/>
        <p:txBody>
          <a:bodyPr/>
          <a:lstStyle/>
          <a:p>
            <a:r>
              <a:rPr lang="nl-BE" dirty="0"/>
              <a:t>5. </a:t>
            </a:r>
            <a:r>
              <a:rPr lang="nl-BE" dirty="0" err="1"/>
              <a:t>Commissioning</a:t>
            </a:r>
            <a:r>
              <a:rPr lang="nl-BE" dirty="0"/>
              <a:t> </a:t>
            </a:r>
            <a:r>
              <a:rPr lang="nl-BE" dirty="0" smtClean="0"/>
              <a:t> </a:t>
            </a:r>
            <a:r>
              <a:rPr lang="nl-BE" dirty="0"/>
              <a:t>–</a:t>
            </a:r>
            <a:r>
              <a:rPr lang="en-GB" dirty="0"/>
              <a:t> Quick wizard  - </a:t>
            </a:r>
            <a:r>
              <a:rPr lang="nl-BE" dirty="0" smtClean="0"/>
              <a:t>Unit control </a:t>
            </a:r>
            <a:r>
              <a:rPr lang="nl-BE" dirty="0" err="1" smtClean="0"/>
              <a:t>method</a:t>
            </a:r>
            <a:r>
              <a:rPr lang="nl-BE" dirty="0" smtClean="0"/>
              <a:t> </a:t>
            </a:r>
            <a:endParaRPr lang="nl-BE" dirty="0"/>
          </a:p>
          <a:p>
            <a:endParaRPr lang="en-GB" dirty="0"/>
          </a:p>
        </p:txBody>
      </p:sp>
      <p:sp>
        <p:nvSpPr>
          <p:cNvPr id="5" name="Text Placeholder 4"/>
          <p:cNvSpPr>
            <a:spLocks noGrp="1"/>
          </p:cNvSpPr>
          <p:nvPr>
            <p:ph type="body" sz="quarter" idx="16"/>
          </p:nvPr>
        </p:nvSpPr>
        <p:spPr/>
        <p:txBody>
          <a:bodyPr>
            <a:normAutofit/>
          </a:bodyPr>
          <a:lstStyle/>
          <a:p>
            <a:endParaRPr lang="nl-BE" dirty="0" smtClean="0"/>
          </a:p>
          <a:p>
            <a:endParaRPr lang="nl-BE" dirty="0"/>
          </a:p>
          <a:p>
            <a:endParaRPr lang="nl-BE" dirty="0" smtClean="0"/>
          </a:p>
          <a:p>
            <a:pPr marL="57150"/>
            <a:r>
              <a:rPr lang="nl-BE" dirty="0"/>
              <a:t>	</a:t>
            </a:r>
            <a:r>
              <a:rPr lang="nl-BE" dirty="0" smtClean="0"/>
              <a:t>	</a:t>
            </a:r>
            <a:r>
              <a:rPr lang="en-GB" dirty="0">
                <a:solidFill>
                  <a:schemeClr val="tx2"/>
                </a:solidFill>
              </a:rPr>
              <a:t>A.2.1.7 </a:t>
            </a:r>
            <a:r>
              <a:rPr lang="en-GB" dirty="0" smtClean="0">
                <a:solidFill>
                  <a:schemeClr val="tx2"/>
                </a:solidFill>
              </a:rPr>
              <a:t>= 0; </a:t>
            </a:r>
            <a:r>
              <a:rPr lang="en-GB" dirty="0">
                <a:solidFill>
                  <a:schemeClr val="tx2"/>
                </a:solidFill>
              </a:rPr>
              <a:t>LWT control, this setting will </a:t>
            </a:r>
            <a:r>
              <a:rPr lang="en-GB" dirty="0" smtClean="0">
                <a:solidFill>
                  <a:schemeClr val="tx2"/>
                </a:solidFill>
              </a:rPr>
              <a:t>		control </a:t>
            </a:r>
            <a:r>
              <a:rPr lang="en-GB" dirty="0">
                <a:solidFill>
                  <a:schemeClr val="tx2"/>
                </a:solidFill>
              </a:rPr>
              <a:t>to the leaving water temperature set </a:t>
            </a:r>
            <a:endParaRPr lang="en-GB" dirty="0" smtClean="0">
              <a:solidFill>
                <a:schemeClr val="tx2"/>
              </a:solidFill>
            </a:endParaRPr>
          </a:p>
          <a:p>
            <a:pPr marL="57150"/>
            <a:r>
              <a:rPr lang="en-GB" dirty="0">
                <a:solidFill>
                  <a:schemeClr val="tx2"/>
                </a:solidFill>
              </a:rPr>
              <a:t>	</a:t>
            </a:r>
            <a:r>
              <a:rPr lang="en-GB" dirty="0" smtClean="0">
                <a:solidFill>
                  <a:schemeClr val="tx2"/>
                </a:solidFill>
              </a:rPr>
              <a:t>	point </a:t>
            </a:r>
            <a:r>
              <a:rPr lang="en-GB" dirty="0">
                <a:solidFill>
                  <a:schemeClr val="tx2"/>
                </a:solidFill>
              </a:rPr>
              <a:t>with no space temperature </a:t>
            </a:r>
            <a:r>
              <a:rPr lang="en-GB" dirty="0" smtClean="0">
                <a:solidFill>
                  <a:schemeClr val="tx2"/>
                </a:solidFill>
              </a:rPr>
              <a:t>control.</a:t>
            </a:r>
            <a:endParaRPr lang="en-GB" dirty="0">
              <a:solidFill>
                <a:schemeClr val="tx2"/>
              </a:solidFill>
            </a:endParaRPr>
          </a:p>
          <a:p>
            <a:pPr marL="57150"/>
            <a:endParaRPr lang="en-GB" dirty="0">
              <a:solidFill>
                <a:schemeClr val="tx2"/>
              </a:solidFill>
            </a:endParaRPr>
          </a:p>
          <a:p>
            <a:pPr marL="57150"/>
            <a:r>
              <a:rPr lang="en-GB" dirty="0" smtClean="0">
                <a:solidFill>
                  <a:schemeClr val="tx2"/>
                </a:solidFill>
              </a:rPr>
              <a:t>		A.2.1.7 = 1; Ext </a:t>
            </a:r>
            <a:r>
              <a:rPr lang="en-GB" dirty="0">
                <a:solidFill>
                  <a:schemeClr val="tx2"/>
                </a:solidFill>
              </a:rPr>
              <a:t>RT control, External Room </a:t>
            </a:r>
            <a:r>
              <a:rPr lang="en-GB" dirty="0" smtClean="0">
                <a:solidFill>
                  <a:schemeClr val="tx2"/>
                </a:solidFill>
              </a:rPr>
              <a:t>		Thermostat </a:t>
            </a:r>
            <a:r>
              <a:rPr lang="en-GB" dirty="0">
                <a:solidFill>
                  <a:schemeClr val="tx2"/>
                </a:solidFill>
              </a:rPr>
              <a:t>control, this setting will look at the </a:t>
            </a:r>
            <a:r>
              <a:rPr lang="en-GB" dirty="0" smtClean="0">
                <a:solidFill>
                  <a:schemeClr val="tx2"/>
                </a:solidFill>
              </a:rPr>
              <a:t>		programmable </a:t>
            </a:r>
            <a:r>
              <a:rPr lang="en-GB" dirty="0">
                <a:solidFill>
                  <a:schemeClr val="tx2"/>
                </a:solidFill>
              </a:rPr>
              <a:t>room thermostat </a:t>
            </a:r>
            <a:r>
              <a:rPr lang="en-GB" dirty="0" smtClean="0">
                <a:solidFill>
                  <a:schemeClr val="tx2"/>
                </a:solidFill>
              </a:rPr>
              <a:t>input 			terminals.</a:t>
            </a:r>
            <a:endParaRPr lang="en-GB" dirty="0">
              <a:solidFill>
                <a:schemeClr val="tx2"/>
              </a:solidFill>
            </a:endParaRPr>
          </a:p>
          <a:p>
            <a:pPr marL="57150"/>
            <a:endParaRPr lang="en-GB" dirty="0">
              <a:solidFill>
                <a:schemeClr val="tx2"/>
              </a:solidFill>
            </a:endParaRPr>
          </a:p>
          <a:p>
            <a:pPr marL="57150"/>
            <a:r>
              <a:rPr lang="en-GB" dirty="0" smtClean="0">
                <a:solidFill>
                  <a:schemeClr val="tx2"/>
                </a:solidFill>
              </a:rPr>
              <a:t>		A.2.1.7 = 2 ;</a:t>
            </a:r>
            <a:r>
              <a:rPr lang="en-GB" b="1" dirty="0" smtClean="0">
                <a:solidFill>
                  <a:schemeClr val="tx2"/>
                </a:solidFill>
              </a:rPr>
              <a:t> </a:t>
            </a:r>
            <a:r>
              <a:rPr lang="en-GB" dirty="0">
                <a:solidFill>
                  <a:schemeClr val="tx2"/>
                </a:solidFill>
              </a:rPr>
              <a:t>RT control, Room Thermostat </a:t>
            </a:r>
            <a:r>
              <a:rPr lang="en-GB" dirty="0" smtClean="0">
                <a:solidFill>
                  <a:schemeClr val="tx2"/>
                </a:solidFill>
              </a:rPr>
              <a:t>		control</a:t>
            </a:r>
            <a:r>
              <a:rPr lang="en-GB" dirty="0">
                <a:solidFill>
                  <a:schemeClr val="tx2"/>
                </a:solidFill>
              </a:rPr>
              <a:t>, This will use the Daikin controller as </a:t>
            </a:r>
            <a:r>
              <a:rPr lang="en-GB" dirty="0" smtClean="0">
                <a:solidFill>
                  <a:schemeClr val="tx2"/>
                </a:solidFill>
              </a:rPr>
              <a:t>a		 </a:t>
            </a:r>
            <a:r>
              <a:rPr lang="en-GB" dirty="0">
                <a:solidFill>
                  <a:schemeClr val="tx2"/>
                </a:solidFill>
              </a:rPr>
              <a:t>programmable room thermostat</a:t>
            </a:r>
            <a:r>
              <a:rPr lang="en-GB" sz="2000" dirty="0">
                <a:solidFill>
                  <a:schemeClr val="tx2"/>
                </a:solidFill>
              </a:rPr>
              <a:t> </a:t>
            </a:r>
          </a:p>
          <a:p>
            <a:endParaRPr lang="en-GB" dirty="0"/>
          </a:p>
        </p:txBody>
      </p:sp>
      <p:cxnSp>
        <p:nvCxnSpPr>
          <p:cNvPr id="8" name="Elbow Connector 7"/>
          <p:cNvCxnSpPr/>
          <p:nvPr/>
        </p:nvCxnSpPr>
        <p:spPr bwMode="auto">
          <a:xfrm rot="10800000" flipV="1">
            <a:off x="1374504" y="1056184"/>
            <a:ext cx="5875512" cy="1080120"/>
          </a:xfrm>
          <a:prstGeom prst="bentConnector2">
            <a:avLst/>
          </a:prstGeom>
          <a:solidFill>
            <a:schemeClr val="accent1"/>
          </a:solidFill>
          <a:ln w="381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9" name="Table 8"/>
          <p:cNvGraphicFramePr>
            <a:graphicFrameLocks noGrp="1"/>
          </p:cNvGraphicFramePr>
          <p:nvPr>
            <p:extLst>
              <p:ext uri="{D42A27DB-BD31-4B8C-83A1-F6EECF244321}">
                <p14:modId xmlns:p14="http://schemas.microsoft.com/office/powerpoint/2010/main" val="1805659817"/>
              </p:ext>
            </p:extLst>
          </p:nvPr>
        </p:nvGraphicFramePr>
        <p:xfrm>
          <a:off x="683568" y="6079574"/>
          <a:ext cx="2160240" cy="445770"/>
        </p:xfrm>
        <a:graphic>
          <a:graphicData uri="http://schemas.openxmlformats.org/drawingml/2006/table">
            <a:tbl>
              <a:tblPr firstRow="1">
                <a:tableStyleId>{3C2FFA5D-87B4-456A-9821-1D502468CF0F}</a:tableStyleId>
              </a:tblPr>
              <a:tblGrid>
                <a:gridCol w="1080120"/>
                <a:gridCol w="1080120"/>
              </a:tblGrid>
              <a:tr h="161925">
                <a:tc>
                  <a:txBody>
                    <a:bodyPr/>
                    <a:lstStyle/>
                    <a:p>
                      <a:pPr algn="ctr" fontAlgn="b"/>
                      <a:r>
                        <a:rPr lang="en-US" sz="1400" u="none" strike="noStrike" dirty="0" smtClean="0">
                          <a:solidFill>
                            <a:schemeClr val="tx2"/>
                          </a:solidFill>
                          <a:effectLst/>
                        </a:rPr>
                        <a:t>Bread</a:t>
                      </a:r>
                      <a:r>
                        <a:rPr lang="en-US" sz="1400" u="none" strike="noStrike" baseline="0" dirty="0" smtClean="0">
                          <a:solidFill>
                            <a:schemeClr val="tx2"/>
                          </a:solidFill>
                          <a:effectLst/>
                        </a:rPr>
                        <a:t> Crumb</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Overview</a:t>
                      </a:r>
                      <a:endParaRPr lang="en-GB" sz="1400" b="1" i="0" u="none" strike="noStrike" dirty="0">
                        <a:solidFill>
                          <a:schemeClr val="tx2"/>
                        </a:solidFill>
                        <a:effectLst/>
                        <a:latin typeface="+mn-lt"/>
                      </a:endParaRPr>
                    </a:p>
                  </a:txBody>
                  <a:tcPr marL="36000" marR="36000" marT="9525" marB="0" anchor="ctr"/>
                </a:tc>
              </a:tr>
              <a:tr h="161925">
                <a:tc>
                  <a:txBody>
                    <a:bodyPr/>
                    <a:lstStyle/>
                    <a:p>
                      <a:pPr algn="ctr" fontAlgn="b"/>
                      <a:r>
                        <a:rPr lang="en-US" sz="1400" b="0" i="0" u="none" strike="noStrike" dirty="0" smtClean="0">
                          <a:solidFill>
                            <a:schemeClr val="tx2"/>
                          </a:solidFill>
                          <a:effectLst/>
                          <a:latin typeface="+mn-lt"/>
                        </a:rPr>
                        <a:t>A.2.1.7</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C-07</a:t>
                      </a:r>
                    </a:p>
                  </a:txBody>
                  <a:tcPr marL="36000" marR="36000" marT="9525" marB="0" anchor="ctr"/>
                </a:tc>
              </a:tr>
            </a:tbl>
          </a:graphicData>
        </a:graphic>
      </p:graphicFrame>
      <p:graphicFrame>
        <p:nvGraphicFramePr>
          <p:cNvPr id="10" name="Tabelle 19"/>
          <p:cNvGraphicFramePr>
            <a:graphicFrameLocks noGrp="1"/>
          </p:cNvGraphicFramePr>
          <p:nvPr>
            <p:extLst>
              <p:ext uri="{D42A27DB-BD31-4B8C-83A1-F6EECF244321}">
                <p14:modId xmlns:p14="http://schemas.microsoft.com/office/powerpoint/2010/main" val="29383700"/>
              </p:ext>
            </p:extLst>
          </p:nvPr>
        </p:nvGraphicFramePr>
        <p:xfrm>
          <a:off x="7236296" y="620688"/>
          <a:ext cx="1512168" cy="1097280"/>
        </p:xfrm>
        <a:graphic>
          <a:graphicData uri="http://schemas.openxmlformats.org/drawingml/2006/table">
            <a:tbl>
              <a:tblPr firstRow="1" bandRow="1">
                <a:tableStyleId>{5C22544A-7EE6-4342-B048-85BDC9FD1C3A}</a:tableStyleId>
              </a:tblPr>
              <a:tblGrid>
                <a:gridCol w="252028"/>
                <a:gridCol w="1260140"/>
              </a:tblGrid>
              <a:tr h="206347">
                <a:tc gridSpan="2">
                  <a:txBody>
                    <a:bodyPr/>
                    <a:lstStyle/>
                    <a:p>
                      <a:r>
                        <a:rPr lang="de-DE" sz="1200" dirty="0" smtClean="0">
                          <a:solidFill>
                            <a:schemeClr val="tx2"/>
                          </a:solidFill>
                          <a:latin typeface="Arial" pitchFamily="34" charset="0"/>
                          <a:cs typeface="Arial" pitchFamily="34" charset="0"/>
                        </a:rPr>
                        <a:t>A.2 System</a:t>
                      </a:r>
                      <a:r>
                        <a:rPr lang="de-DE" sz="1200" baseline="0" dirty="0"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206347">
                <a:tc>
                  <a:txBody>
                    <a:bodyPr/>
                    <a:lstStyle/>
                    <a:p>
                      <a:r>
                        <a:rPr lang="de-DE" sz="1200" b="1" dirty="0" smtClean="0">
                          <a:solidFill>
                            <a:schemeClr val="tx2"/>
                          </a:solidFill>
                          <a:latin typeface="Arial" pitchFamily="34" charset="0"/>
                          <a:cs typeface="Arial" pitchFamily="34" charset="0"/>
                        </a:rPr>
                        <a:t>1</a:t>
                      </a:r>
                      <a:endParaRPr lang="en-GB" sz="1200" b="1" dirty="0">
                        <a:solidFill>
                          <a:schemeClr val="tx2"/>
                        </a:solidFill>
                        <a:latin typeface="Arial" pitchFamily="34" charset="0"/>
                        <a:cs typeface="Arial" pitchFamily="34" charset="0"/>
                      </a:endParaRPr>
                    </a:p>
                  </a:txBody>
                  <a:tcPr/>
                </a:tc>
                <a:tc>
                  <a:txBody>
                    <a:bodyPr/>
                    <a:lstStyle/>
                    <a:p>
                      <a:r>
                        <a:rPr lang="de-DE" sz="1200" b="1" dirty="0" smtClean="0">
                          <a:solidFill>
                            <a:schemeClr val="tx2"/>
                          </a:solidFill>
                          <a:latin typeface="Arial" pitchFamily="34" charset="0"/>
                          <a:cs typeface="Arial" pitchFamily="34" charset="0"/>
                        </a:rPr>
                        <a:t>Standard</a:t>
                      </a:r>
                      <a:endParaRPr lang="en-GB" sz="1200" b="1" dirty="0">
                        <a:solidFill>
                          <a:schemeClr val="tx2"/>
                        </a:solidFill>
                        <a:latin typeface="Arial" pitchFamily="34" charset="0"/>
                        <a:cs typeface="Arial" pitchFamily="34" charset="0"/>
                      </a:endParaRPr>
                    </a:p>
                  </a:txBody>
                  <a:tcPr/>
                </a:tc>
              </a:tr>
              <a:tr h="206347">
                <a:tc>
                  <a:txBody>
                    <a:bodyPr/>
                    <a:lstStyle/>
                    <a:p>
                      <a:r>
                        <a:rPr lang="de-DE" sz="1200" b="0" dirty="0" smtClean="0">
                          <a:solidFill>
                            <a:schemeClr val="tx2"/>
                          </a:solidFill>
                          <a:latin typeface="Arial" pitchFamily="34" charset="0"/>
                          <a:cs typeface="Arial" pitchFamily="34" charset="0"/>
                        </a:rPr>
                        <a:t>2</a:t>
                      </a:r>
                      <a:endParaRPr lang="en-GB" sz="1200" b="0" dirty="0">
                        <a:solidFill>
                          <a:schemeClr val="tx2"/>
                        </a:solidFill>
                        <a:latin typeface="Arial" pitchFamily="34" charset="0"/>
                        <a:cs typeface="Arial" pitchFamily="34" charset="0"/>
                      </a:endParaRPr>
                    </a:p>
                  </a:txBody>
                  <a:tcPr/>
                </a:tc>
                <a:tc>
                  <a:txBody>
                    <a:bodyPr/>
                    <a:lstStyle/>
                    <a:p>
                      <a:r>
                        <a:rPr lang="de-DE" sz="1200" b="0" dirty="0" smtClean="0">
                          <a:solidFill>
                            <a:schemeClr val="tx2"/>
                          </a:solidFill>
                          <a:latin typeface="Arial" pitchFamily="34" charset="0"/>
                          <a:cs typeface="Arial" pitchFamily="34" charset="0"/>
                        </a:rPr>
                        <a:t>Options</a:t>
                      </a:r>
                      <a:endParaRPr lang="en-GB" sz="1200" b="0" dirty="0">
                        <a:solidFill>
                          <a:schemeClr val="tx2"/>
                        </a:solidFill>
                        <a:latin typeface="Arial" pitchFamily="34" charset="0"/>
                        <a:cs typeface="Arial" pitchFamily="34" charset="0"/>
                      </a:endParaRPr>
                    </a:p>
                  </a:txBody>
                  <a:tcPr/>
                </a:tc>
              </a:tr>
              <a:tr h="206347">
                <a:tc>
                  <a:txBody>
                    <a:bodyPr/>
                    <a:lstStyle/>
                    <a:p>
                      <a:r>
                        <a:rPr lang="de-DE" sz="1200" dirty="0" smtClean="0">
                          <a:solidFill>
                            <a:schemeClr val="tx2"/>
                          </a:solidFill>
                          <a:latin typeface="Arial" pitchFamily="34" charset="0"/>
                          <a:cs typeface="Arial" pitchFamily="34" charset="0"/>
                        </a:rPr>
                        <a:t>4</a:t>
                      </a:r>
                      <a:endParaRPr lang="en-GB" sz="1200" dirty="0">
                        <a:solidFill>
                          <a:schemeClr val="tx2"/>
                        </a:solidFill>
                        <a:latin typeface="Arial" pitchFamily="34" charset="0"/>
                        <a:cs typeface="Arial" pitchFamily="34" charset="0"/>
                      </a:endParaRPr>
                    </a:p>
                  </a:txBody>
                  <a:tcPr/>
                </a:tc>
                <a:tc>
                  <a:txBody>
                    <a:bodyPr/>
                    <a:lstStyle/>
                    <a:p>
                      <a:r>
                        <a:rPr lang="de-DE" sz="1200" dirty="0" err="1" smtClean="0">
                          <a:solidFill>
                            <a:schemeClr val="tx2"/>
                          </a:solidFill>
                          <a:latin typeface="Arial" pitchFamily="34" charset="0"/>
                          <a:cs typeface="Arial" pitchFamily="34" charset="0"/>
                        </a:rPr>
                        <a:t>Confirm</a:t>
                      </a:r>
                      <a:r>
                        <a:rPr lang="de-DE" sz="1200" baseline="0" dirty="0" smtClean="0">
                          <a:solidFill>
                            <a:schemeClr val="tx2"/>
                          </a:solidFill>
                          <a:latin typeface="Arial" pitchFamily="34" charset="0"/>
                          <a:cs typeface="Arial" pitchFamily="34" charset="0"/>
                        </a:rPr>
                        <a:t> </a:t>
                      </a:r>
                      <a:r>
                        <a:rPr lang="de-DE" sz="1200" baseline="0" dirty="0" err="1"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r>
            </a:tbl>
          </a:graphicData>
        </a:graphic>
      </p:graphicFrame>
      <p:graphicFrame>
        <p:nvGraphicFramePr>
          <p:cNvPr id="11" name="Tabelle 20"/>
          <p:cNvGraphicFramePr>
            <a:graphicFrameLocks noGrp="1"/>
          </p:cNvGraphicFramePr>
          <p:nvPr>
            <p:extLst>
              <p:ext uri="{D42A27DB-BD31-4B8C-83A1-F6EECF244321}">
                <p14:modId xmlns:p14="http://schemas.microsoft.com/office/powerpoint/2010/main" val="2628407124"/>
              </p:ext>
            </p:extLst>
          </p:nvPr>
        </p:nvGraphicFramePr>
        <p:xfrm>
          <a:off x="381816" y="2132856"/>
          <a:ext cx="2101952" cy="2756912"/>
        </p:xfrm>
        <a:graphic>
          <a:graphicData uri="http://schemas.openxmlformats.org/drawingml/2006/table">
            <a:tbl>
              <a:tblPr firstRow="1" bandRow="1">
                <a:tableStyleId>{5C22544A-7EE6-4342-B048-85BDC9FD1C3A}</a:tableStyleId>
              </a:tblPr>
              <a:tblGrid>
                <a:gridCol w="298376"/>
                <a:gridCol w="1803576"/>
              </a:tblGrid>
              <a:tr h="161889">
                <a:tc gridSpan="2">
                  <a:txBody>
                    <a:bodyPr/>
                    <a:lstStyle/>
                    <a:p>
                      <a:r>
                        <a:rPr lang="de-DE" sz="1200" dirty="0" smtClean="0">
                          <a:solidFill>
                            <a:schemeClr val="bg2"/>
                          </a:solidFill>
                          <a:latin typeface="Arial" pitchFamily="34" charset="0"/>
                          <a:cs typeface="Arial" pitchFamily="34" charset="0"/>
                        </a:rPr>
                        <a:t>A.2.1 Standard</a:t>
                      </a:r>
                      <a:endParaRPr lang="en-GB" sz="1200" dirty="0">
                        <a:solidFill>
                          <a:schemeClr val="bg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161889">
                <a:tc>
                  <a:txBody>
                    <a:bodyPr/>
                    <a:lstStyle/>
                    <a:p>
                      <a:r>
                        <a:rPr lang="de-DE" sz="1200" dirty="0" smtClean="0">
                          <a:solidFill>
                            <a:schemeClr val="bg2"/>
                          </a:solidFill>
                          <a:latin typeface="Arial" pitchFamily="34" charset="0"/>
                          <a:cs typeface="Arial" pitchFamily="34" charset="0"/>
                        </a:rPr>
                        <a:t>1</a:t>
                      </a:r>
                      <a:endParaRPr lang="en-GB" sz="1200" dirty="0">
                        <a:solidFill>
                          <a:schemeClr val="bg2"/>
                        </a:solidFill>
                        <a:latin typeface="Arial" pitchFamily="34" charset="0"/>
                        <a:cs typeface="Arial" pitchFamily="34" charset="0"/>
                      </a:endParaRPr>
                    </a:p>
                  </a:txBody>
                  <a:tcPr/>
                </a:tc>
                <a:tc>
                  <a:txBody>
                    <a:bodyPr/>
                    <a:lstStyle/>
                    <a:p>
                      <a:r>
                        <a:rPr lang="de-DE" sz="1200" dirty="0" smtClean="0">
                          <a:solidFill>
                            <a:schemeClr val="bg2"/>
                          </a:solidFill>
                          <a:latin typeface="Arial" pitchFamily="34" charset="0"/>
                          <a:cs typeface="Arial" pitchFamily="34" charset="0"/>
                        </a:rPr>
                        <a:t>Unit</a:t>
                      </a:r>
                      <a:r>
                        <a:rPr lang="de-DE" sz="1200" baseline="0" dirty="0" smtClean="0">
                          <a:solidFill>
                            <a:schemeClr val="bg2"/>
                          </a:solidFill>
                          <a:latin typeface="Arial" pitchFamily="34" charset="0"/>
                          <a:cs typeface="Arial" pitchFamily="34" charset="0"/>
                        </a:rPr>
                        <a:t> type</a:t>
                      </a:r>
                      <a:endParaRPr lang="en-GB" sz="120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2</a:t>
                      </a:r>
                      <a:endParaRPr lang="en-GB" sz="1200" b="0" dirty="0">
                        <a:solidFill>
                          <a:schemeClr val="bg2"/>
                        </a:solidFill>
                        <a:latin typeface="Arial" pitchFamily="34" charset="0"/>
                        <a:cs typeface="Arial" pitchFamily="34" charset="0"/>
                      </a:endParaRPr>
                    </a:p>
                  </a:txBody>
                  <a:tcPr/>
                </a:tc>
                <a:tc>
                  <a:txBody>
                    <a:bodyPr/>
                    <a:lstStyle/>
                    <a:p>
                      <a:r>
                        <a:rPr lang="de-DE" sz="1200" b="0" dirty="0" err="1" smtClean="0">
                          <a:solidFill>
                            <a:schemeClr val="bg2"/>
                          </a:solidFill>
                          <a:latin typeface="Arial" pitchFamily="34" charset="0"/>
                          <a:cs typeface="Arial" pitchFamily="34" charset="0"/>
                        </a:rPr>
                        <a:t>Compressor</a:t>
                      </a:r>
                      <a:r>
                        <a:rPr lang="de-DE" sz="1200" b="0" baseline="0" dirty="0" smtClean="0">
                          <a:solidFill>
                            <a:schemeClr val="bg2"/>
                          </a:solidFill>
                          <a:latin typeface="Arial" pitchFamily="34" charset="0"/>
                          <a:cs typeface="Arial" pitchFamily="34" charset="0"/>
                        </a:rPr>
                        <a:t> </a:t>
                      </a:r>
                      <a:r>
                        <a:rPr lang="de-DE" sz="1200" b="0" dirty="0" smtClean="0">
                          <a:solidFill>
                            <a:schemeClr val="bg2"/>
                          </a:solidFill>
                          <a:latin typeface="Arial" pitchFamily="34" charset="0"/>
                          <a:cs typeface="Arial" pitchFamily="34" charset="0"/>
                        </a:rPr>
                        <a:t>type</a:t>
                      </a:r>
                      <a:endParaRPr lang="en-GB" sz="1200" b="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3</a:t>
                      </a:r>
                      <a:endParaRPr lang="en-GB" sz="1200" b="0" dirty="0">
                        <a:solidFill>
                          <a:schemeClr val="bg2"/>
                        </a:solidFill>
                        <a:latin typeface="Arial" pitchFamily="34" charset="0"/>
                        <a:cs typeface="Arial" pitchFamily="34" charset="0"/>
                      </a:endParaRPr>
                    </a:p>
                  </a:txBody>
                  <a:tcPr/>
                </a:tc>
                <a:tc>
                  <a:txBody>
                    <a:bodyPr/>
                    <a:lstStyle/>
                    <a:p>
                      <a:r>
                        <a:rPr lang="de-DE" sz="1200" b="0" dirty="0" err="1" smtClean="0">
                          <a:solidFill>
                            <a:schemeClr val="bg2"/>
                          </a:solidFill>
                          <a:latin typeface="Arial" pitchFamily="34" charset="0"/>
                          <a:cs typeface="Arial" pitchFamily="34" charset="0"/>
                        </a:rPr>
                        <a:t>Indoor</a:t>
                      </a:r>
                      <a:r>
                        <a:rPr lang="de-DE" sz="1200" b="0" baseline="0" dirty="0" smtClean="0">
                          <a:solidFill>
                            <a:schemeClr val="bg2"/>
                          </a:solidFill>
                          <a:latin typeface="Arial" pitchFamily="34" charset="0"/>
                          <a:cs typeface="Arial" pitchFamily="34" charset="0"/>
                        </a:rPr>
                        <a:t> </a:t>
                      </a:r>
                      <a:r>
                        <a:rPr lang="de-DE" sz="1200" b="0" baseline="0" dirty="0" err="1" smtClean="0">
                          <a:solidFill>
                            <a:schemeClr val="bg2"/>
                          </a:solidFill>
                          <a:latin typeface="Arial" pitchFamily="34" charset="0"/>
                          <a:cs typeface="Arial" pitchFamily="34" charset="0"/>
                        </a:rPr>
                        <a:t>software</a:t>
                      </a:r>
                      <a:r>
                        <a:rPr lang="de-DE" sz="1200" b="0" baseline="0" dirty="0" smtClean="0">
                          <a:solidFill>
                            <a:schemeClr val="bg2"/>
                          </a:solidFill>
                          <a:latin typeface="Arial" pitchFamily="34" charset="0"/>
                          <a:cs typeface="Arial" pitchFamily="34" charset="0"/>
                        </a:rPr>
                        <a:t> type</a:t>
                      </a:r>
                      <a:endParaRPr lang="en-GB" sz="1200" b="0" dirty="0">
                        <a:solidFill>
                          <a:schemeClr val="bg2"/>
                        </a:solidFill>
                        <a:latin typeface="Arial" pitchFamily="34" charset="0"/>
                        <a:cs typeface="Arial" pitchFamily="34" charset="0"/>
                      </a:endParaRPr>
                    </a:p>
                  </a:txBody>
                  <a:tcPr/>
                </a:tc>
              </a:tr>
              <a:tr h="161889">
                <a:tc>
                  <a:txBody>
                    <a:bodyPr/>
                    <a:lstStyle/>
                    <a:p>
                      <a:r>
                        <a:rPr lang="de-DE" sz="1200" b="1" dirty="0" smtClean="0">
                          <a:solidFill>
                            <a:schemeClr val="bg2"/>
                          </a:solidFill>
                          <a:latin typeface="Arial" pitchFamily="34" charset="0"/>
                          <a:cs typeface="Arial" pitchFamily="34" charset="0"/>
                        </a:rPr>
                        <a:t>7</a:t>
                      </a:r>
                      <a:endParaRPr lang="en-GB" sz="1200" b="1" dirty="0">
                        <a:solidFill>
                          <a:schemeClr val="bg2"/>
                        </a:solidFill>
                        <a:latin typeface="Arial" pitchFamily="34" charset="0"/>
                        <a:cs typeface="Arial" pitchFamily="34" charset="0"/>
                      </a:endParaRPr>
                    </a:p>
                  </a:txBody>
                  <a:tcPr/>
                </a:tc>
                <a:tc>
                  <a:txBody>
                    <a:bodyPr/>
                    <a:lstStyle/>
                    <a:p>
                      <a:r>
                        <a:rPr lang="de-DE" sz="1200" b="1" dirty="0" smtClean="0">
                          <a:solidFill>
                            <a:schemeClr val="bg2"/>
                          </a:solidFill>
                          <a:latin typeface="Arial" pitchFamily="34" charset="0"/>
                          <a:cs typeface="Arial" pitchFamily="34" charset="0"/>
                        </a:rPr>
                        <a:t>Unit </a:t>
                      </a:r>
                      <a:r>
                        <a:rPr lang="de-DE" sz="1200" b="1" dirty="0" err="1" smtClean="0">
                          <a:solidFill>
                            <a:schemeClr val="bg2"/>
                          </a:solidFill>
                          <a:latin typeface="Arial" pitchFamily="34" charset="0"/>
                          <a:cs typeface="Arial" pitchFamily="34" charset="0"/>
                        </a:rPr>
                        <a:t>control</a:t>
                      </a:r>
                      <a:r>
                        <a:rPr lang="de-DE" sz="1200" b="1" dirty="0" smtClean="0">
                          <a:solidFill>
                            <a:schemeClr val="bg2"/>
                          </a:solidFill>
                          <a:latin typeface="Arial" pitchFamily="34" charset="0"/>
                          <a:cs typeface="Arial" pitchFamily="34" charset="0"/>
                        </a:rPr>
                        <a:t> </a:t>
                      </a:r>
                      <a:r>
                        <a:rPr lang="de-DE" sz="1200" b="1" dirty="0" err="1" smtClean="0">
                          <a:solidFill>
                            <a:schemeClr val="bg2"/>
                          </a:solidFill>
                          <a:latin typeface="Arial" pitchFamily="34" charset="0"/>
                          <a:cs typeface="Arial" pitchFamily="34" charset="0"/>
                        </a:rPr>
                        <a:t>method</a:t>
                      </a:r>
                      <a:endParaRPr lang="en-GB" sz="1200" b="1"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8</a:t>
                      </a:r>
                      <a:endParaRPr lang="en-GB" sz="1200" b="0" dirty="0">
                        <a:solidFill>
                          <a:schemeClr val="bg2"/>
                        </a:solidFill>
                        <a:latin typeface="Arial" pitchFamily="34" charset="0"/>
                        <a:cs typeface="Arial" pitchFamily="34" charset="0"/>
                      </a:endParaRPr>
                    </a:p>
                  </a:txBody>
                  <a:tcPr/>
                </a:tc>
                <a:tc>
                  <a:txBody>
                    <a:bodyPr/>
                    <a:lstStyle/>
                    <a:p>
                      <a:r>
                        <a:rPr lang="de-DE" sz="1200" b="0" baseline="0" dirty="0" err="1" smtClean="0">
                          <a:solidFill>
                            <a:schemeClr val="bg2"/>
                          </a:solidFill>
                          <a:latin typeface="Arial" pitchFamily="34" charset="0"/>
                          <a:cs typeface="Arial" pitchFamily="34" charset="0"/>
                        </a:rPr>
                        <a:t>Number</a:t>
                      </a:r>
                      <a:r>
                        <a:rPr lang="de-DE" sz="1200" b="0" baseline="0" dirty="0" smtClean="0">
                          <a:solidFill>
                            <a:schemeClr val="bg2"/>
                          </a:solidFill>
                          <a:latin typeface="Arial" pitchFamily="34" charset="0"/>
                          <a:cs typeface="Arial" pitchFamily="34" charset="0"/>
                        </a:rPr>
                        <a:t> </a:t>
                      </a:r>
                      <a:r>
                        <a:rPr lang="de-DE" sz="1200" b="0" baseline="0" dirty="0" err="1" smtClean="0">
                          <a:solidFill>
                            <a:schemeClr val="bg2"/>
                          </a:solidFill>
                          <a:latin typeface="Arial" pitchFamily="34" charset="0"/>
                          <a:cs typeface="Arial" pitchFamily="34" charset="0"/>
                        </a:rPr>
                        <a:t>of</a:t>
                      </a:r>
                      <a:r>
                        <a:rPr lang="de-DE" sz="1200" b="0" baseline="0" dirty="0" smtClean="0">
                          <a:solidFill>
                            <a:schemeClr val="bg2"/>
                          </a:solidFill>
                          <a:latin typeface="Arial" pitchFamily="34" charset="0"/>
                          <a:cs typeface="Arial" pitchFamily="34" charset="0"/>
                        </a:rPr>
                        <a:t> LWT </a:t>
                      </a:r>
                      <a:r>
                        <a:rPr lang="de-DE" sz="1200" b="0" baseline="0" dirty="0" err="1" smtClean="0">
                          <a:solidFill>
                            <a:schemeClr val="bg2"/>
                          </a:solidFill>
                          <a:latin typeface="Arial" pitchFamily="34" charset="0"/>
                          <a:cs typeface="Arial" pitchFamily="34" charset="0"/>
                        </a:rPr>
                        <a:t>zones</a:t>
                      </a:r>
                      <a:endParaRPr lang="de-DE" sz="1200" b="0" baseline="0" dirty="0" smtClean="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9</a:t>
                      </a:r>
                      <a:endParaRPr lang="en-GB" sz="1200" b="0" dirty="0">
                        <a:solidFill>
                          <a:schemeClr val="bg2"/>
                        </a:solidFill>
                        <a:latin typeface="Arial" pitchFamily="34" charset="0"/>
                        <a:cs typeface="Arial" pitchFamily="34" charset="0"/>
                      </a:endParaRPr>
                    </a:p>
                  </a:txBody>
                  <a:tcPr/>
                </a:tc>
                <a:tc>
                  <a:txBody>
                    <a:bodyPr/>
                    <a:lstStyle/>
                    <a:p>
                      <a:r>
                        <a:rPr lang="de-DE" sz="1200" b="0" baseline="0" dirty="0" smtClean="0">
                          <a:solidFill>
                            <a:schemeClr val="bg2"/>
                          </a:solidFill>
                          <a:latin typeface="Arial" pitchFamily="34" charset="0"/>
                          <a:cs typeface="Arial" pitchFamily="34" charset="0"/>
                        </a:rPr>
                        <a:t>Pump </a:t>
                      </a:r>
                      <a:r>
                        <a:rPr lang="de-DE" sz="1200" b="0" baseline="0" dirty="0" err="1" smtClean="0">
                          <a:solidFill>
                            <a:schemeClr val="bg2"/>
                          </a:solidFill>
                          <a:latin typeface="Arial" pitchFamily="34" charset="0"/>
                          <a:cs typeface="Arial" pitchFamily="34" charset="0"/>
                        </a:rPr>
                        <a:t>operation</a:t>
                      </a:r>
                      <a:r>
                        <a:rPr lang="de-DE" sz="1200" b="0" baseline="0" dirty="0" smtClean="0">
                          <a:solidFill>
                            <a:schemeClr val="bg2"/>
                          </a:solidFill>
                          <a:latin typeface="Arial" pitchFamily="34" charset="0"/>
                          <a:cs typeface="Arial" pitchFamily="34" charset="0"/>
                        </a:rPr>
                        <a:t> </a:t>
                      </a:r>
                      <a:r>
                        <a:rPr lang="de-DE" sz="1200" b="0" baseline="0" dirty="0" err="1" smtClean="0">
                          <a:solidFill>
                            <a:schemeClr val="bg2"/>
                          </a:solidFill>
                          <a:latin typeface="Arial" pitchFamily="34" charset="0"/>
                          <a:cs typeface="Arial" pitchFamily="34" charset="0"/>
                        </a:rPr>
                        <a:t>mode</a:t>
                      </a:r>
                      <a:endParaRPr lang="de-DE" sz="1200" b="0" baseline="0" dirty="0" smtClean="0">
                        <a:solidFill>
                          <a:schemeClr val="bg2"/>
                        </a:solidFill>
                        <a:latin typeface="Arial" pitchFamily="34" charset="0"/>
                        <a:cs typeface="Arial" pitchFamily="34" charset="0"/>
                      </a:endParaRPr>
                    </a:p>
                  </a:txBody>
                  <a:tcPr/>
                </a:tc>
              </a:tr>
              <a:tr h="161889">
                <a:tc>
                  <a:txBody>
                    <a:bodyPr/>
                    <a:lstStyle/>
                    <a:p>
                      <a:r>
                        <a:rPr lang="de-DE" sz="1200" dirty="0" smtClean="0">
                          <a:solidFill>
                            <a:schemeClr val="bg2"/>
                          </a:solidFill>
                          <a:latin typeface="Arial" pitchFamily="34" charset="0"/>
                          <a:cs typeface="Arial" pitchFamily="34" charset="0"/>
                        </a:rPr>
                        <a:t>A</a:t>
                      </a:r>
                      <a:endParaRPr lang="en-GB" sz="1200" dirty="0">
                        <a:solidFill>
                          <a:schemeClr val="bg2"/>
                        </a:solidFill>
                        <a:latin typeface="Arial" pitchFamily="34" charset="0"/>
                        <a:cs typeface="Arial" pitchFamily="34" charset="0"/>
                      </a:endParaRPr>
                    </a:p>
                  </a:txBody>
                  <a:tcPr/>
                </a:tc>
                <a:tc>
                  <a:txBody>
                    <a:bodyPr/>
                    <a:lstStyle/>
                    <a:p>
                      <a:r>
                        <a:rPr lang="de-DE" sz="1200" dirty="0" smtClean="0">
                          <a:solidFill>
                            <a:schemeClr val="bg2"/>
                          </a:solidFill>
                          <a:latin typeface="Arial" pitchFamily="34" charset="0"/>
                          <a:cs typeface="Arial" pitchFamily="34" charset="0"/>
                        </a:rPr>
                        <a:t>Power</a:t>
                      </a:r>
                      <a:r>
                        <a:rPr lang="de-DE" sz="1200" baseline="0" dirty="0" smtClean="0">
                          <a:solidFill>
                            <a:schemeClr val="bg2"/>
                          </a:solidFill>
                          <a:latin typeface="Arial" pitchFamily="34" charset="0"/>
                          <a:cs typeface="Arial" pitchFamily="34" charset="0"/>
                        </a:rPr>
                        <a:t> </a:t>
                      </a:r>
                      <a:r>
                        <a:rPr lang="de-DE" sz="1200" baseline="0" dirty="0" err="1" smtClean="0">
                          <a:solidFill>
                            <a:schemeClr val="bg2"/>
                          </a:solidFill>
                          <a:latin typeface="Arial" pitchFamily="34" charset="0"/>
                          <a:cs typeface="Arial" pitchFamily="34" charset="0"/>
                        </a:rPr>
                        <a:t>saving</a:t>
                      </a:r>
                      <a:r>
                        <a:rPr lang="de-DE" sz="1200" baseline="0" dirty="0" smtClean="0">
                          <a:solidFill>
                            <a:schemeClr val="bg2"/>
                          </a:solidFill>
                          <a:latin typeface="Arial" pitchFamily="34" charset="0"/>
                          <a:cs typeface="Arial" pitchFamily="34" charset="0"/>
                        </a:rPr>
                        <a:t> </a:t>
                      </a:r>
                      <a:r>
                        <a:rPr lang="de-DE" sz="1200" baseline="0" dirty="0" err="1" smtClean="0">
                          <a:solidFill>
                            <a:schemeClr val="bg2"/>
                          </a:solidFill>
                          <a:latin typeface="Arial" pitchFamily="34" charset="0"/>
                          <a:cs typeface="Arial" pitchFamily="34" charset="0"/>
                        </a:rPr>
                        <a:t>possible</a:t>
                      </a:r>
                      <a:endParaRPr lang="en-GB" sz="1200" dirty="0">
                        <a:solidFill>
                          <a:schemeClr val="bg2"/>
                        </a:solidFill>
                        <a:latin typeface="Arial" pitchFamily="34" charset="0"/>
                        <a:cs typeface="Arial" pitchFamily="34" charset="0"/>
                      </a:endParaRPr>
                    </a:p>
                  </a:txBody>
                  <a:tcPr/>
                </a:tc>
              </a:tr>
              <a:tr h="253712">
                <a:tc>
                  <a:txBody>
                    <a:bodyPr/>
                    <a:lstStyle/>
                    <a:p>
                      <a:r>
                        <a:rPr lang="de-DE" sz="1200" dirty="0" smtClean="0">
                          <a:solidFill>
                            <a:schemeClr val="bg2"/>
                          </a:solidFill>
                          <a:latin typeface="Arial" pitchFamily="34" charset="0"/>
                          <a:cs typeface="Arial" pitchFamily="34" charset="0"/>
                        </a:rPr>
                        <a:t>B</a:t>
                      </a:r>
                      <a:endParaRPr lang="en-GB" sz="1200" dirty="0">
                        <a:solidFill>
                          <a:schemeClr val="bg2"/>
                        </a:solidFill>
                        <a:latin typeface="Arial" pitchFamily="34" charset="0"/>
                        <a:cs typeface="Arial" pitchFamily="34" charset="0"/>
                      </a:endParaRPr>
                    </a:p>
                  </a:txBody>
                  <a:tcPr/>
                </a:tc>
                <a:tc>
                  <a:txBody>
                    <a:bodyPr/>
                    <a:lstStyle/>
                    <a:p>
                      <a:r>
                        <a:rPr lang="nl-BE" sz="1200" dirty="0" smtClean="0">
                          <a:solidFill>
                            <a:schemeClr val="bg2"/>
                          </a:solidFill>
                          <a:latin typeface="Arial" pitchFamily="34" charset="0"/>
                          <a:cs typeface="Arial" pitchFamily="34" charset="0"/>
                        </a:rPr>
                        <a:t>User</a:t>
                      </a:r>
                      <a:r>
                        <a:rPr lang="nl-BE" sz="1200" baseline="0" dirty="0" smtClean="0">
                          <a:solidFill>
                            <a:schemeClr val="bg2"/>
                          </a:solidFill>
                          <a:latin typeface="Arial" pitchFamily="34" charset="0"/>
                          <a:cs typeface="Arial" pitchFamily="34" charset="0"/>
                        </a:rPr>
                        <a:t> interface </a:t>
                      </a:r>
                      <a:r>
                        <a:rPr lang="nl-BE" sz="1200" baseline="0" dirty="0" err="1" smtClean="0">
                          <a:solidFill>
                            <a:schemeClr val="bg2"/>
                          </a:solidFill>
                          <a:latin typeface="Arial" pitchFamily="34" charset="0"/>
                          <a:cs typeface="Arial" pitchFamily="34" charset="0"/>
                        </a:rPr>
                        <a:t>location</a:t>
                      </a:r>
                      <a:endParaRPr lang="en-GB" sz="1200" dirty="0">
                        <a:solidFill>
                          <a:schemeClr val="bg2"/>
                        </a:solidFill>
                        <a:latin typeface="Arial" pitchFamily="34" charset="0"/>
                        <a:cs typeface="Arial" pitchFamily="34" charset="0"/>
                      </a:endParaRPr>
                    </a:p>
                  </a:txBody>
                  <a:tcPr/>
                </a:tc>
              </a:tr>
              <a:tr h="288032">
                <a:tc>
                  <a:txBody>
                    <a:bodyPr/>
                    <a:lstStyle/>
                    <a:p>
                      <a:r>
                        <a:rPr lang="de-DE" sz="1200" dirty="0" smtClean="0">
                          <a:solidFill>
                            <a:schemeClr val="bg2"/>
                          </a:solidFill>
                          <a:latin typeface="Arial" pitchFamily="34" charset="0"/>
                          <a:cs typeface="Arial" pitchFamily="34" charset="0"/>
                        </a:rPr>
                        <a:t>C</a:t>
                      </a:r>
                      <a:endParaRPr lang="en-GB" sz="1200" dirty="0">
                        <a:solidFill>
                          <a:schemeClr val="bg2"/>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b="0" i="0" u="none" strike="noStrike" dirty="0" smtClean="0">
                          <a:solidFill>
                            <a:schemeClr val="bg2"/>
                          </a:solidFill>
                          <a:effectLst/>
                          <a:latin typeface="Arial" panose="020B0604020202020204" pitchFamily="34" charset="0"/>
                          <a:cs typeface="Arial" panose="020B0604020202020204" pitchFamily="34" charset="0"/>
                        </a:rPr>
                        <a:t>Glycol</a:t>
                      </a:r>
                      <a:endParaRPr lang="en-GB" sz="1200" b="0" i="0" u="none" strike="noStrike" dirty="0" smtClean="0">
                        <a:solidFill>
                          <a:schemeClr val="bg2"/>
                        </a:solidFill>
                        <a:effectLst/>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77155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123</a:t>
            </a:fld>
            <a:endParaRPr lang="en-US" dirty="0"/>
          </a:p>
        </p:txBody>
      </p:sp>
      <p:sp>
        <p:nvSpPr>
          <p:cNvPr id="4" name="Text Placeholder 3"/>
          <p:cNvSpPr>
            <a:spLocks noGrp="1"/>
          </p:cNvSpPr>
          <p:nvPr>
            <p:ph type="body" sz="quarter" idx="15"/>
          </p:nvPr>
        </p:nvSpPr>
        <p:spPr/>
        <p:txBody>
          <a:bodyPr/>
          <a:lstStyle/>
          <a:p>
            <a:r>
              <a:rPr lang="nl-BE" dirty="0"/>
              <a:t>5. </a:t>
            </a:r>
            <a:r>
              <a:rPr lang="nl-BE" dirty="0" err="1"/>
              <a:t>Commissioning</a:t>
            </a:r>
            <a:r>
              <a:rPr lang="nl-BE" dirty="0"/>
              <a:t> </a:t>
            </a:r>
            <a:r>
              <a:rPr lang="nl-BE" dirty="0" smtClean="0"/>
              <a:t> </a:t>
            </a:r>
            <a:r>
              <a:rPr lang="nl-BE" dirty="0"/>
              <a:t>–</a:t>
            </a:r>
            <a:r>
              <a:rPr lang="en-GB" dirty="0"/>
              <a:t> Quick wizard  - </a:t>
            </a:r>
            <a:r>
              <a:rPr lang="nl-BE" dirty="0" err="1" smtClean="0"/>
              <a:t>Number</a:t>
            </a:r>
            <a:r>
              <a:rPr lang="nl-BE" dirty="0" smtClean="0"/>
              <a:t> of water zones </a:t>
            </a:r>
          </a:p>
        </p:txBody>
      </p:sp>
      <p:sp>
        <p:nvSpPr>
          <p:cNvPr id="5" name="Text Placeholder 4"/>
          <p:cNvSpPr>
            <a:spLocks noGrp="1"/>
          </p:cNvSpPr>
          <p:nvPr>
            <p:ph type="body" sz="quarter" idx="16"/>
          </p:nvPr>
        </p:nvSpPr>
        <p:spPr/>
        <p:txBody>
          <a:bodyPr/>
          <a:lstStyle/>
          <a:p>
            <a:endParaRPr lang="nl-BE" dirty="0" smtClean="0"/>
          </a:p>
          <a:p>
            <a:endParaRPr lang="nl-BE" dirty="0"/>
          </a:p>
          <a:p>
            <a:endParaRPr lang="nl-BE" dirty="0" smtClean="0"/>
          </a:p>
          <a:p>
            <a:r>
              <a:rPr lang="nl-BE" dirty="0"/>
              <a:t>	</a:t>
            </a:r>
            <a:r>
              <a:rPr lang="nl-BE" dirty="0" smtClean="0"/>
              <a:t>	</a:t>
            </a:r>
            <a:r>
              <a:rPr lang="en-GB" dirty="0">
                <a:solidFill>
                  <a:srgbClr val="000000"/>
                </a:solidFill>
              </a:rPr>
              <a:t>A.2.1.8 </a:t>
            </a:r>
            <a:r>
              <a:rPr lang="en-GB" dirty="0" smtClean="0">
                <a:solidFill>
                  <a:srgbClr val="000000"/>
                </a:solidFill>
              </a:rPr>
              <a:t>= 0 ; Main </a:t>
            </a:r>
            <a:r>
              <a:rPr lang="en-GB" dirty="0">
                <a:solidFill>
                  <a:srgbClr val="000000"/>
                </a:solidFill>
              </a:rPr>
              <a:t>zone (default), This will </a:t>
            </a:r>
            <a:r>
              <a:rPr lang="en-GB" dirty="0" smtClean="0">
                <a:solidFill>
                  <a:srgbClr val="000000"/>
                </a:solidFill>
              </a:rPr>
              <a:t>		only </a:t>
            </a:r>
            <a:r>
              <a:rPr lang="en-GB" dirty="0">
                <a:solidFill>
                  <a:srgbClr val="000000"/>
                </a:solidFill>
              </a:rPr>
              <a:t>give you one flow set </a:t>
            </a:r>
            <a:r>
              <a:rPr lang="en-GB" dirty="0" smtClean="0">
                <a:solidFill>
                  <a:srgbClr val="000000"/>
                </a:solidFill>
              </a:rPr>
              <a:t>point</a:t>
            </a:r>
            <a:endParaRPr lang="en-GB" dirty="0">
              <a:solidFill>
                <a:srgbClr val="000000"/>
              </a:solidFill>
            </a:endParaRPr>
          </a:p>
          <a:p>
            <a:endParaRPr lang="en-GB" dirty="0">
              <a:solidFill>
                <a:srgbClr val="000000"/>
              </a:solidFill>
            </a:endParaRPr>
          </a:p>
          <a:p>
            <a:r>
              <a:rPr lang="en-GB" dirty="0" smtClean="0">
                <a:solidFill>
                  <a:srgbClr val="000000"/>
                </a:solidFill>
              </a:rPr>
              <a:t>		A.2.1.8 = 1 ; One </a:t>
            </a:r>
            <a:r>
              <a:rPr lang="en-GB" dirty="0">
                <a:solidFill>
                  <a:srgbClr val="000000"/>
                </a:solidFill>
              </a:rPr>
              <a:t>main zone + one add </a:t>
            </a:r>
            <a:r>
              <a:rPr lang="en-GB" dirty="0" smtClean="0">
                <a:solidFill>
                  <a:srgbClr val="000000"/>
                </a:solidFill>
              </a:rPr>
              <a:t>			(additional</a:t>
            </a:r>
            <a:r>
              <a:rPr lang="en-GB" dirty="0">
                <a:solidFill>
                  <a:srgbClr val="000000"/>
                </a:solidFill>
              </a:rPr>
              <a:t>) </a:t>
            </a:r>
            <a:r>
              <a:rPr lang="en-GB" dirty="0" smtClean="0">
                <a:solidFill>
                  <a:srgbClr val="000000"/>
                </a:solidFill>
              </a:rPr>
              <a:t>zone</a:t>
            </a:r>
            <a:r>
              <a:rPr lang="en-GB" dirty="0">
                <a:solidFill>
                  <a:srgbClr val="000000"/>
                </a:solidFill>
              </a:rPr>
              <a:t>, this gives 2 leaving water </a:t>
            </a:r>
            <a:r>
              <a:rPr lang="en-GB" dirty="0" smtClean="0">
                <a:solidFill>
                  <a:srgbClr val="000000"/>
                </a:solidFill>
              </a:rPr>
              <a:t>		temperature </a:t>
            </a:r>
            <a:r>
              <a:rPr lang="en-GB" dirty="0">
                <a:solidFill>
                  <a:srgbClr val="000000"/>
                </a:solidFill>
              </a:rPr>
              <a:t>zones. </a:t>
            </a:r>
          </a:p>
          <a:p>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1340340874"/>
              </p:ext>
            </p:extLst>
          </p:nvPr>
        </p:nvGraphicFramePr>
        <p:xfrm>
          <a:off x="683568" y="6079574"/>
          <a:ext cx="2160240" cy="445770"/>
        </p:xfrm>
        <a:graphic>
          <a:graphicData uri="http://schemas.openxmlformats.org/drawingml/2006/table">
            <a:tbl>
              <a:tblPr firstRow="1">
                <a:tableStyleId>{3C2FFA5D-87B4-456A-9821-1D502468CF0F}</a:tableStyleId>
              </a:tblPr>
              <a:tblGrid>
                <a:gridCol w="1080120"/>
                <a:gridCol w="1080120"/>
              </a:tblGrid>
              <a:tr h="161925">
                <a:tc>
                  <a:txBody>
                    <a:bodyPr/>
                    <a:lstStyle/>
                    <a:p>
                      <a:pPr algn="ctr" fontAlgn="b"/>
                      <a:r>
                        <a:rPr lang="en-US" sz="1400" u="none" strike="noStrike" dirty="0" smtClean="0">
                          <a:solidFill>
                            <a:schemeClr val="tx2"/>
                          </a:solidFill>
                          <a:effectLst/>
                        </a:rPr>
                        <a:t>Bread</a:t>
                      </a:r>
                      <a:r>
                        <a:rPr lang="en-US" sz="1400" u="none" strike="noStrike" baseline="0" dirty="0" smtClean="0">
                          <a:solidFill>
                            <a:schemeClr val="tx2"/>
                          </a:solidFill>
                          <a:effectLst/>
                        </a:rPr>
                        <a:t> Crumb</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Overview</a:t>
                      </a:r>
                      <a:endParaRPr lang="en-GB" sz="1400" b="1" i="0" u="none" strike="noStrike" dirty="0">
                        <a:solidFill>
                          <a:schemeClr val="tx2"/>
                        </a:solidFill>
                        <a:effectLst/>
                        <a:latin typeface="+mn-lt"/>
                      </a:endParaRPr>
                    </a:p>
                  </a:txBody>
                  <a:tcPr marL="36000" marR="36000" marT="9525" marB="0" anchor="ctr"/>
                </a:tc>
              </a:tr>
              <a:tr h="161925">
                <a:tc>
                  <a:txBody>
                    <a:bodyPr/>
                    <a:lstStyle/>
                    <a:p>
                      <a:pPr algn="ctr" fontAlgn="b"/>
                      <a:r>
                        <a:rPr lang="en-US" sz="1400" b="0" i="0" u="none" strike="noStrike" dirty="0" smtClean="0">
                          <a:solidFill>
                            <a:schemeClr val="tx2"/>
                          </a:solidFill>
                          <a:effectLst/>
                          <a:latin typeface="+mn-lt"/>
                        </a:rPr>
                        <a:t>A.2.1.8</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7-02</a:t>
                      </a:r>
                    </a:p>
                  </a:txBody>
                  <a:tcPr marL="36000" marR="36000" marT="9525" marB="0" anchor="ctr"/>
                </a:tc>
              </a:tr>
            </a:tbl>
          </a:graphicData>
        </a:graphic>
      </p:graphicFrame>
      <p:cxnSp>
        <p:nvCxnSpPr>
          <p:cNvPr id="12" name="Elbow Connector 11"/>
          <p:cNvCxnSpPr/>
          <p:nvPr/>
        </p:nvCxnSpPr>
        <p:spPr bwMode="auto">
          <a:xfrm rot="10800000" flipV="1">
            <a:off x="1396788" y="1056184"/>
            <a:ext cx="5839508" cy="1080120"/>
          </a:xfrm>
          <a:prstGeom prst="bentConnector2">
            <a:avLst/>
          </a:prstGeom>
          <a:solidFill>
            <a:schemeClr val="accent1"/>
          </a:solidFill>
          <a:ln w="381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3" name="Tabelle 19"/>
          <p:cNvGraphicFramePr>
            <a:graphicFrameLocks noGrp="1"/>
          </p:cNvGraphicFramePr>
          <p:nvPr>
            <p:extLst>
              <p:ext uri="{D42A27DB-BD31-4B8C-83A1-F6EECF244321}">
                <p14:modId xmlns:p14="http://schemas.microsoft.com/office/powerpoint/2010/main" val="3115326911"/>
              </p:ext>
            </p:extLst>
          </p:nvPr>
        </p:nvGraphicFramePr>
        <p:xfrm>
          <a:off x="7236296" y="620688"/>
          <a:ext cx="1512168" cy="1097280"/>
        </p:xfrm>
        <a:graphic>
          <a:graphicData uri="http://schemas.openxmlformats.org/drawingml/2006/table">
            <a:tbl>
              <a:tblPr firstRow="1" bandRow="1">
                <a:tableStyleId>{5C22544A-7EE6-4342-B048-85BDC9FD1C3A}</a:tableStyleId>
              </a:tblPr>
              <a:tblGrid>
                <a:gridCol w="252028"/>
                <a:gridCol w="1260140"/>
              </a:tblGrid>
              <a:tr h="206347">
                <a:tc gridSpan="2">
                  <a:txBody>
                    <a:bodyPr/>
                    <a:lstStyle/>
                    <a:p>
                      <a:r>
                        <a:rPr lang="de-DE" sz="1200" dirty="0" smtClean="0">
                          <a:solidFill>
                            <a:schemeClr val="tx2"/>
                          </a:solidFill>
                          <a:latin typeface="Arial" pitchFamily="34" charset="0"/>
                          <a:cs typeface="Arial" pitchFamily="34" charset="0"/>
                        </a:rPr>
                        <a:t>A.2 System</a:t>
                      </a:r>
                      <a:r>
                        <a:rPr lang="de-DE" sz="1200" baseline="0" dirty="0"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206347">
                <a:tc>
                  <a:txBody>
                    <a:bodyPr/>
                    <a:lstStyle/>
                    <a:p>
                      <a:r>
                        <a:rPr lang="de-DE" sz="1200" b="1" dirty="0" smtClean="0">
                          <a:solidFill>
                            <a:schemeClr val="tx2"/>
                          </a:solidFill>
                          <a:latin typeface="Arial" pitchFamily="34" charset="0"/>
                          <a:cs typeface="Arial" pitchFamily="34" charset="0"/>
                        </a:rPr>
                        <a:t>1</a:t>
                      </a:r>
                      <a:endParaRPr lang="en-GB" sz="1200" b="1" dirty="0">
                        <a:solidFill>
                          <a:schemeClr val="tx2"/>
                        </a:solidFill>
                        <a:latin typeface="Arial" pitchFamily="34" charset="0"/>
                        <a:cs typeface="Arial" pitchFamily="34" charset="0"/>
                      </a:endParaRPr>
                    </a:p>
                  </a:txBody>
                  <a:tcPr/>
                </a:tc>
                <a:tc>
                  <a:txBody>
                    <a:bodyPr/>
                    <a:lstStyle/>
                    <a:p>
                      <a:r>
                        <a:rPr lang="de-DE" sz="1200" b="1" dirty="0" smtClean="0">
                          <a:solidFill>
                            <a:schemeClr val="tx2"/>
                          </a:solidFill>
                          <a:latin typeface="Arial" pitchFamily="34" charset="0"/>
                          <a:cs typeface="Arial" pitchFamily="34" charset="0"/>
                        </a:rPr>
                        <a:t>Standard</a:t>
                      </a:r>
                      <a:endParaRPr lang="en-GB" sz="1200" b="1" dirty="0">
                        <a:solidFill>
                          <a:schemeClr val="tx2"/>
                        </a:solidFill>
                        <a:latin typeface="Arial" pitchFamily="34" charset="0"/>
                        <a:cs typeface="Arial" pitchFamily="34" charset="0"/>
                      </a:endParaRPr>
                    </a:p>
                  </a:txBody>
                  <a:tcPr/>
                </a:tc>
              </a:tr>
              <a:tr h="206347">
                <a:tc>
                  <a:txBody>
                    <a:bodyPr/>
                    <a:lstStyle/>
                    <a:p>
                      <a:r>
                        <a:rPr lang="de-DE" sz="1200" b="0" dirty="0" smtClean="0">
                          <a:solidFill>
                            <a:schemeClr val="tx2"/>
                          </a:solidFill>
                          <a:latin typeface="Arial" pitchFamily="34" charset="0"/>
                          <a:cs typeface="Arial" pitchFamily="34" charset="0"/>
                        </a:rPr>
                        <a:t>2</a:t>
                      </a:r>
                      <a:endParaRPr lang="en-GB" sz="1200" b="0" dirty="0">
                        <a:solidFill>
                          <a:schemeClr val="tx2"/>
                        </a:solidFill>
                        <a:latin typeface="Arial" pitchFamily="34" charset="0"/>
                        <a:cs typeface="Arial" pitchFamily="34" charset="0"/>
                      </a:endParaRPr>
                    </a:p>
                  </a:txBody>
                  <a:tcPr/>
                </a:tc>
                <a:tc>
                  <a:txBody>
                    <a:bodyPr/>
                    <a:lstStyle/>
                    <a:p>
                      <a:r>
                        <a:rPr lang="de-DE" sz="1200" b="0" dirty="0" smtClean="0">
                          <a:solidFill>
                            <a:schemeClr val="tx2"/>
                          </a:solidFill>
                          <a:latin typeface="Arial" pitchFamily="34" charset="0"/>
                          <a:cs typeface="Arial" pitchFamily="34" charset="0"/>
                        </a:rPr>
                        <a:t>Options</a:t>
                      </a:r>
                      <a:endParaRPr lang="en-GB" sz="1200" b="0" dirty="0">
                        <a:solidFill>
                          <a:schemeClr val="tx2"/>
                        </a:solidFill>
                        <a:latin typeface="Arial" pitchFamily="34" charset="0"/>
                        <a:cs typeface="Arial" pitchFamily="34" charset="0"/>
                      </a:endParaRPr>
                    </a:p>
                  </a:txBody>
                  <a:tcPr/>
                </a:tc>
              </a:tr>
              <a:tr h="206347">
                <a:tc>
                  <a:txBody>
                    <a:bodyPr/>
                    <a:lstStyle/>
                    <a:p>
                      <a:r>
                        <a:rPr lang="de-DE" sz="1200" dirty="0" smtClean="0">
                          <a:solidFill>
                            <a:schemeClr val="tx2"/>
                          </a:solidFill>
                          <a:latin typeface="Arial" pitchFamily="34" charset="0"/>
                          <a:cs typeface="Arial" pitchFamily="34" charset="0"/>
                        </a:rPr>
                        <a:t>4</a:t>
                      </a:r>
                      <a:endParaRPr lang="en-GB" sz="1200" dirty="0">
                        <a:solidFill>
                          <a:schemeClr val="tx2"/>
                        </a:solidFill>
                        <a:latin typeface="Arial" pitchFamily="34" charset="0"/>
                        <a:cs typeface="Arial" pitchFamily="34" charset="0"/>
                      </a:endParaRPr>
                    </a:p>
                  </a:txBody>
                  <a:tcPr/>
                </a:tc>
                <a:tc>
                  <a:txBody>
                    <a:bodyPr/>
                    <a:lstStyle/>
                    <a:p>
                      <a:r>
                        <a:rPr lang="de-DE" sz="1200" dirty="0" err="1" smtClean="0">
                          <a:solidFill>
                            <a:schemeClr val="tx2"/>
                          </a:solidFill>
                          <a:latin typeface="Arial" pitchFamily="34" charset="0"/>
                          <a:cs typeface="Arial" pitchFamily="34" charset="0"/>
                        </a:rPr>
                        <a:t>Confirm</a:t>
                      </a:r>
                      <a:r>
                        <a:rPr lang="de-DE" sz="1200" baseline="0" dirty="0" smtClean="0">
                          <a:solidFill>
                            <a:schemeClr val="tx2"/>
                          </a:solidFill>
                          <a:latin typeface="Arial" pitchFamily="34" charset="0"/>
                          <a:cs typeface="Arial" pitchFamily="34" charset="0"/>
                        </a:rPr>
                        <a:t> </a:t>
                      </a:r>
                      <a:r>
                        <a:rPr lang="de-DE" sz="1200" baseline="0" dirty="0" err="1"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r>
            </a:tbl>
          </a:graphicData>
        </a:graphic>
      </p:graphicFrame>
      <p:graphicFrame>
        <p:nvGraphicFramePr>
          <p:cNvPr id="14" name="Tabelle 20"/>
          <p:cNvGraphicFramePr>
            <a:graphicFrameLocks noGrp="1"/>
          </p:cNvGraphicFramePr>
          <p:nvPr>
            <p:extLst>
              <p:ext uri="{D42A27DB-BD31-4B8C-83A1-F6EECF244321}">
                <p14:modId xmlns:p14="http://schemas.microsoft.com/office/powerpoint/2010/main" val="4096875333"/>
              </p:ext>
            </p:extLst>
          </p:nvPr>
        </p:nvGraphicFramePr>
        <p:xfrm>
          <a:off x="453824" y="2132856"/>
          <a:ext cx="2101952" cy="2756912"/>
        </p:xfrm>
        <a:graphic>
          <a:graphicData uri="http://schemas.openxmlformats.org/drawingml/2006/table">
            <a:tbl>
              <a:tblPr firstRow="1" bandRow="1">
                <a:tableStyleId>{5C22544A-7EE6-4342-B048-85BDC9FD1C3A}</a:tableStyleId>
              </a:tblPr>
              <a:tblGrid>
                <a:gridCol w="298376"/>
                <a:gridCol w="1803576"/>
              </a:tblGrid>
              <a:tr h="161889">
                <a:tc gridSpan="2">
                  <a:txBody>
                    <a:bodyPr/>
                    <a:lstStyle/>
                    <a:p>
                      <a:r>
                        <a:rPr lang="de-DE" sz="1200" dirty="0" smtClean="0">
                          <a:solidFill>
                            <a:schemeClr val="bg2"/>
                          </a:solidFill>
                          <a:latin typeface="Arial" pitchFamily="34" charset="0"/>
                          <a:cs typeface="Arial" pitchFamily="34" charset="0"/>
                        </a:rPr>
                        <a:t>A.2.1 Standard</a:t>
                      </a:r>
                      <a:endParaRPr lang="en-GB" sz="1200" dirty="0">
                        <a:solidFill>
                          <a:schemeClr val="bg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161889">
                <a:tc>
                  <a:txBody>
                    <a:bodyPr/>
                    <a:lstStyle/>
                    <a:p>
                      <a:r>
                        <a:rPr lang="de-DE" sz="1200" dirty="0" smtClean="0">
                          <a:solidFill>
                            <a:schemeClr val="bg2"/>
                          </a:solidFill>
                          <a:latin typeface="Arial" pitchFamily="34" charset="0"/>
                          <a:cs typeface="Arial" pitchFamily="34" charset="0"/>
                        </a:rPr>
                        <a:t>1</a:t>
                      </a:r>
                      <a:endParaRPr lang="en-GB" sz="1200" dirty="0">
                        <a:solidFill>
                          <a:schemeClr val="bg2"/>
                        </a:solidFill>
                        <a:latin typeface="Arial" pitchFamily="34" charset="0"/>
                        <a:cs typeface="Arial" pitchFamily="34" charset="0"/>
                      </a:endParaRPr>
                    </a:p>
                  </a:txBody>
                  <a:tcPr/>
                </a:tc>
                <a:tc>
                  <a:txBody>
                    <a:bodyPr/>
                    <a:lstStyle/>
                    <a:p>
                      <a:r>
                        <a:rPr lang="de-DE" sz="1200" dirty="0" smtClean="0">
                          <a:solidFill>
                            <a:schemeClr val="bg2"/>
                          </a:solidFill>
                          <a:latin typeface="Arial" pitchFamily="34" charset="0"/>
                          <a:cs typeface="Arial" pitchFamily="34" charset="0"/>
                        </a:rPr>
                        <a:t>Unit</a:t>
                      </a:r>
                      <a:r>
                        <a:rPr lang="de-DE" sz="1200" baseline="0" dirty="0" smtClean="0">
                          <a:solidFill>
                            <a:schemeClr val="bg2"/>
                          </a:solidFill>
                          <a:latin typeface="Arial" pitchFamily="34" charset="0"/>
                          <a:cs typeface="Arial" pitchFamily="34" charset="0"/>
                        </a:rPr>
                        <a:t> type</a:t>
                      </a:r>
                      <a:endParaRPr lang="en-GB" sz="120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2</a:t>
                      </a:r>
                      <a:endParaRPr lang="en-GB" sz="1200" b="0" dirty="0">
                        <a:solidFill>
                          <a:schemeClr val="bg2"/>
                        </a:solidFill>
                        <a:latin typeface="Arial" pitchFamily="34" charset="0"/>
                        <a:cs typeface="Arial" pitchFamily="34" charset="0"/>
                      </a:endParaRPr>
                    </a:p>
                  </a:txBody>
                  <a:tcPr/>
                </a:tc>
                <a:tc>
                  <a:txBody>
                    <a:bodyPr/>
                    <a:lstStyle/>
                    <a:p>
                      <a:r>
                        <a:rPr lang="de-DE" sz="1200" b="0" dirty="0" err="1" smtClean="0">
                          <a:solidFill>
                            <a:schemeClr val="bg2"/>
                          </a:solidFill>
                          <a:latin typeface="Arial" pitchFamily="34" charset="0"/>
                          <a:cs typeface="Arial" pitchFamily="34" charset="0"/>
                        </a:rPr>
                        <a:t>Compressor</a:t>
                      </a:r>
                      <a:r>
                        <a:rPr lang="de-DE" sz="1200" b="0" baseline="0" dirty="0" smtClean="0">
                          <a:solidFill>
                            <a:schemeClr val="bg2"/>
                          </a:solidFill>
                          <a:latin typeface="Arial" pitchFamily="34" charset="0"/>
                          <a:cs typeface="Arial" pitchFamily="34" charset="0"/>
                        </a:rPr>
                        <a:t> </a:t>
                      </a:r>
                      <a:r>
                        <a:rPr lang="de-DE" sz="1200" b="0" dirty="0" smtClean="0">
                          <a:solidFill>
                            <a:schemeClr val="bg2"/>
                          </a:solidFill>
                          <a:latin typeface="Arial" pitchFamily="34" charset="0"/>
                          <a:cs typeface="Arial" pitchFamily="34" charset="0"/>
                        </a:rPr>
                        <a:t>type</a:t>
                      </a:r>
                      <a:endParaRPr lang="en-GB" sz="1200" b="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3</a:t>
                      </a:r>
                      <a:endParaRPr lang="en-GB" sz="1200" b="0" dirty="0">
                        <a:solidFill>
                          <a:schemeClr val="bg2"/>
                        </a:solidFill>
                        <a:latin typeface="Arial" pitchFamily="34" charset="0"/>
                        <a:cs typeface="Arial" pitchFamily="34" charset="0"/>
                      </a:endParaRPr>
                    </a:p>
                  </a:txBody>
                  <a:tcPr/>
                </a:tc>
                <a:tc>
                  <a:txBody>
                    <a:bodyPr/>
                    <a:lstStyle/>
                    <a:p>
                      <a:r>
                        <a:rPr lang="de-DE" sz="1200" b="0" dirty="0" err="1" smtClean="0">
                          <a:solidFill>
                            <a:schemeClr val="bg2"/>
                          </a:solidFill>
                          <a:latin typeface="Arial" pitchFamily="34" charset="0"/>
                          <a:cs typeface="Arial" pitchFamily="34" charset="0"/>
                        </a:rPr>
                        <a:t>Indoor</a:t>
                      </a:r>
                      <a:r>
                        <a:rPr lang="de-DE" sz="1200" b="0" baseline="0" dirty="0" smtClean="0">
                          <a:solidFill>
                            <a:schemeClr val="bg2"/>
                          </a:solidFill>
                          <a:latin typeface="Arial" pitchFamily="34" charset="0"/>
                          <a:cs typeface="Arial" pitchFamily="34" charset="0"/>
                        </a:rPr>
                        <a:t> </a:t>
                      </a:r>
                      <a:r>
                        <a:rPr lang="de-DE" sz="1200" b="0" baseline="0" dirty="0" err="1" smtClean="0">
                          <a:solidFill>
                            <a:schemeClr val="bg2"/>
                          </a:solidFill>
                          <a:latin typeface="Arial" pitchFamily="34" charset="0"/>
                          <a:cs typeface="Arial" pitchFamily="34" charset="0"/>
                        </a:rPr>
                        <a:t>software</a:t>
                      </a:r>
                      <a:r>
                        <a:rPr lang="de-DE" sz="1200" b="0" baseline="0" dirty="0" smtClean="0">
                          <a:solidFill>
                            <a:schemeClr val="bg2"/>
                          </a:solidFill>
                          <a:latin typeface="Arial" pitchFamily="34" charset="0"/>
                          <a:cs typeface="Arial" pitchFamily="34" charset="0"/>
                        </a:rPr>
                        <a:t> type</a:t>
                      </a:r>
                      <a:endParaRPr lang="en-GB" sz="1200" b="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7</a:t>
                      </a:r>
                      <a:endParaRPr lang="en-GB" sz="1200" b="0" dirty="0">
                        <a:solidFill>
                          <a:schemeClr val="bg2"/>
                        </a:solidFill>
                        <a:latin typeface="Arial" pitchFamily="34" charset="0"/>
                        <a:cs typeface="Arial" pitchFamily="34" charset="0"/>
                      </a:endParaRPr>
                    </a:p>
                  </a:txBody>
                  <a:tcPr/>
                </a:tc>
                <a:tc>
                  <a:txBody>
                    <a:bodyPr/>
                    <a:lstStyle/>
                    <a:p>
                      <a:r>
                        <a:rPr lang="de-DE" sz="1200" b="0" dirty="0" smtClean="0">
                          <a:solidFill>
                            <a:schemeClr val="bg2"/>
                          </a:solidFill>
                          <a:latin typeface="Arial" pitchFamily="34" charset="0"/>
                          <a:cs typeface="Arial" pitchFamily="34" charset="0"/>
                        </a:rPr>
                        <a:t>Unit </a:t>
                      </a:r>
                      <a:r>
                        <a:rPr lang="de-DE" sz="1200" b="0" dirty="0" err="1" smtClean="0">
                          <a:solidFill>
                            <a:schemeClr val="bg2"/>
                          </a:solidFill>
                          <a:latin typeface="Arial" pitchFamily="34" charset="0"/>
                          <a:cs typeface="Arial" pitchFamily="34" charset="0"/>
                        </a:rPr>
                        <a:t>control</a:t>
                      </a:r>
                      <a:r>
                        <a:rPr lang="de-DE" sz="1200" b="0" dirty="0" smtClean="0">
                          <a:solidFill>
                            <a:schemeClr val="bg2"/>
                          </a:solidFill>
                          <a:latin typeface="Arial" pitchFamily="34" charset="0"/>
                          <a:cs typeface="Arial" pitchFamily="34" charset="0"/>
                        </a:rPr>
                        <a:t> </a:t>
                      </a:r>
                      <a:r>
                        <a:rPr lang="de-DE" sz="1200" b="0" dirty="0" err="1" smtClean="0">
                          <a:solidFill>
                            <a:schemeClr val="bg2"/>
                          </a:solidFill>
                          <a:latin typeface="Arial" pitchFamily="34" charset="0"/>
                          <a:cs typeface="Arial" pitchFamily="34" charset="0"/>
                        </a:rPr>
                        <a:t>method</a:t>
                      </a:r>
                      <a:endParaRPr lang="en-GB" sz="1200" b="0" dirty="0">
                        <a:solidFill>
                          <a:schemeClr val="bg2"/>
                        </a:solidFill>
                        <a:latin typeface="Arial" pitchFamily="34" charset="0"/>
                        <a:cs typeface="Arial" pitchFamily="34" charset="0"/>
                      </a:endParaRPr>
                    </a:p>
                  </a:txBody>
                  <a:tcPr/>
                </a:tc>
              </a:tr>
              <a:tr h="161889">
                <a:tc>
                  <a:txBody>
                    <a:bodyPr/>
                    <a:lstStyle/>
                    <a:p>
                      <a:r>
                        <a:rPr lang="de-DE" sz="1200" b="1" dirty="0" smtClean="0">
                          <a:solidFill>
                            <a:schemeClr val="bg2"/>
                          </a:solidFill>
                          <a:latin typeface="Arial" pitchFamily="34" charset="0"/>
                          <a:cs typeface="Arial" pitchFamily="34" charset="0"/>
                        </a:rPr>
                        <a:t>8</a:t>
                      </a:r>
                      <a:endParaRPr lang="en-GB" sz="1200" b="1" dirty="0">
                        <a:solidFill>
                          <a:schemeClr val="bg2"/>
                        </a:solidFill>
                        <a:latin typeface="Arial" pitchFamily="34" charset="0"/>
                        <a:cs typeface="Arial" pitchFamily="34" charset="0"/>
                      </a:endParaRPr>
                    </a:p>
                  </a:txBody>
                  <a:tcPr/>
                </a:tc>
                <a:tc>
                  <a:txBody>
                    <a:bodyPr/>
                    <a:lstStyle/>
                    <a:p>
                      <a:r>
                        <a:rPr lang="de-DE" sz="1200" b="1" baseline="0" dirty="0" err="1" smtClean="0">
                          <a:solidFill>
                            <a:schemeClr val="bg2"/>
                          </a:solidFill>
                          <a:latin typeface="Arial" pitchFamily="34" charset="0"/>
                          <a:cs typeface="Arial" pitchFamily="34" charset="0"/>
                        </a:rPr>
                        <a:t>Number</a:t>
                      </a:r>
                      <a:r>
                        <a:rPr lang="de-DE" sz="1200" b="1" baseline="0" dirty="0" smtClean="0">
                          <a:solidFill>
                            <a:schemeClr val="bg2"/>
                          </a:solidFill>
                          <a:latin typeface="Arial" pitchFamily="34" charset="0"/>
                          <a:cs typeface="Arial" pitchFamily="34" charset="0"/>
                        </a:rPr>
                        <a:t> </a:t>
                      </a:r>
                      <a:r>
                        <a:rPr lang="de-DE" sz="1200" b="1" baseline="0" dirty="0" err="1" smtClean="0">
                          <a:solidFill>
                            <a:schemeClr val="bg2"/>
                          </a:solidFill>
                          <a:latin typeface="Arial" pitchFamily="34" charset="0"/>
                          <a:cs typeface="Arial" pitchFamily="34" charset="0"/>
                        </a:rPr>
                        <a:t>of</a:t>
                      </a:r>
                      <a:r>
                        <a:rPr lang="de-DE" sz="1200" b="1" baseline="0" dirty="0" smtClean="0">
                          <a:solidFill>
                            <a:schemeClr val="bg2"/>
                          </a:solidFill>
                          <a:latin typeface="Arial" pitchFamily="34" charset="0"/>
                          <a:cs typeface="Arial" pitchFamily="34" charset="0"/>
                        </a:rPr>
                        <a:t> LWT </a:t>
                      </a:r>
                      <a:r>
                        <a:rPr lang="de-DE" sz="1200" b="1" baseline="0" dirty="0" err="1" smtClean="0">
                          <a:solidFill>
                            <a:schemeClr val="bg2"/>
                          </a:solidFill>
                          <a:latin typeface="Arial" pitchFamily="34" charset="0"/>
                          <a:cs typeface="Arial" pitchFamily="34" charset="0"/>
                        </a:rPr>
                        <a:t>zones</a:t>
                      </a:r>
                      <a:endParaRPr lang="de-DE" sz="1200" b="1" baseline="0" dirty="0" smtClean="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9</a:t>
                      </a:r>
                      <a:endParaRPr lang="en-GB" sz="1200" b="0" dirty="0">
                        <a:solidFill>
                          <a:schemeClr val="bg2"/>
                        </a:solidFill>
                        <a:latin typeface="Arial" pitchFamily="34" charset="0"/>
                        <a:cs typeface="Arial" pitchFamily="34" charset="0"/>
                      </a:endParaRPr>
                    </a:p>
                  </a:txBody>
                  <a:tcPr/>
                </a:tc>
                <a:tc>
                  <a:txBody>
                    <a:bodyPr/>
                    <a:lstStyle/>
                    <a:p>
                      <a:r>
                        <a:rPr lang="de-DE" sz="1200" b="0" baseline="0" dirty="0" smtClean="0">
                          <a:solidFill>
                            <a:schemeClr val="bg2"/>
                          </a:solidFill>
                          <a:latin typeface="Arial" pitchFamily="34" charset="0"/>
                          <a:cs typeface="Arial" pitchFamily="34" charset="0"/>
                        </a:rPr>
                        <a:t>Pump </a:t>
                      </a:r>
                      <a:r>
                        <a:rPr lang="de-DE" sz="1200" b="0" baseline="0" dirty="0" err="1" smtClean="0">
                          <a:solidFill>
                            <a:schemeClr val="bg2"/>
                          </a:solidFill>
                          <a:latin typeface="Arial" pitchFamily="34" charset="0"/>
                          <a:cs typeface="Arial" pitchFamily="34" charset="0"/>
                        </a:rPr>
                        <a:t>operation</a:t>
                      </a:r>
                      <a:r>
                        <a:rPr lang="de-DE" sz="1200" b="0" baseline="0" dirty="0" smtClean="0">
                          <a:solidFill>
                            <a:schemeClr val="bg2"/>
                          </a:solidFill>
                          <a:latin typeface="Arial" pitchFamily="34" charset="0"/>
                          <a:cs typeface="Arial" pitchFamily="34" charset="0"/>
                        </a:rPr>
                        <a:t> </a:t>
                      </a:r>
                      <a:r>
                        <a:rPr lang="de-DE" sz="1200" b="0" baseline="0" dirty="0" err="1" smtClean="0">
                          <a:solidFill>
                            <a:schemeClr val="bg2"/>
                          </a:solidFill>
                          <a:latin typeface="Arial" pitchFamily="34" charset="0"/>
                          <a:cs typeface="Arial" pitchFamily="34" charset="0"/>
                        </a:rPr>
                        <a:t>mode</a:t>
                      </a:r>
                      <a:endParaRPr lang="de-DE" sz="1200" b="0" baseline="0" dirty="0" smtClean="0">
                        <a:solidFill>
                          <a:schemeClr val="bg2"/>
                        </a:solidFill>
                        <a:latin typeface="Arial" pitchFamily="34" charset="0"/>
                        <a:cs typeface="Arial" pitchFamily="34" charset="0"/>
                      </a:endParaRPr>
                    </a:p>
                  </a:txBody>
                  <a:tcPr/>
                </a:tc>
              </a:tr>
              <a:tr h="161889">
                <a:tc>
                  <a:txBody>
                    <a:bodyPr/>
                    <a:lstStyle/>
                    <a:p>
                      <a:r>
                        <a:rPr lang="de-DE" sz="1200" dirty="0" smtClean="0">
                          <a:solidFill>
                            <a:schemeClr val="bg2"/>
                          </a:solidFill>
                          <a:latin typeface="Arial" pitchFamily="34" charset="0"/>
                          <a:cs typeface="Arial" pitchFamily="34" charset="0"/>
                        </a:rPr>
                        <a:t>A</a:t>
                      </a:r>
                      <a:endParaRPr lang="en-GB" sz="1200" dirty="0">
                        <a:solidFill>
                          <a:schemeClr val="bg2"/>
                        </a:solidFill>
                        <a:latin typeface="Arial" pitchFamily="34" charset="0"/>
                        <a:cs typeface="Arial" pitchFamily="34" charset="0"/>
                      </a:endParaRPr>
                    </a:p>
                  </a:txBody>
                  <a:tcPr/>
                </a:tc>
                <a:tc>
                  <a:txBody>
                    <a:bodyPr/>
                    <a:lstStyle/>
                    <a:p>
                      <a:r>
                        <a:rPr lang="de-DE" sz="1200" dirty="0" smtClean="0">
                          <a:solidFill>
                            <a:schemeClr val="bg2"/>
                          </a:solidFill>
                          <a:latin typeface="Arial" pitchFamily="34" charset="0"/>
                          <a:cs typeface="Arial" pitchFamily="34" charset="0"/>
                        </a:rPr>
                        <a:t>Power</a:t>
                      </a:r>
                      <a:r>
                        <a:rPr lang="de-DE" sz="1200" baseline="0" dirty="0" smtClean="0">
                          <a:solidFill>
                            <a:schemeClr val="bg2"/>
                          </a:solidFill>
                          <a:latin typeface="Arial" pitchFamily="34" charset="0"/>
                          <a:cs typeface="Arial" pitchFamily="34" charset="0"/>
                        </a:rPr>
                        <a:t> </a:t>
                      </a:r>
                      <a:r>
                        <a:rPr lang="de-DE" sz="1200" baseline="0" dirty="0" err="1" smtClean="0">
                          <a:solidFill>
                            <a:schemeClr val="bg2"/>
                          </a:solidFill>
                          <a:latin typeface="Arial" pitchFamily="34" charset="0"/>
                          <a:cs typeface="Arial" pitchFamily="34" charset="0"/>
                        </a:rPr>
                        <a:t>saving</a:t>
                      </a:r>
                      <a:r>
                        <a:rPr lang="de-DE" sz="1200" baseline="0" dirty="0" smtClean="0">
                          <a:solidFill>
                            <a:schemeClr val="bg2"/>
                          </a:solidFill>
                          <a:latin typeface="Arial" pitchFamily="34" charset="0"/>
                          <a:cs typeface="Arial" pitchFamily="34" charset="0"/>
                        </a:rPr>
                        <a:t> </a:t>
                      </a:r>
                      <a:r>
                        <a:rPr lang="de-DE" sz="1200" baseline="0" dirty="0" err="1" smtClean="0">
                          <a:solidFill>
                            <a:schemeClr val="bg2"/>
                          </a:solidFill>
                          <a:latin typeface="Arial" pitchFamily="34" charset="0"/>
                          <a:cs typeface="Arial" pitchFamily="34" charset="0"/>
                        </a:rPr>
                        <a:t>possible</a:t>
                      </a:r>
                      <a:endParaRPr lang="en-GB" sz="1200" dirty="0">
                        <a:solidFill>
                          <a:schemeClr val="bg2"/>
                        </a:solidFill>
                        <a:latin typeface="Arial" pitchFamily="34" charset="0"/>
                        <a:cs typeface="Arial" pitchFamily="34" charset="0"/>
                      </a:endParaRPr>
                    </a:p>
                  </a:txBody>
                  <a:tcPr/>
                </a:tc>
              </a:tr>
              <a:tr h="253712">
                <a:tc>
                  <a:txBody>
                    <a:bodyPr/>
                    <a:lstStyle/>
                    <a:p>
                      <a:r>
                        <a:rPr lang="de-DE" sz="1200" dirty="0" smtClean="0">
                          <a:solidFill>
                            <a:schemeClr val="bg2"/>
                          </a:solidFill>
                          <a:latin typeface="Arial" pitchFamily="34" charset="0"/>
                          <a:cs typeface="Arial" pitchFamily="34" charset="0"/>
                        </a:rPr>
                        <a:t>B</a:t>
                      </a:r>
                      <a:endParaRPr lang="en-GB" sz="1200" dirty="0">
                        <a:solidFill>
                          <a:schemeClr val="bg2"/>
                        </a:solidFill>
                        <a:latin typeface="Arial" pitchFamily="34" charset="0"/>
                        <a:cs typeface="Arial" pitchFamily="34" charset="0"/>
                      </a:endParaRPr>
                    </a:p>
                  </a:txBody>
                  <a:tcPr/>
                </a:tc>
                <a:tc>
                  <a:txBody>
                    <a:bodyPr/>
                    <a:lstStyle/>
                    <a:p>
                      <a:r>
                        <a:rPr lang="nl-BE" sz="1200" dirty="0" smtClean="0">
                          <a:solidFill>
                            <a:schemeClr val="bg2"/>
                          </a:solidFill>
                          <a:latin typeface="Arial" pitchFamily="34" charset="0"/>
                          <a:cs typeface="Arial" pitchFamily="34" charset="0"/>
                        </a:rPr>
                        <a:t>User</a:t>
                      </a:r>
                      <a:r>
                        <a:rPr lang="nl-BE" sz="1200" baseline="0" dirty="0" smtClean="0">
                          <a:solidFill>
                            <a:schemeClr val="bg2"/>
                          </a:solidFill>
                          <a:latin typeface="Arial" pitchFamily="34" charset="0"/>
                          <a:cs typeface="Arial" pitchFamily="34" charset="0"/>
                        </a:rPr>
                        <a:t> interface </a:t>
                      </a:r>
                      <a:r>
                        <a:rPr lang="nl-BE" sz="1200" baseline="0" dirty="0" err="1" smtClean="0">
                          <a:solidFill>
                            <a:schemeClr val="bg2"/>
                          </a:solidFill>
                          <a:latin typeface="Arial" pitchFamily="34" charset="0"/>
                          <a:cs typeface="Arial" pitchFamily="34" charset="0"/>
                        </a:rPr>
                        <a:t>location</a:t>
                      </a:r>
                      <a:endParaRPr lang="en-GB" sz="1200" dirty="0">
                        <a:solidFill>
                          <a:schemeClr val="bg2"/>
                        </a:solidFill>
                        <a:latin typeface="Arial" pitchFamily="34" charset="0"/>
                        <a:cs typeface="Arial" pitchFamily="34" charset="0"/>
                      </a:endParaRPr>
                    </a:p>
                  </a:txBody>
                  <a:tcPr/>
                </a:tc>
              </a:tr>
              <a:tr h="288032">
                <a:tc>
                  <a:txBody>
                    <a:bodyPr/>
                    <a:lstStyle/>
                    <a:p>
                      <a:r>
                        <a:rPr lang="de-DE" sz="1200" dirty="0" smtClean="0">
                          <a:solidFill>
                            <a:schemeClr val="bg2"/>
                          </a:solidFill>
                          <a:latin typeface="Arial" pitchFamily="34" charset="0"/>
                          <a:cs typeface="Arial" pitchFamily="34" charset="0"/>
                        </a:rPr>
                        <a:t>C</a:t>
                      </a:r>
                      <a:endParaRPr lang="en-GB" sz="1200" dirty="0">
                        <a:solidFill>
                          <a:schemeClr val="bg2"/>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b="0" i="0" u="none" strike="noStrike" dirty="0" smtClean="0">
                          <a:solidFill>
                            <a:schemeClr val="bg2"/>
                          </a:solidFill>
                          <a:effectLst/>
                          <a:latin typeface="Arial" panose="020B0604020202020204" pitchFamily="34" charset="0"/>
                          <a:cs typeface="Arial" panose="020B0604020202020204" pitchFamily="34" charset="0"/>
                        </a:rPr>
                        <a:t>Glycol</a:t>
                      </a:r>
                      <a:endParaRPr lang="en-GB" sz="1200" b="0" i="0" u="none" strike="noStrike" dirty="0" smtClean="0">
                        <a:solidFill>
                          <a:schemeClr val="bg2"/>
                        </a:solidFill>
                        <a:effectLst/>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98068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124</a:t>
            </a:fld>
            <a:endParaRPr lang="en-US" dirty="0"/>
          </a:p>
        </p:txBody>
      </p:sp>
      <p:sp>
        <p:nvSpPr>
          <p:cNvPr id="4" name="Text Placeholder 3"/>
          <p:cNvSpPr>
            <a:spLocks noGrp="1"/>
          </p:cNvSpPr>
          <p:nvPr>
            <p:ph type="body" sz="quarter" idx="15"/>
          </p:nvPr>
        </p:nvSpPr>
        <p:spPr/>
        <p:txBody>
          <a:bodyPr/>
          <a:lstStyle/>
          <a:p>
            <a:r>
              <a:rPr lang="nl-BE" dirty="0"/>
              <a:t>5. </a:t>
            </a:r>
            <a:r>
              <a:rPr lang="nl-BE" dirty="0" err="1"/>
              <a:t>Commissioning</a:t>
            </a:r>
            <a:r>
              <a:rPr lang="nl-BE" dirty="0"/>
              <a:t>  –</a:t>
            </a:r>
            <a:r>
              <a:rPr lang="en-GB" dirty="0"/>
              <a:t> Quick wizard  </a:t>
            </a:r>
            <a:r>
              <a:rPr lang="en-GB" dirty="0" smtClean="0"/>
              <a:t>- Pump operation mode </a:t>
            </a:r>
            <a:endParaRPr lang="nl-BE" dirty="0"/>
          </a:p>
          <a:p>
            <a:endParaRPr lang="en-GB" dirty="0"/>
          </a:p>
        </p:txBody>
      </p:sp>
      <p:sp>
        <p:nvSpPr>
          <p:cNvPr id="5" name="Text Placeholder 4"/>
          <p:cNvSpPr>
            <a:spLocks noGrp="1"/>
          </p:cNvSpPr>
          <p:nvPr>
            <p:ph type="body" sz="quarter" idx="16"/>
          </p:nvPr>
        </p:nvSpPr>
        <p:spPr/>
        <p:txBody>
          <a:bodyPr>
            <a:normAutofit/>
          </a:bodyPr>
          <a:lstStyle/>
          <a:p>
            <a:endParaRPr lang="nl-BE" dirty="0" smtClean="0"/>
          </a:p>
          <a:p>
            <a:endParaRPr lang="nl-BE" dirty="0"/>
          </a:p>
          <a:p>
            <a:endParaRPr lang="nl-BE" dirty="0" smtClean="0"/>
          </a:p>
          <a:p>
            <a:r>
              <a:rPr lang="nl-BE" dirty="0"/>
              <a:t>	</a:t>
            </a:r>
            <a:r>
              <a:rPr lang="nl-BE" dirty="0" smtClean="0"/>
              <a:t>	</a:t>
            </a:r>
            <a:r>
              <a:rPr lang="nl-BE" dirty="0" smtClean="0">
                <a:solidFill>
                  <a:schemeClr val="bg2"/>
                </a:solidFill>
              </a:rPr>
              <a:t>A.2.1.9  = 0 ; </a:t>
            </a:r>
            <a:r>
              <a:rPr lang="nl-BE" dirty="0" err="1" smtClean="0">
                <a:solidFill>
                  <a:schemeClr val="bg2"/>
                </a:solidFill>
              </a:rPr>
              <a:t>continuous</a:t>
            </a:r>
            <a:r>
              <a:rPr lang="nl-BE" dirty="0" smtClean="0">
                <a:solidFill>
                  <a:schemeClr val="bg2"/>
                </a:solidFill>
              </a:rPr>
              <a:t> pump 			</a:t>
            </a:r>
            <a:r>
              <a:rPr lang="nl-BE" dirty="0" err="1" smtClean="0">
                <a:solidFill>
                  <a:schemeClr val="bg2"/>
                </a:solidFill>
              </a:rPr>
              <a:t>operation</a:t>
            </a:r>
            <a:r>
              <a:rPr lang="nl-BE" dirty="0" smtClean="0">
                <a:solidFill>
                  <a:schemeClr val="bg2"/>
                </a:solidFill>
              </a:rPr>
              <a:t> (default)</a:t>
            </a:r>
            <a:endParaRPr lang="nl-BE" dirty="0">
              <a:solidFill>
                <a:schemeClr val="bg2"/>
              </a:solidFill>
            </a:endParaRPr>
          </a:p>
          <a:p>
            <a:endParaRPr lang="nl-BE" dirty="0" smtClean="0">
              <a:solidFill>
                <a:schemeClr val="bg2"/>
              </a:solidFill>
            </a:endParaRPr>
          </a:p>
          <a:p>
            <a:r>
              <a:rPr lang="nl-BE" dirty="0">
                <a:solidFill>
                  <a:schemeClr val="bg2"/>
                </a:solidFill>
              </a:rPr>
              <a:t>	</a:t>
            </a:r>
            <a:r>
              <a:rPr lang="nl-BE" dirty="0" smtClean="0">
                <a:solidFill>
                  <a:schemeClr val="bg2"/>
                </a:solidFill>
              </a:rPr>
              <a:t>	</a:t>
            </a:r>
            <a:r>
              <a:rPr lang="nl-BE" dirty="0">
                <a:solidFill>
                  <a:schemeClr val="bg2"/>
                </a:solidFill>
              </a:rPr>
              <a:t>A.2.1.9  </a:t>
            </a:r>
            <a:r>
              <a:rPr lang="nl-BE" dirty="0" smtClean="0">
                <a:solidFill>
                  <a:schemeClr val="bg2"/>
                </a:solidFill>
              </a:rPr>
              <a:t>= 1 ; pump samples </a:t>
            </a:r>
            <a:r>
              <a:rPr lang="nl-BE" dirty="0" err="1">
                <a:solidFill>
                  <a:schemeClr val="bg2"/>
                </a:solidFill>
              </a:rPr>
              <a:t>every</a:t>
            </a:r>
            <a:r>
              <a:rPr lang="nl-BE" dirty="0">
                <a:solidFill>
                  <a:schemeClr val="bg2"/>
                </a:solidFill>
              </a:rPr>
              <a:t> 5 </a:t>
            </a:r>
            <a:r>
              <a:rPr lang="nl-BE" dirty="0" err="1" smtClean="0">
                <a:solidFill>
                  <a:schemeClr val="bg2"/>
                </a:solidFill>
              </a:rPr>
              <a:t>minues</a:t>
            </a:r>
            <a:r>
              <a:rPr lang="nl-BE" dirty="0" smtClean="0">
                <a:solidFill>
                  <a:schemeClr val="bg2"/>
                </a:solidFill>
              </a:rPr>
              <a:t>		</a:t>
            </a:r>
            <a:r>
              <a:rPr lang="nl-BE" dirty="0" err="1" smtClean="0">
                <a:solidFill>
                  <a:schemeClr val="bg2"/>
                </a:solidFill>
              </a:rPr>
              <a:t>for</a:t>
            </a:r>
            <a:r>
              <a:rPr lang="nl-BE" dirty="0" smtClean="0">
                <a:solidFill>
                  <a:schemeClr val="bg2"/>
                </a:solidFill>
              </a:rPr>
              <a:t> </a:t>
            </a:r>
            <a:r>
              <a:rPr lang="nl-BE" dirty="0">
                <a:solidFill>
                  <a:schemeClr val="bg2"/>
                </a:solidFill>
              </a:rPr>
              <a:t>3 </a:t>
            </a:r>
            <a:r>
              <a:rPr lang="nl-BE" dirty="0" smtClean="0">
                <a:solidFill>
                  <a:schemeClr val="bg2"/>
                </a:solidFill>
              </a:rPr>
              <a:t>minutes</a:t>
            </a:r>
          </a:p>
          <a:p>
            <a:endParaRPr lang="nl-BE" dirty="0">
              <a:solidFill>
                <a:schemeClr val="bg2"/>
              </a:solidFill>
            </a:endParaRPr>
          </a:p>
          <a:p>
            <a:r>
              <a:rPr lang="nl-BE" dirty="0" smtClean="0">
                <a:solidFill>
                  <a:schemeClr val="bg2"/>
                </a:solidFill>
              </a:rPr>
              <a:t>		</a:t>
            </a:r>
            <a:r>
              <a:rPr lang="nl-BE" dirty="0">
                <a:solidFill>
                  <a:schemeClr val="bg2"/>
                </a:solidFill>
              </a:rPr>
              <a:t>A.2.1.9  </a:t>
            </a:r>
            <a:r>
              <a:rPr lang="nl-BE" dirty="0" smtClean="0">
                <a:solidFill>
                  <a:schemeClr val="bg2"/>
                </a:solidFill>
              </a:rPr>
              <a:t>= 2 ; pump </a:t>
            </a:r>
            <a:r>
              <a:rPr lang="nl-BE" dirty="0" err="1" smtClean="0">
                <a:solidFill>
                  <a:schemeClr val="bg2"/>
                </a:solidFill>
              </a:rPr>
              <a:t>request</a:t>
            </a:r>
            <a:r>
              <a:rPr lang="nl-BE" dirty="0" smtClean="0">
                <a:solidFill>
                  <a:schemeClr val="bg2"/>
                </a:solidFill>
              </a:rPr>
              <a:t> </a:t>
            </a:r>
            <a:r>
              <a:rPr lang="nl-BE" dirty="0" err="1" smtClean="0">
                <a:solidFill>
                  <a:schemeClr val="bg2"/>
                </a:solidFill>
              </a:rPr>
              <a:t>operation</a:t>
            </a:r>
            <a:r>
              <a:rPr lang="nl-BE" dirty="0" smtClean="0">
                <a:solidFill>
                  <a:schemeClr val="bg2"/>
                </a:solidFill>
              </a:rPr>
              <a:t>, 			</a:t>
            </a:r>
            <a:r>
              <a:rPr lang="nl-BE" dirty="0" err="1" smtClean="0">
                <a:solidFill>
                  <a:schemeClr val="bg2"/>
                </a:solidFill>
              </a:rPr>
              <a:t>Operates</a:t>
            </a:r>
            <a:r>
              <a:rPr lang="nl-BE" dirty="0" smtClean="0">
                <a:solidFill>
                  <a:schemeClr val="bg2"/>
                </a:solidFill>
              </a:rPr>
              <a:t> </a:t>
            </a:r>
            <a:r>
              <a:rPr lang="nl-BE" dirty="0" err="1">
                <a:solidFill>
                  <a:schemeClr val="bg2"/>
                </a:solidFill>
              </a:rPr>
              <a:t>only</a:t>
            </a:r>
            <a:r>
              <a:rPr lang="nl-BE" dirty="0">
                <a:solidFill>
                  <a:schemeClr val="bg2"/>
                </a:solidFill>
              </a:rPr>
              <a:t> </a:t>
            </a:r>
            <a:r>
              <a:rPr lang="nl-BE" dirty="0" err="1">
                <a:solidFill>
                  <a:schemeClr val="bg2"/>
                </a:solidFill>
              </a:rPr>
              <a:t>when</a:t>
            </a:r>
            <a:r>
              <a:rPr lang="nl-BE" dirty="0">
                <a:solidFill>
                  <a:schemeClr val="bg2"/>
                </a:solidFill>
              </a:rPr>
              <a:t> the </a:t>
            </a:r>
            <a:r>
              <a:rPr lang="nl-BE" dirty="0" err="1">
                <a:solidFill>
                  <a:schemeClr val="bg2"/>
                </a:solidFill>
              </a:rPr>
              <a:t>thermostat</a:t>
            </a:r>
            <a:r>
              <a:rPr lang="nl-BE" dirty="0">
                <a:solidFill>
                  <a:schemeClr val="bg2"/>
                </a:solidFill>
              </a:rPr>
              <a:t> (UI or </a:t>
            </a:r>
            <a:r>
              <a:rPr lang="nl-BE" dirty="0" err="1">
                <a:solidFill>
                  <a:schemeClr val="bg2"/>
                </a:solidFill>
              </a:rPr>
              <a:t>ext</a:t>
            </a:r>
            <a:r>
              <a:rPr lang="nl-BE" dirty="0">
                <a:solidFill>
                  <a:schemeClr val="bg2"/>
                </a:solidFill>
              </a:rPr>
              <a:t> </a:t>
            </a:r>
            <a:r>
              <a:rPr lang="nl-BE" dirty="0" smtClean="0">
                <a:solidFill>
                  <a:schemeClr val="bg2"/>
                </a:solidFill>
              </a:rPr>
              <a:t>		RT</a:t>
            </a:r>
            <a:r>
              <a:rPr lang="nl-BE" dirty="0">
                <a:solidFill>
                  <a:schemeClr val="bg2"/>
                </a:solidFill>
              </a:rPr>
              <a:t>) </a:t>
            </a:r>
            <a:r>
              <a:rPr lang="nl-BE" dirty="0" err="1">
                <a:solidFill>
                  <a:schemeClr val="bg2"/>
                </a:solidFill>
              </a:rPr>
              <a:t>generates</a:t>
            </a:r>
            <a:r>
              <a:rPr lang="nl-BE" dirty="0">
                <a:solidFill>
                  <a:schemeClr val="bg2"/>
                </a:solidFill>
              </a:rPr>
              <a:t> a thermo ON </a:t>
            </a:r>
            <a:r>
              <a:rPr lang="nl-BE" dirty="0" err="1">
                <a:solidFill>
                  <a:schemeClr val="bg2"/>
                </a:solidFill>
              </a:rPr>
              <a:t>request</a:t>
            </a:r>
            <a:r>
              <a:rPr lang="nl-BE" dirty="0">
                <a:solidFill>
                  <a:schemeClr val="bg2"/>
                </a:solidFill>
              </a:rPr>
              <a:t> </a:t>
            </a:r>
            <a:endParaRPr lang="en-GB" dirty="0">
              <a:solidFill>
                <a:schemeClr val="bg2"/>
              </a:solidFill>
            </a:endParaRPr>
          </a:p>
          <a:p>
            <a:endParaRPr lang="en-GB" dirty="0"/>
          </a:p>
        </p:txBody>
      </p:sp>
      <p:cxnSp>
        <p:nvCxnSpPr>
          <p:cNvPr id="9" name="Elbow Connector 8"/>
          <p:cNvCxnSpPr/>
          <p:nvPr/>
        </p:nvCxnSpPr>
        <p:spPr bwMode="auto">
          <a:xfrm rot="10800000" flipV="1">
            <a:off x="1396788" y="1056184"/>
            <a:ext cx="5839508" cy="1080120"/>
          </a:xfrm>
          <a:prstGeom prst="bentConnector2">
            <a:avLst/>
          </a:prstGeom>
          <a:solidFill>
            <a:schemeClr val="accent1"/>
          </a:solidFill>
          <a:ln w="381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0" name="Tabelle 19"/>
          <p:cNvGraphicFramePr>
            <a:graphicFrameLocks noGrp="1"/>
          </p:cNvGraphicFramePr>
          <p:nvPr>
            <p:extLst>
              <p:ext uri="{D42A27DB-BD31-4B8C-83A1-F6EECF244321}">
                <p14:modId xmlns:p14="http://schemas.microsoft.com/office/powerpoint/2010/main" val="4203390665"/>
              </p:ext>
            </p:extLst>
          </p:nvPr>
        </p:nvGraphicFramePr>
        <p:xfrm>
          <a:off x="7236296" y="620688"/>
          <a:ext cx="1512168" cy="1097280"/>
        </p:xfrm>
        <a:graphic>
          <a:graphicData uri="http://schemas.openxmlformats.org/drawingml/2006/table">
            <a:tbl>
              <a:tblPr firstRow="1" bandRow="1">
                <a:tableStyleId>{5C22544A-7EE6-4342-B048-85BDC9FD1C3A}</a:tableStyleId>
              </a:tblPr>
              <a:tblGrid>
                <a:gridCol w="252028"/>
                <a:gridCol w="1260140"/>
              </a:tblGrid>
              <a:tr h="206347">
                <a:tc gridSpan="2">
                  <a:txBody>
                    <a:bodyPr/>
                    <a:lstStyle/>
                    <a:p>
                      <a:r>
                        <a:rPr lang="de-DE" sz="1200" dirty="0" smtClean="0">
                          <a:solidFill>
                            <a:schemeClr val="tx2"/>
                          </a:solidFill>
                          <a:latin typeface="Arial" pitchFamily="34" charset="0"/>
                          <a:cs typeface="Arial" pitchFamily="34" charset="0"/>
                        </a:rPr>
                        <a:t>A.2 System</a:t>
                      </a:r>
                      <a:r>
                        <a:rPr lang="de-DE" sz="1200" baseline="0" dirty="0"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206347">
                <a:tc>
                  <a:txBody>
                    <a:bodyPr/>
                    <a:lstStyle/>
                    <a:p>
                      <a:r>
                        <a:rPr lang="de-DE" sz="1200" b="1" dirty="0" smtClean="0">
                          <a:solidFill>
                            <a:schemeClr val="tx2"/>
                          </a:solidFill>
                          <a:latin typeface="Arial" pitchFamily="34" charset="0"/>
                          <a:cs typeface="Arial" pitchFamily="34" charset="0"/>
                        </a:rPr>
                        <a:t>1</a:t>
                      </a:r>
                      <a:endParaRPr lang="en-GB" sz="1200" b="1" dirty="0">
                        <a:solidFill>
                          <a:schemeClr val="tx2"/>
                        </a:solidFill>
                        <a:latin typeface="Arial" pitchFamily="34" charset="0"/>
                        <a:cs typeface="Arial" pitchFamily="34" charset="0"/>
                      </a:endParaRPr>
                    </a:p>
                  </a:txBody>
                  <a:tcPr/>
                </a:tc>
                <a:tc>
                  <a:txBody>
                    <a:bodyPr/>
                    <a:lstStyle/>
                    <a:p>
                      <a:r>
                        <a:rPr lang="de-DE" sz="1200" b="1" dirty="0" smtClean="0">
                          <a:solidFill>
                            <a:schemeClr val="tx2"/>
                          </a:solidFill>
                          <a:latin typeface="Arial" pitchFamily="34" charset="0"/>
                          <a:cs typeface="Arial" pitchFamily="34" charset="0"/>
                        </a:rPr>
                        <a:t>Standard</a:t>
                      </a:r>
                      <a:endParaRPr lang="en-GB" sz="1200" b="1" dirty="0">
                        <a:solidFill>
                          <a:schemeClr val="tx2"/>
                        </a:solidFill>
                        <a:latin typeface="Arial" pitchFamily="34" charset="0"/>
                        <a:cs typeface="Arial" pitchFamily="34" charset="0"/>
                      </a:endParaRPr>
                    </a:p>
                  </a:txBody>
                  <a:tcPr/>
                </a:tc>
              </a:tr>
              <a:tr h="206347">
                <a:tc>
                  <a:txBody>
                    <a:bodyPr/>
                    <a:lstStyle/>
                    <a:p>
                      <a:r>
                        <a:rPr lang="de-DE" sz="1200" b="0" dirty="0" smtClean="0">
                          <a:solidFill>
                            <a:schemeClr val="tx2"/>
                          </a:solidFill>
                          <a:latin typeface="Arial" pitchFamily="34" charset="0"/>
                          <a:cs typeface="Arial" pitchFamily="34" charset="0"/>
                        </a:rPr>
                        <a:t>2</a:t>
                      </a:r>
                      <a:endParaRPr lang="en-GB" sz="1200" b="0" dirty="0">
                        <a:solidFill>
                          <a:schemeClr val="tx2"/>
                        </a:solidFill>
                        <a:latin typeface="Arial" pitchFamily="34" charset="0"/>
                        <a:cs typeface="Arial" pitchFamily="34" charset="0"/>
                      </a:endParaRPr>
                    </a:p>
                  </a:txBody>
                  <a:tcPr/>
                </a:tc>
                <a:tc>
                  <a:txBody>
                    <a:bodyPr/>
                    <a:lstStyle/>
                    <a:p>
                      <a:r>
                        <a:rPr lang="de-DE" sz="1200" b="0" dirty="0" smtClean="0">
                          <a:solidFill>
                            <a:schemeClr val="tx2"/>
                          </a:solidFill>
                          <a:latin typeface="Arial" pitchFamily="34" charset="0"/>
                          <a:cs typeface="Arial" pitchFamily="34" charset="0"/>
                        </a:rPr>
                        <a:t>Options</a:t>
                      </a:r>
                      <a:endParaRPr lang="en-GB" sz="1200" b="0" dirty="0">
                        <a:solidFill>
                          <a:schemeClr val="tx2"/>
                        </a:solidFill>
                        <a:latin typeface="Arial" pitchFamily="34" charset="0"/>
                        <a:cs typeface="Arial" pitchFamily="34" charset="0"/>
                      </a:endParaRPr>
                    </a:p>
                  </a:txBody>
                  <a:tcPr/>
                </a:tc>
              </a:tr>
              <a:tr h="206347">
                <a:tc>
                  <a:txBody>
                    <a:bodyPr/>
                    <a:lstStyle/>
                    <a:p>
                      <a:r>
                        <a:rPr lang="de-DE" sz="1200" dirty="0" smtClean="0">
                          <a:solidFill>
                            <a:schemeClr val="tx2"/>
                          </a:solidFill>
                          <a:latin typeface="Arial" pitchFamily="34" charset="0"/>
                          <a:cs typeface="Arial" pitchFamily="34" charset="0"/>
                        </a:rPr>
                        <a:t>4</a:t>
                      </a:r>
                      <a:endParaRPr lang="en-GB" sz="1200" dirty="0">
                        <a:solidFill>
                          <a:schemeClr val="tx2"/>
                        </a:solidFill>
                        <a:latin typeface="Arial" pitchFamily="34" charset="0"/>
                        <a:cs typeface="Arial" pitchFamily="34" charset="0"/>
                      </a:endParaRPr>
                    </a:p>
                  </a:txBody>
                  <a:tcPr/>
                </a:tc>
                <a:tc>
                  <a:txBody>
                    <a:bodyPr/>
                    <a:lstStyle/>
                    <a:p>
                      <a:r>
                        <a:rPr lang="de-DE" sz="1200" dirty="0" err="1" smtClean="0">
                          <a:solidFill>
                            <a:schemeClr val="tx2"/>
                          </a:solidFill>
                          <a:latin typeface="Arial" pitchFamily="34" charset="0"/>
                          <a:cs typeface="Arial" pitchFamily="34" charset="0"/>
                        </a:rPr>
                        <a:t>Confirm</a:t>
                      </a:r>
                      <a:r>
                        <a:rPr lang="de-DE" sz="1200" baseline="0" dirty="0" smtClean="0">
                          <a:solidFill>
                            <a:schemeClr val="tx2"/>
                          </a:solidFill>
                          <a:latin typeface="Arial" pitchFamily="34" charset="0"/>
                          <a:cs typeface="Arial" pitchFamily="34" charset="0"/>
                        </a:rPr>
                        <a:t> </a:t>
                      </a:r>
                      <a:r>
                        <a:rPr lang="de-DE" sz="1200" baseline="0" dirty="0" err="1"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r>
            </a:tbl>
          </a:graphicData>
        </a:graphic>
      </p:graphicFrame>
      <p:graphicFrame>
        <p:nvGraphicFramePr>
          <p:cNvPr id="11" name="Tabelle 20"/>
          <p:cNvGraphicFramePr>
            <a:graphicFrameLocks noGrp="1"/>
          </p:cNvGraphicFramePr>
          <p:nvPr>
            <p:extLst>
              <p:ext uri="{D42A27DB-BD31-4B8C-83A1-F6EECF244321}">
                <p14:modId xmlns:p14="http://schemas.microsoft.com/office/powerpoint/2010/main" val="1069454653"/>
              </p:ext>
            </p:extLst>
          </p:nvPr>
        </p:nvGraphicFramePr>
        <p:xfrm>
          <a:off x="453824" y="2132856"/>
          <a:ext cx="2101952" cy="2756912"/>
        </p:xfrm>
        <a:graphic>
          <a:graphicData uri="http://schemas.openxmlformats.org/drawingml/2006/table">
            <a:tbl>
              <a:tblPr firstRow="1" bandRow="1">
                <a:tableStyleId>{5C22544A-7EE6-4342-B048-85BDC9FD1C3A}</a:tableStyleId>
              </a:tblPr>
              <a:tblGrid>
                <a:gridCol w="298376"/>
                <a:gridCol w="1803576"/>
              </a:tblGrid>
              <a:tr h="161889">
                <a:tc gridSpan="2">
                  <a:txBody>
                    <a:bodyPr/>
                    <a:lstStyle/>
                    <a:p>
                      <a:r>
                        <a:rPr lang="de-DE" sz="1200" dirty="0" smtClean="0">
                          <a:solidFill>
                            <a:schemeClr val="bg2"/>
                          </a:solidFill>
                          <a:latin typeface="Arial" pitchFamily="34" charset="0"/>
                          <a:cs typeface="Arial" pitchFamily="34" charset="0"/>
                        </a:rPr>
                        <a:t>A.2.1 Standard</a:t>
                      </a:r>
                      <a:endParaRPr lang="en-GB" sz="1200" dirty="0">
                        <a:solidFill>
                          <a:schemeClr val="bg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161889">
                <a:tc>
                  <a:txBody>
                    <a:bodyPr/>
                    <a:lstStyle/>
                    <a:p>
                      <a:r>
                        <a:rPr lang="de-DE" sz="1200" dirty="0" smtClean="0">
                          <a:solidFill>
                            <a:schemeClr val="bg2"/>
                          </a:solidFill>
                          <a:latin typeface="Arial" pitchFamily="34" charset="0"/>
                          <a:cs typeface="Arial" pitchFamily="34" charset="0"/>
                        </a:rPr>
                        <a:t>1</a:t>
                      </a:r>
                      <a:endParaRPr lang="en-GB" sz="1200" dirty="0">
                        <a:solidFill>
                          <a:schemeClr val="bg2"/>
                        </a:solidFill>
                        <a:latin typeface="Arial" pitchFamily="34" charset="0"/>
                        <a:cs typeface="Arial" pitchFamily="34" charset="0"/>
                      </a:endParaRPr>
                    </a:p>
                  </a:txBody>
                  <a:tcPr/>
                </a:tc>
                <a:tc>
                  <a:txBody>
                    <a:bodyPr/>
                    <a:lstStyle/>
                    <a:p>
                      <a:r>
                        <a:rPr lang="de-DE" sz="1200" dirty="0" smtClean="0">
                          <a:solidFill>
                            <a:schemeClr val="bg2"/>
                          </a:solidFill>
                          <a:latin typeface="Arial" pitchFamily="34" charset="0"/>
                          <a:cs typeface="Arial" pitchFamily="34" charset="0"/>
                        </a:rPr>
                        <a:t>Unit</a:t>
                      </a:r>
                      <a:r>
                        <a:rPr lang="de-DE" sz="1200" baseline="0" dirty="0" smtClean="0">
                          <a:solidFill>
                            <a:schemeClr val="bg2"/>
                          </a:solidFill>
                          <a:latin typeface="Arial" pitchFamily="34" charset="0"/>
                          <a:cs typeface="Arial" pitchFamily="34" charset="0"/>
                        </a:rPr>
                        <a:t> type</a:t>
                      </a:r>
                      <a:endParaRPr lang="en-GB" sz="120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2</a:t>
                      </a:r>
                      <a:endParaRPr lang="en-GB" sz="1200" b="0" dirty="0">
                        <a:solidFill>
                          <a:schemeClr val="bg2"/>
                        </a:solidFill>
                        <a:latin typeface="Arial" pitchFamily="34" charset="0"/>
                        <a:cs typeface="Arial" pitchFamily="34" charset="0"/>
                      </a:endParaRPr>
                    </a:p>
                  </a:txBody>
                  <a:tcPr/>
                </a:tc>
                <a:tc>
                  <a:txBody>
                    <a:bodyPr/>
                    <a:lstStyle/>
                    <a:p>
                      <a:r>
                        <a:rPr lang="de-DE" sz="1200" b="0" dirty="0" err="1" smtClean="0">
                          <a:solidFill>
                            <a:schemeClr val="bg2"/>
                          </a:solidFill>
                          <a:latin typeface="Arial" pitchFamily="34" charset="0"/>
                          <a:cs typeface="Arial" pitchFamily="34" charset="0"/>
                        </a:rPr>
                        <a:t>Compressor</a:t>
                      </a:r>
                      <a:r>
                        <a:rPr lang="de-DE" sz="1200" b="0" baseline="0" dirty="0" smtClean="0">
                          <a:solidFill>
                            <a:schemeClr val="bg2"/>
                          </a:solidFill>
                          <a:latin typeface="Arial" pitchFamily="34" charset="0"/>
                          <a:cs typeface="Arial" pitchFamily="34" charset="0"/>
                        </a:rPr>
                        <a:t> </a:t>
                      </a:r>
                      <a:r>
                        <a:rPr lang="de-DE" sz="1200" b="0" dirty="0" smtClean="0">
                          <a:solidFill>
                            <a:schemeClr val="bg2"/>
                          </a:solidFill>
                          <a:latin typeface="Arial" pitchFamily="34" charset="0"/>
                          <a:cs typeface="Arial" pitchFamily="34" charset="0"/>
                        </a:rPr>
                        <a:t>type</a:t>
                      </a:r>
                      <a:endParaRPr lang="en-GB" sz="1200" b="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3</a:t>
                      </a:r>
                      <a:endParaRPr lang="en-GB" sz="1200" b="0" dirty="0">
                        <a:solidFill>
                          <a:schemeClr val="bg2"/>
                        </a:solidFill>
                        <a:latin typeface="Arial" pitchFamily="34" charset="0"/>
                        <a:cs typeface="Arial" pitchFamily="34" charset="0"/>
                      </a:endParaRPr>
                    </a:p>
                  </a:txBody>
                  <a:tcPr/>
                </a:tc>
                <a:tc>
                  <a:txBody>
                    <a:bodyPr/>
                    <a:lstStyle/>
                    <a:p>
                      <a:r>
                        <a:rPr lang="de-DE" sz="1200" b="0" dirty="0" err="1" smtClean="0">
                          <a:solidFill>
                            <a:schemeClr val="bg2"/>
                          </a:solidFill>
                          <a:latin typeface="Arial" pitchFamily="34" charset="0"/>
                          <a:cs typeface="Arial" pitchFamily="34" charset="0"/>
                        </a:rPr>
                        <a:t>Indoor</a:t>
                      </a:r>
                      <a:r>
                        <a:rPr lang="de-DE" sz="1200" b="0" baseline="0" dirty="0" smtClean="0">
                          <a:solidFill>
                            <a:schemeClr val="bg2"/>
                          </a:solidFill>
                          <a:latin typeface="Arial" pitchFamily="34" charset="0"/>
                          <a:cs typeface="Arial" pitchFamily="34" charset="0"/>
                        </a:rPr>
                        <a:t> </a:t>
                      </a:r>
                      <a:r>
                        <a:rPr lang="de-DE" sz="1200" b="0" baseline="0" dirty="0" err="1" smtClean="0">
                          <a:solidFill>
                            <a:schemeClr val="bg2"/>
                          </a:solidFill>
                          <a:latin typeface="Arial" pitchFamily="34" charset="0"/>
                          <a:cs typeface="Arial" pitchFamily="34" charset="0"/>
                        </a:rPr>
                        <a:t>software</a:t>
                      </a:r>
                      <a:r>
                        <a:rPr lang="de-DE" sz="1200" b="0" baseline="0" dirty="0" smtClean="0">
                          <a:solidFill>
                            <a:schemeClr val="bg2"/>
                          </a:solidFill>
                          <a:latin typeface="Arial" pitchFamily="34" charset="0"/>
                          <a:cs typeface="Arial" pitchFamily="34" charset="0"/>
                        </a:rPr>
                        <a:t> type</a:t>
                      </a:r>
                      <a:endParaRPr lang="en-GB" sz="1200" b="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7</a:t>
                      </a:r>
                      <a:endParaRPr lang="en-GB" sz="1200" b="0" dirty="0">
                        <a:solidFill>
                          <a:schemeClr val="bg2"/>
                        </a:solidFill>
                        <a:latin typeface="Arial" pitchFamily="34" charset="0"/>
                        <a:cs typeface="Arial" pitchFamily="34" charset="0"/>
                      </a:endParaRPr>
                    </a:p>
                  </a:txBody>
                  <a:tcPr/>
                </a:tc>
                <a:tc>
                  <a:txBody>
                    <a:bodyPr/>
                    <a:lstStyle/>
                    <a:p>
                      <a:r>
                        <a:rPr lang="de-DE" sz="1200" b="0" dirty="0" smtClean="0">
                          <a:solidFill>
                            <a:schemeClr val="bg2"/>
                          </a:solidFill>
                          <a:latin typeface="Arial" pitchFamily="34" charset="0"/>
                          <a:cs typeface="Arial" pitchFamily="34" charset="0"/>
                        </a:rPr>
                        <a:t>Unit </a:t>
                      </a:r>
                      <a:r>
                        <a:rPr lang="de-DE" sz="1200" b="0" dirty="0" err="1" smtClean="0">
                          <a:solidFill>
                            <a:schemeClr val="bg2"/>
                          </a:solidFill>
                          <a:latin typeface="Arial" pitchFamily="34" charset="0"/>
                          <a:cs typeface="Arial" pitchFamily="34" charset="0"/>
                        </a:rPr>
                        <a:t>control</a:t>
                      </a:r>
                      <a:r>
                        <a:rPr lang="de-DE" sz="1200" b="0" dirty="0" smtClean="0">
                          <a:solidFill>
                            <a:schemeClr val="bg2"/>
                          </a:solidFill>
                          <a:latin typeface="Arial" pitchFamily="34" charset="0"/>
                          <a:cs typeface="Arial" pitchFamily="34" charset="0"/>
                        </a:rPr>
                        <a:t> </a:t>
                      </a:r>
                      <a:r>
                        <a:rPr lang="de-DE" sz="1200" b="0" dirty="0" err="1" smtClean="0">
                          <a:solidFill>
                            <a:schemeClr val="bg2"/>
                          </a:solidFill>
                          <a:latin typeface="Arial" pitchFamily="34" charset="0"/>
                          <a:cs typeface="Arial" pitchFamily="34" charset="0"/>
                        </a:rPr>
                        <a:t>method</a:t>
                      </a:r>
                      <a:endParaRPr lang="en-GB" sz="1200" b="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8</a:t>
                      </a:r>
                      <a:endParaRPr lang="en-GB" sz="1200" b="0" dirty="0">
                        <a:solidFill>
                          <a:schemeClr val="bg2"/>
                        </a:solidFill>
                        <a:latin typeface="Arial" pitchFamily="34" charset="0"/>
                        <a:cs typeface="Arial" pitchFamily="34" charset="0"/>
                      </a:endParaRPr>
                    </a:p>
                  </a:txBody>
                  <a:tcPr/>
                </a:tc>
                <a:tc>
                  <a:txBody>
                    <a:bodyPr/>
                    <a:lstStyle/>
                    <a:p>
                      <a:r>
                        <a:rPr lang="de-DE" sz="1200" b="0" baseline="0" dirty="0" err="1" smtClean="0">
                          <a:solidFill>
                            <a:schemeClr val="bg2"/>
                          </a:solidFill>
                          <a:latin typeface="Arial" pitchFamily="34" charset="0"/>
                          <a:cs typeface="Arial" pitchFamily="34" charset="0"/>
                        </a:rPr>
                        <a:t>Number</a:t>
                      </a:r>
                      <a:r>
                        <a:rPr lang="de-DE" sz="1200" b="0" baseline="0" dirty="0" smtClean="0">
                          <a:solidFill>
                            <a:schemeClr val="bg2"/>
                          </a:solidFill>
                          <a:latin typeface="Arial" pitchFamily="34" charset="0"/>
                          <a:cs typeface="Arial" pitchFamily="34" charset="0"/>
                        </a:rPr>
                        <a:t> </a:t>
                      </a:r>
                      <a:r>
                        <a:rPr lang="de-DE" sz="1200" b="0" baseline="0" dirty="0" err="1" smtClean="0">
                          <a:solidFill>
                            <a:schemeClr val="bg2"/>
                          </a:solidFill>
                          <a:latin typeface="Arial" pitchFamily="34" charset="0"/>
                          <a:cs typeface="Arial" pitchFamily="34" charset="0"/>
                        </a:rPr>
                        <a:t>of</a:t>
                      </a:r>
                      <a:r>
                        <a:rPr lang="de-DE" sz="1200" b="0" baseline="0" dirty="0" smtClean="0">
                          <a:solidFill>
                            <a:schemeClr val="bg2"/>
                          </a:solidFill>
                          <a:latin typeface="Arial" pitchFamily="34" charset="0"/>
                          <a:cs typeface="Arial" pitchFamily="34" charset="0"/>
                        </a:rPr>
                        <a:t> LWT </a:t>
                      </a:r>
                      <a:r>
                        <a:rPr lang="de-DE" sz="1200" b="0" baseline="0" dirty="0" err="1" smtClean="0">
                          <a:solidFill>
                            <a:schemeClr val="bg2"/>
                          </a:solidFill>
                          <a:latin typeface="Arial" pitchFamily="34" charset="0"/>
                          <a:cs typeface="Arial" pitchFamily="34" charset="0"/>
                        </a:rPr>
                        <a:t>zones</a:t>
                      </a:r>
                      <a:endParaRPr lang="de-DE" sz="1200" b="0" baseline="0" dirty="0" smtClean="0">
                        <a:solidFill>
                          <a:schemeClr val="bg2"/>
                        </a:solidFill>
                        <a:latin typeface="Arial" pitchFamily="34" charset="0"/>
                        <a:cs typeface="Arial" pitchFamily="34" charset="0"/>
                      </a:endParaRPr>
                    </a:p>
                  </a:txBody>
                  <a:tcPr/>
                </a:tc>
              </a:tr>
              <a:tr h="161889">
                <a:tc>
                  <a:txBody>
                    <a:bodyPr/>
                    <a:lstStyle/>
                    <a:p>
                      <a:r>
                        <a:rPr lang="de-DE" sz="1200" b="1" dirty="0" smtClean="0">
                          <a:solidFill>
                            <a:schemeClr val="bg2"/>
                          </a:solidFill>
                          <a:latin typeface="Arial" pitchFamily="34" charset="0"/>
                          <a:cs typeface="Arial" pitchFamily="34" charset="0"/>
                        </a:rPr>
                        <a:t>9</a:t>
                      </a:r>
                      <a:endParaRPr lang="en-GB" sz="1200" b="1" dirty="0">
                        <a:solidFill>
                          <a:schemeClr val="bg2"/>
                        </a:solidFill>
                        <a:latin typeface="Arial" pitchFamily="34" charset="0"/>
                        <a:cs typeface="Arial" pitchFamily="34" charset="0"/>
                      </a:endParaRPr>
                    </a:p>
                  </a:txBody>
                  <a:tcPr/>
                </a:tc>
                <a:tc>
                  <a:txBody>
                    <a:bodyPr/>
                    <a:lstStyle/>
                    <a:p>
                      <a:r>
                        <a:rPr lang="de-DE" sz="1200" b="1" baseline="0" dirty="0" smtClean="0">
                          <a:solidFill>
                            <a:schemeClr val="bg2"/>
                          </a:solidFill>
                          <a:latin typeface="Arial" pitchFamily="34" charset="0"/>
                          <a:cs typeface="Arial" pitchFamily="34" charset="0"/>
                        </a:rPr>
                        <a:t>Pump </a:t>
                      </a:r>
                      <a:r>
                        <a:rPr lang="de-DE" sz="1200" b="1" baseline="0" dirty="0" err="1" smtClean="0">
                          <a:solidFill>
                            <a:schemeClr val="bg2"/>
                          </a:solidFill>
                          <a:latin typeface="Arial" pitchFamily="34" charset="0"/>
                          <a:cs typeface="Arial" pitchFamily="34" charset="0"/>
                        </a:rPr>
                        <a:t>operation</a:t>
                      </a:r>
                      <a:r>
                        <a:rPr lang="de-DE" sz="1200" b="1" baseline="0" dirty="0" smtClean="0">
                          <a:solidFill>
                            <a:schemeClr val="bg2"/>
                          </a:solidFill>
                          <a:latin typeface="Arial" pitchFamily="34" charset="0"/>
                          <a:cs typeface="Arial" pitchFamily="34" charset="0"/>
                        </a:rPr>
                        <a:t> </a:t>
                      </a:r>
                      <a:r>
                        <a:rPr lang="de-DE" sz="1200" b="1" baseline="0" dirty="0" err="1" smtClean="0">
                          <a:solidFill>
                            <a:schemeClr val="bg2"/>
                          </a:solidFill>
                          <a:latin typeface="Arial" pitchFamily="34" charset="0"/>
                          <a:cs typeface="Arial" pitchFamily="34" charset="0"/>
                        </a:rPr>
                        <a:t>mode</a:t>
                      </a:r>
                      <a:endParaRPr lang="de-DE" sz="1200" b="1" baseline="0" dirty="0" smtClean="0">
                        <a:solidFill>
                          <a:schemeClr val="bg2"/>
                        </a:solidFill>
                        <a:latin typeface="Arial" pitchFamily="34" charset="0"/>
                        <a:cs typeface="Arial" pitchFamily="34" charset="0"/>
                      </a:endParaRPr>
                    </a:p>
                  </a:txBody>
                  <a:tcPr/>
                </a:tc>
              </a:tr>
              <a:tr h="161889">
                <a:tc>
                  <a:txBody>
                    <a:bodyPr/>
                    <a:lstStyle/>
                    <a:p>
                      <a:r>
                        <a:rPr lang="de-DE" sz="1200" dirty="0" smtClean="0">
                          <a:solidFill>
                            <a:schemeClr val="bg2"/>
                          </a:solidFill>
                          <a:latin typeface="Arial" pitchFamily="34" charset="0"/>
                          <a:cs typeface="Arial" pitchFamily="34" charset="0"/>
                        </a:rPr>
                        <a:t>A</a:t>
                      </a:r>
                      <a:endParaRPr lang="en-GB" sz="1200" dirty="0">
                        <a:solidFill>
                          <a:schemeClr val="bg2"/>
                        </a:solidFill>
                        <a:latin typeface="Arial" pitchFamily="34" charset="0"/>
                        <a:cs typeface="Arial" pitchFamily="34" charset="0"/>
                      </a:endParaRPr>
                    </a:p>
                  </a:txBody>
                  <a:tcPr/>
                </a:tc>
                <a:tc>
                  <a:txBody>
                    <a:bodyPr/>
                    <a:lstStyle/>
                    <a:p>
                      <a:r>
                        <a:rPr lang="de-DE" sz="1200" dirty="0" smtClean="0">
                          <a:solidFill>
                            <a:schemeClr val="bg2"/>
                          </a:solidFill>
                          <a:latin typeface="Arial" pitchFamily="34" charset="0"/>
                          <a:cs typeface="Arial" pitchFamily="34" charset="0"/>
                        </a:rPr>
                        <a:t>Power</a:t>
                      </a:r>
                      <a:r>
                        <a:rPr lang="de-DE" sz="1200" baseline="0" dirty="0" smtClean="0">
                          <a:solidFill>
                            <a:schemeClr val="bg2"/>
                          </a:solidFill>
                          <a:latin typeface="Arial" pitchFamily="34" charset="0"/>
                          <a:cs typeface="Arial" pitchFamily="34" charset="0"/>
                        </a:rPr>
                        <a:t> </a:t>
                      </a:r>
                      <a:r>
                        <a:rPr lang="de-DE" sz="1200" baseline="0" dirty="0" err="1" smtClean="0">
                          <a:solidFill>
                            <a:schemeClr val="bg2"/>
                          </a:solidFill>
                          <a:latin typeface="Arial" pitchFamily="34" charset="0"/>
                          <a:cs typeface="Arial" pitchFamily="34" charset="0"/>
                        </a:rPr>
                        <a:t>saving</a:t>
                      </a:r>
                      <a:r>
                        <a:rPr lang="de-DE" sz="1200" baseline="0" dirty="0" smtClean="0">
                          <a:solidFill>
                            <a:schemeClr val="bg2"/>
                          </a:solidFill>
                          <a:latin typeface="Arial" pitchFamily="34" charset="0"/>
                          <a:cs typeface="Arial" pitchFamily="34" charset="0"/>
                        </a:rPr>
                        <a:t> </a:t>
                      </a:r>
                      <a:r>
                        <a:rPr lang="de-DE" sz="1200" baseline="0" dirty="0" err="1" smtClean="0">
                          <a:solidFill>
                            <a:schemeClr val="bg2"/>
                          </a:solidFill>
                          <a:latin typeface="Arial" pitchFamily="34" charset="0"/>
                          <a:cs typeface="Arial" pitchFamily="34" charset="0"/>
                        </a:rPr>
                        <a:t>possible</a:t>
                      </a:r>
                      <a:endParaRPr lang="en-GB" sz="1200" dirty="0">
                        <a:solidFill>
                          <a:schemeClr val="bg2"/>
                        </a:solidFill>
                        <a:latin typeface="Arial" pitchFamily="34" charset="0"/>
                        <a:cs typeface="Arial" pitchFamily="34" charset="0"/>
                      </a:endParaRPr>
                    </a:p>
                  </a:txBody>
                  <a:tcPr/>
                </a:tc>
              </a:tr>
              <a:tr h="253712">
                <a:tc>
                  <a:txBody>
                    <a:bodyPr/>
                    <a:lstStyle/>
                    <a:p>
                      <a:r>
                        <a:rPr lang="de-DE" sz="1200" dirty="0" smtClean="0">
                          <a:solidFill>
                            <a:schemeClr val="bg2"/>
                          </a:solidFill>
                          <a:latin typeface="Arial" pitchFamily="34" charset="0"/>
                          <a:cs typeface="Arial" pitchFamily="34" charset="0"/>
                        </a:rPr>
                        <a:t>B</a:t>
                      </a:r>
                      <a:endParaRPr lang="en-GB" sz="1200" dirty="0">
                        <a:solidFill>
                          <a:schemeClr val="bg2"/>
                        </a:solidFill>
                        <a:latin typeface="Arial" pitchFamily="34" charset="0"/>
                        <a:cs typeface="Arial" pitchFamily="34" charset="0"/>
                      </a:endParaRPr>
                    </a:p>
                  </a:txBody>
                  <a:tcPr/>
                </a:tc>
                <a:tc>
                  <a:txBody>
                    <a:bodyPr/>
                    <a:lstStyle/>
                    <a:p>
                      <a:r>
                        <a:rPr lang="nl-BE" sz="1200" dirty="0" smtClean="0">
                          <a:solidFill>
                            <a:schemeClr val="bg2"/>
                          </a:solidFill>
                          <a:latin typeface="Arial" pitchFamily="34" charset="0"/>
                          <a:cs typeface="Arial" pitchFamily="34" charset="0"/>
                        </a:rPr>
                        <a:t>User</a:t>
                      </a:r>
                      <a:r>
                        <a:rPr lang="nl-BE" sz="1200" baseline="0" dirty="0" smtClean="0">
                          <a:solidFill>
                            <a:schemeClr val="bg2"/>
                          </a:solidFill>
                          <a:latin typeface="Arial" pitchFamily="34" charset="0"/>
                          <a:cs typeface="Arial" pitchFamily="34" charset="0"/>
                        </a:rPr>
                        <a:t> interface </a:t>
                      </a:r>
                      <a:r>
                        <a:rPr lang="nl-BE" sz="1200" baseline="0" dirty="0" err="1" smtClean="0">
                          <a:solidFill>
                            <a:schemeClr val="bg2"/>
                          </a:solidFill>
                          <a:latin typeface="Arial" pitchFamily="34" charset="0"/>
                          <a:cs typeface="Arial" pitchFamily="34" charset="0"/>
                        </a:rPr>
                        <a:t>location</a:t>
                      </a:r>
                      <a:endParaRPr lang="en-GB" sz="1200" dirty="0">
                        <a:solidFill>
                          <a:schemeClr val="bg2"/>
                        </a:solidFill>
                        <a:latin typeface="Arial" pitchFamily="34" charset="0"/>
                        <a:cs typeface="Arial" pitchFamily="34" charset="0"/>
                      </a:endParaRPr>
                    </a:p>
                  </a:txBody>
                  <a:tcPr/>
                </a:tc>
              </a:tr>
              <a:tr h="288032">
                <a:tc>
                  <a:txBody>
                    <a:bodyPr/>
                    <a:lstStyle/>
                    <a:p>
                      <a:r>
                        <a:rPr lang="de-DE" sz="1200" dirty="0" smtClean="0">
                          <a:solidFill>
                            <a:schemeClr val="bg2"/>
                          </a:solidFill>
                          <a:latin typeface="Arial" pitchFamily="34" charset="0"/>
                          <a:cs typeface="Arial" pitchFamily="34" charset="0"/>
                        </a:rPr>
                        <a:t>C</a:t>
                      </a:r>
                      <a:endParaRPr lang="en-GB" sz="1200" dirty="0">
                        <a:solidFill>
                          <a:schemeClr val="bg2"/>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b="0" i="0" u="none" strike="noStrike" dirty="0" smtClean="0">
                          <a:solidFill>
                            <a:schemeClr val="bg2"/>
                          </a:solidFill>
                          <a:effectLst/>
                          <a:latin typeface="Arial" panose="020B0604020202020204" pitchFamily="34" charset="0"/>
                          <a:cs typeface="Arial" panose="020B0604020202020204" pitchFamily="34" charset="0"/>
                        </a:rPr>
                        <a:t>Glycol</a:t>
                      </a:r>
                      <a:endParaRPr lang="en-GB" sz="1200" b="0" i="0" u="none" strike="noStrike" dirty="0" smtClean="0">
                        <a:solidFill>
                          <a:schemeClr val="bg2"/>
                        </a:solidFill>
                        <a:effectLst/>
                        <a:latin typeface="Arial" panose="020B0604020202020204" pitchFamily="34" charset="0"/>
                        <a:cs typeface="Arial" panose="020B0604020202020204" pitchFamily="34" charset="0"/>
                      </a:endParaRPr>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27312503"/>
              </p:ext>
            </p:extLst>
          </p:nvPr>
        </p:nvGraphicFramePr>
        <p:xfrm>
          <a:off x="683568" y="6079574"/>
          <a:ext cx="2160240" cy="445770"/>
        </p:xfrm>
        <a:graphic>
          <a:graphicData uri="http://schemas.openxmlformats.org/drawingml/2006/table">
            <a:tbl>
              <a:tblPr firstRow="1">
                <a:tableStyleId>{3C2FFA5D-87B4-456A-9821-1D502468CF0F}</a:tableStyleId>
              </a:tblPr>
              <a:tblGrid>
                <a:gridCol w="1080120"/>
                <a:gridCol w="1080120"/>
              </a:tblGrid>
              <a:tr h="161925">
                <a:tc>
                  <a:txBody>
                    <a:bodyPr/>
                    <a:lstStyle/>
                    <a:p>
                      <a:pPr algn="ctr" fontAlgn="b"/>
                      <a:r>
                        <a:rPr lang="en-US" sz="1400" u="none" strike="noStrike" dirty="0" smtClean="0">
                          <a:solidFill>
                            <a:schemeClr val="tx2"/>
                          </a:solidFill>
                          <a:effectLst/>
                        </a:rPr>
                        <a:t>Bread</a:t>
                      </a:r>
                      <a:r>
                        <a:rPr lang="en-US" sz="1400" u="none" strike="noStrike" baseline="0" dirty="0" smtClean="0">
                          <a:solidFill>
                            <a:schemeClr val="tx2"/>
                          </a:solidFill>
                          <a:effectLst/>
                        </a:rPr>
                        <a:t> Crumb</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Overview</a:t>
                      </a:r>
                      <a:endParaRPr lang="en-GB" sz="1400" b="1" i="0" u="none" strike="noStrike" dirty="0">
                        <a:solidFill>
                          <a:schemeClr val="tx2"/>
                        </a:solidFill>
                        <a:effectLst/>
                        <a:latin typeface="+mn-lt"/>
                      </a:endParaRPr>
                    </a:p>
                  </a:txBody>
                  <a:tcPr marL="36000" marR="36000" marT="9525" marB="0" anchor="ctr"/>
                </a:tc>
              </a:tr>
              <a:tr h="161925">
                <a:tc>
                  <a:txBody>
                    <a:bodyPr/>
                    <a:lstStyle/>
                    <a:p>
                      <a:pPr algn="ctr" fontAlgn="b"/>
                      <a:r>
                        <a:rPr lang="en-US" sz="1400" b="0" i="0" u="none" strike="noStrike" dirty="0" smtClean="0">
                          <a:solidFill>
                            <a:schemeClr val="tx2"/>
                          </a:solidFill>
                          <a:effectLst/>
                          <a:latin typeface="+mn-lt"/>
                        </a:rPr>
                        <a:t>A.2.1.9</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F-0D</a:t>
                      </a:r>
                    </a:p>
                  </a:txBody>
                  <a:tcPr marL="36000" marR="36000" marT="9525" marB="0" anchor="ctr"/>
                </a:tc>
              </a:tr>
            </a:tbl>
          </a:graphicData>
        </a:graphic>
      </p:graphicFrame>
    </p:spTree>
    <p:extLst>
      <p:ext uri="{BB962C8B-B14F-4D97-AF65-F5344CB8AC3E}">
        <p14:creationId xmlns:p14="http://schemas.microsoft.com/office/powerpoint/2010/main" val="50729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125</a:t>
            </a:fld>
            <a:endParaRPr lang="en-US"/>
          </a:p>
        </p:txBody>
      </p:sp>
      <p:sp>
        <p:nvSpPr>
          <p:cNvPr id="4" name="Text Placeholder 3"/>
          <p:cNvSpPr>
            <a:spLocks noGrp="1"/>
          </p:cNvSpPr>
          <p:nvPr>
            <p:ph type="body" sz="quarter" idx="15"/>
          </p:nvPr>
        </p:nvSpPr>
        <p:spPr/>
        <p:txBody>
          <a:bodyPr/>
          <a:lstStyle/>
          <a:p>
            <a:r>
              <a:rPr lang="nl-BE" dirty="0"/>
              <a:t>5. </a:t>
            </a:r>
            <a:r>
              <a:rPr lang="nl-BE" dirty="0" err="1"/>
              <a:t>Commissioning</a:t>
            </a:r>
            <a:r>
              <a:rPr lang="nl-BE" dirty="0"/>
              <a:t> </a:t>
            </a:r>
            <a:r>
              <a:rPr lang="nl-BE" dirty="0" smtClean="0"/>
              <a:t>–</a:t>
            </a:r>
            <a:r>
              <a:rPr lang="en-GB" dirty="0" smtClean="0"/>
              <a:t> </a:t>
            </a:r>
            <a:r>
              <a:rPr lang="en-GB" dirty="0"/>
              <a:t>Quick wizard  </a:t>
            </a:r>
            <a:r>
              <a:rPr lang="en-GB" dirty="0" smtClean="0"/>
              <a:t>- Power saving possible</a:t>
            </a:r>
            <a:endParaRPr lang="nl-BE" dirty="0"/>
          </a:p>
        </p:txBody>
      </p:sp>
      <p:sp>
        <p:nvSpPr>
          <p:cNvPr id="5" name="Text Placeholder 4"/>
          <p:cNvSpPr>
            <a:spLocks noGrp="1"/>
          </p:cNvSpPr>
          <p:nvPr>
            <p:ph type="body" sz="quarter" idx="16"/>
          </p:nvPr>
        </p:nvSpPr>
        <p:spPr/>
        <p:txBody>
          <a:bodyPr/>
          <a:lstStyle/>
          <a:p>
            <a:pPr marL="76200"/>
            <a:r>
              <a:rPr lang="en-US" dirty="0" smtClean="0">
                <a:solidFill>
                  <a:schemeClr val="bg2"/>
                </a:solidFill>
              </a:rPr>
              <a:t>Allows unit to power down stand-by function.</a:t>
            </a:r>
            <a:endParaRPr lang="en-US" dirty="0">
              <a:solidFill>
                <a:schemeClr val="bg2"/>
              </a:solidFill>
            </a:endParaRPr>
          </a:p>
          <a:p>
            <a:pPr marL="76200"/>
            <a:endParaRPr lang="en-US" dirty="0"/>
          </a:p>
          <a:p>
            <a:pPr marL="76200"/>
            <a:endParaRPr lang="en-US" dirty="0" smtClean="0"/>
          </a:p>
          <a:p>
            <a:pPr marL="76200"/>
            <a:r>
              <a:rPr lang="en-US" dirty="0"/>
              <a:t>	</a:t>
            </a:r>
            <a:r>
              <a:rPr lang="en-US" dirty="0" smtClean="0"/>
              <a:t>	</a:t>
            </a:r>
            <a:r>
              <a:rPr lang="en-US" dirty="0" smtClean="0">
                <a:solidFill>
                  <a:schemeClr val="tx2"/>
                </a:solidFill>
              </a:rPr>
              <a:t>A.2.1.A</a:t>
            </a:r>
            <a:r>
              <a:rPr lang="en-US" dirty="0">
                <a:solidFill>
                  <a:schemeClr val="tx2"/>
                </a:solidFill>
              </a:rPr>
              <a:t>: </a:t>
            </a:r>
            <a:r>
              <a:rPr lang="nl-BE" dirty="0">
                <a:solidFill>
                  <a:schemeClr val="tx2"/>
                </a:solidFill>
              </a:rPr>
              <a:t>Power </a:t>
            </a:r>
            <a:r>
              <a:rPr lang="nl-BE" dirty="0" err="1">
                <a:solidFill>
                  <a:schemeClr val="tx2"/>
                </a:solidFill>
              </a:rPr>
              <a:t>saving</a:t>
            </a:r>
            <a:r>
              <a:rPr lang="nl-BE" dirty="0">
                <a:solidFill>
                  <a:schemeClr val="tx2"/>
                </a:solidFill>
              </a:rPr>
              <a:t> </a:t>
            </a:r>
            <a:r>
              <a:rPr lang="nl-BE" dirty="0" err="1">
                <a:solidFill>
                  <a:schemeClr val="tx2"/>
                </a:solidFill>
              </a:rPr>
              <a:t>possible</a:t>
            </a:r>
            <a:r>
              <a:rPr lang="nl-BE" dirty="0">
                <a:solidFill>
                  <a:schemeClr val="tx2"/>
                </a:solidFill>
              </a:rPr>
              <a:t> (</a:t>
            </a:r>
            <a:r>
              <a:rPr lang="nl-BE" dirty="0" err="1">
                <a:solidFill>
                  <a:schemeClr val="tx2"/>
                </a:solidFill>
              </a:rPr>
              <a:t>read</a:t>
            </a:r>
            <a:r>
              <a:rPr lang="nl-BE" dirty="0">
                <a:solidFill>
                  <a:schemeClr val="tx2"/>
                </a:solidFill>
              </a:rPr>
              <a:t> </a:t>
            </a:r>
            <a:r>
              <a:rPr lang="nl-BE" dirty="0" err="1">
                <a:solidFill>
                  <a:schemeClr val="tx2"/>
                </a:solidFill>
              </a:rPr>
              <a:t>only</a:t>
            </a:r>
            <a:r>
              <a:rPr lang="nl-BE" dirty="0">
                <a:solidFill>
                  <a:schemeClr val="tx2"/>
                </a:solidFill>
              </a:rPr>
              <a:t>)</a:t>
            </a:r>
          </a:p>
          <a:p>
            <a:pPr marL="1828800" lvl="4" indent="0">
              <a:buNone/>
            </a:pPr>
            <a:r>
              <a:rPr lang="nl-BE" sz="1800" dirty="0" err="1">
                <a:latin typeface="+mj-lt"/>
              </a:rPr>
              <a:t>Only</a:t>
            </a:r>
            <a:r>
              <a:rPr lang="nl-BE" sz="1800" dirty="0">
                <a:latin typeface="+mj-lt"/>
              </a:rPr>
              <a:t> </a:t>
            </a:r>
            <a:r>
              <a:rPr lang="nl-BE" sz="1800" dirty="0" err="1">
                <a:latin typeface="+mj-lt"/>
              </a:rPr>
              <a:t>possible</a:t>
            </a:r>
            <a:r>
              <a:rPr lang="nl-BE" sz="1800" dirty="0">
                <a:latin typeface="+mj-lt"/>
              </a:rPr>
              <a:t> </a:t>
            </a:r>
            <a:r>
              <a:rPr lang="nl-BE" sz="1800" dirty="0" err="1">
                <a:latin typeface="+mj-lt"/>
              </a:rPr>
              <a:t>for</a:t>
            </a:r>
            <a:r>
              <a:rPr lang="nl-BE" sz="1800" dirty="0">
                <a:latin typeface="+mj-lt"/>
              </a:rPr>
              <a:t> small </a:t>
            </a:r>
            <a:r>
              <a:rPr lang="nl-BE" sz="1800" dirty="0" smtClean="0">
                <a:latin typeface="+mj-lt"/>
              </a:rPr>
              <a:t>OU</a:t>
            </a:r>
          </a:p>
          <a:p>
            <a:pPr marL="1828800" lvl="4" indent="0">
              <a:buNone/>
            </a:pPr>
            <a:endParaRPr lang="nl-BE" sz="1800" dirty="0">
              <a:latin typeface="+mj-lt"/>
            </a:endParaRPr>
          </a:p>
          <a:p>
            <a:pPr marL="1828800" lvl="4" indent="0">
              <a:buNone/>
            </a:pPr>
            <a:r>
              <a:rPr lang="nl-BE" sz="1800" dirty="0" smtClean="0">
                <a:latin typeface="+mj-lt"/>
              </a:rPr>
              <a:t>E-08 = 0 </a:t>
            </a:r>
            <a:r>
              <a:rPr lang="nl-BE" sz="1800" dirty="0" err="1" smtClean="0">
                <a:latin typeface="+mj-lt"/>
              </a:rPr>
              <a:t>Disable</a:t>
            </a:r>
            <a:r>
              <a:rPr lang="nl-BE" sz="1800" dirty="0" smtClean="0">
                <a:latin typeface="+mj-lt"/>
              </a:rPr>
              <a:t>; Power </a:t>
            </a:r>
            <a:r>
              <a:rPr lang="nl-BE" sz="1800" dirty="0" err="1" smtClean="0">
                <a:latin typeface="+mj-lt"/>
              </a:rPr>
              <a:t>saving</a:t>
            </a:r>
            <a:r>
              <a:rPr lang="nl-BE" sz="1800" dirty="0" smtClean="0">
                <a:latin typeface="+mj-lt"/>
              </a:rPr>
              <a:t> </a:t>
            </a:r>
            <a:r>
              <a:rPr lang="nl-BE" sz="1800" dirty="0" err="1" smtClean="0">
                <a:latin typeface="+mj-lt"/>
              </a:rPr>
              <a:t>disabled</a:t>
            </a:r>
            <a:endParaRPr lang="nl-BE" sz="1800" dirty="0" smtClean="0">
              <a:latin typeface="+mj-lt"/>
            </a:endParaRPr>
          </a:p>
          <a:p>
            <a:pPr marL="1828800" lvl="4" indent="0">
              <a:buNone/>
            </a:pPr>
            <a:r>
              <a:rPr lang="nl-BE" sz="1800" b="1" dirty="0" smtClean="0">
                <a:latin typeface="+mj-lt"/>
              </a:rPr>
              <a:t>E-08 = 1 </a:t>
            </a:r>
            <a:r>
              <a:rPr lang="nl-BE" sz="1800" dirty="0" err="1" smtClean="0">
                <a:latin typeface="+mj-lt"/>
              </a:rPr>
              <a:t>Enable</a:t>
            </a:r>
            <a:r>
              <a:rPr lang="nl-BE" sz="1800" dirty="0" smtClean="0">
                <a:latin typeface="+mj-lt"/>
              </a:rPr>
              <a:t>; Power </a:t>
            </a:r>
            <a:r>
              <a:rPr lang="nl-BE" sz="1800" dirty="0" err="1" smtClean="0">
                <a:latin typeface="+mj-lt"/>
              </a:rPr>
              <a:t>saving</a:t>
            </a:r>
            <a:r>
              <a:rPr lang="nl-BE" sz="1800" dirty="0" smtClean="0">
                <a:latin typeface="+mj-lt"/>
              </a:rPr>
              <a:t> </a:t>
            </a:r>
            <a:r>
              <a:rPr lang="nl-BE" sz="1800" dirty="0" err="1" smtClean="0">
                <a:latin typeface="+mj-lt"/>
              </a:rPr>
              <a:t>enabled</a:t>
            </a:r>
            <a:endParaRPr lang="nl-BE" sz="1800" dirty="0">
              <a:latin typeface="+mj-lt"/>
            </a:endParaRPr>
          </a:p>
          <a:p>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3156432904"/>
              </p:ext>
            </p:extLst>
          </p:nvPr>
        </p:nvGraphicFramePr>
        <p:xfrm>
          <a:off x="755576" y="5805264"/>
          <a:ext cx="2160240" cy="668655"/>
        </p:xfrm>
        <a:graphic>
          <a:graphicData uri="http://schemas.openxmlformats.org/drawingml/2006/table">
            <a:tbl>
              <a:tblPr firstRow="1">
                <a:tableStyleId>{3C2FFA5D-87B4-456A-9821-1D502468CF0F}</a:tableStyleId>
              </a:tblPr>
              <a:tblGrid>
                <a:gridCol w="1080120"/>
                <a:gridCol w="1080120"/>
              </a:tblGrid>
              <a:tr h="161925">
                <a:tc>
                  <a:txBody>
                    <a:bodyPr/>
                    <a:lstStyle/>
                    <a:p>
                      <a:pPr algn="ctr" fontAlgn="b"/>
                      <a:r>
                        <a:rPr lang="en-US" sz="1400" u="none" strike="noStrike" dirty="0" smtClean="0">
                          <a:solidFill>
                            <a:schemeClr val="tx2"/>
                          </a:solidFill>
                          <a:effectLst/>
                        </a:rPr>
                        <a:t>Bread</a:t>
                      </a:r>
                      <a:r>
                        <a:rPr lang="en-US" sz="1400" u="none" strike="noStrike" baseline="0" dirty="0" smtClean="0">
                          <a:solidFill>
                            <a:schemeClr val="tx2"/>
                          </a:solidFill>
                          <a:effectLst/>
                        </a:rPr>
                        <a:t> Crumb</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Overview</a:t>
                      </a:r>
                      <a:endParaRPr lang="en-GB" sz="1400" b="1" i="0" u="none" strike="noStrike" dirty="0">
                        <a:solidFill>
                          <a:schemeClr val="tx2"/>
                        </a:solidFill>
                        <a:effectLst/>
                        <a:latin typeface="+mn-lt"/>
                      </a:endParaRPr>
                    </a:p>
                  </a:txBody>
                  <a:tcPr marL="36000" marR="36000" marT="9525" marB="0" anchor="ctr"/>
                </a:tc>
              </a:tr>
              <a:tr h="161925">
                <a:tc>
                  <a:txBody>
                    <a:bodyPr/>
                    <a:lstStyle/>
                    <a:p>
                      <a:pPr algn="ctr" fontAlgn="b"/>
                      <a:r>
                        <a:rPr lang="en-US" sz="1400" b="0" i="0" u="none" strike="noStrike" dirty="0" smtClean="0">
                          <a:solidFill>
                            <a:schemeClr val="tx2"/>
                          </a:solidFill>
                          <a:effectLst/>
                          <a:latin typeface="+mn-lt"/>
                        </a:rPr>
                        <a:t>A.2.1.A</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E-04</a:t>
                      </a:r>
                    </a:p>
                  </a:txBody>
                  <a:tcPr marL="36000" marR="36000" marT="9525" marB="0" anchor="ctr"/>
                </a:tc>
              </a:tr>
              <a:tr h="161925">
                <a:tc>
                  <a:txBody>
                    <a:bodyPr/>
                    <a:lstStyle/>
                    <a:p>
                      <a:pPr algn="ctr" fontAlgn="b"/>
                      <a:r>
                        <a:rPr lang="de-DE" sz="1400" b="0" i="0" u="none" strike="noStrike" dirty="0" smtClean="0">
                          <a:solidFill>
                            <a:schemeClr val="tx2"/>
                          </a:solidFill>
                          <a:effectLst/>
                          <a:latin typeface="+mn-lt"/>
                        </a:rPr>
                        <a:t>-</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E-08</a:t>
                      </a:r>
                    </a:p>
                  </a:txBody>
                  <a:tcPr marL="36000" marR="36000" marT="9525" marB="0" anchor="ctr"/>
                </a:tc>
              </a:tr>
            </a:tbl>
          </a:graphicData>
        </a:graphic>
      </p:graphicFrame>
      <p:cxnSp>
        <p:nvCxnSpPr>
          <p:cNvPr id="11" name="Elbow Connector 10"/>
          <p:cNvCxnSpPr/>
          <p:nvPr/>
        </p:nvCxnSpPr>
        <p:spPr bwMode="auto">
          <a:xfrm rot="10800000" flipV="1">
            <a:off x="1396788" y="1056184"/>
            <a:ext cx="5839508" cy="1080120"/>
          </a:xfrm>
          <a:prstGeom prst="bentConnector2">
            <a:avLst/>
          </a:prstGeom>
          <a:solidFill>
            <a:schemeClr val="accent1"/>
          </a:solidFill>
          <a:ln w="381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2" name="Tabelle 19"/>
          <p:cNvGraphicFramePr>
            <a:graphicFrameLocks noGrp="1"/>
          </p:cNvGraphicFramePr>
          <p:nvPr>
            <p:extLst>
              <p:ext uri="{D42A27DB-BD31-4B8C-83A1-F6EECF244321}">
                <p14:modId xmlns:p14="http://schemas.microsoft.com/office/powerpoint/2010/main" val="3430653480"/>
              </p:ext>
            </p:extLst>
          </p:nvPr>
        </p:nvGraphicFramePr>
        <p:xfrm>
          <a:off x="7236296" y="620688"/>
          <a:ext cx="1512168" cy="1097280"/>
        </p:xfrm>
        <a:graphic>
          <a:graphicData uri="http://schemas.openxmlformats.org/drawingml/2006/table">
            <a:tbl>
              <a:tblPr firstRow="1" bandRow="1">
                <a:tableStyleId>{5C22544A-7EE6-4342-B048-85BDC9FD1C3A}</a:tableStyleId>
              </a:tblPr>
              <a:tblGrid>
                <a:gridCol w="252028"/>
                <a:gridCol w="1260140"/>
              </a:tblGrid>
              <a:tr h="206347">
                <a:tc gridSpan="2">
                  <a:txBody>
                    <a:bodyPr/>
                    <a:lstStyle/>
                    <a:p>
                      <a:r>
                        <a:rPr lang="de-DE" sz="1200" dirty="0" smtClean="0">
                          <a:solidFill>
                            <a:schemeClr val="tx2"/>
                          </a:solidFill>
                          <a:latin typeface="Arial" pitchFamily="34" charset="0"/>
                          <a:cs typeface="Arial" pitchFamily="34" charset="0"/>
                        </a:rPr>
                        <a:t>A.2 System</a:t>
                      </a:r>
                      <a:r>
                        <a:rPr lang="de-DE" sz="1200" baseline="0" dirty="0"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206347">
                <a:tc>
                  <a:txBody>
                    <a:bodyPr/>
                    <a:lstStyle/>
                    <a:p>
                      <a:r>
                        <a:rPr lang="de-DE" sz="1200" b="1" dirty="0" smtClean="0">
                          <a:solidFill>
                            <a:schemeClr val="tx2"/>
                          </a:solidFill>
                          <a:latin typeface="Arial" pitchFamily="34" charset="0"/>
                          <a:cs typeface="Arial" pitchFamily="34" charset="0"/>
                        </a:rPr>
                        <a:t>1</a:t>
                      </a:r>
                      <a:endParaRPr lang="en-GB" sz="1200" b="1" dirty="0">
                        <a:solidFill>
                          <a:schemeClr val="tx2"/>
                        </a:solidFill>
                        <a:latin typeface="Arial" pitchFamily="34" charset="0"/>
                        <a:cs typeface="Arial" pitchFamily="34" charset="0"/>
                      </a:endParaRPr>
                    </a:p>
                  </a:txBody>
                  <a:tcPr/>
                </a:tc>
                <a:tc>
                  <a:txBody>
                    <a:bodyPr/>
                    <a:lstStyle/>
                    <a:p>
                      <a:r>
                        <a:rPr lang="de-DE" sz="1200" b="1" dirty="0" smtClean="0">
                          <a:solidFill>
                            <a:schemeClr val="tx2"/>
                          </a:solidFill>
                          <a:latin typeface="Arial" pitchFamily="34" charset="0"/>
                          <a:cs typeface="Arial" pitchFamily="34" charset="0"/>
                        </a:rPr>
                        <a:t>Standard</a:t>
                      </a:r>
                      <a:endParaRPr lang="en-GB" sz="1200" b="1" dirty="0">
                        <a:solidFill>
                          <a:schemeClr val="tx2"/>
                        </a:solidFill>
                        <a:latin typeface="Arial" pitchFamily="34" charset="0"/>
                        <a:cs typeface="Arial" pitchFamily="34" charset="0"/>
                      </a:endParaRPr>
                    </a:p>
                  </a:txBody>
                  <a:tcPr/>
                </a:tc>
              </a:tr>
              <a:tr h="206347">
                <a:tc>
                  <a:txBody>
                    <a:bodyPr/>
                    <a:lstStyle/>
                    <a:p>
                      <a:r>
                        <a:rPr lang="de-DE" sz="1200" b="0" dirty="0" smtClean="0">
                          <a:solidFill>
                            <a:schemeClr val="tx2"/>
                          </a:solidFill>
                          <a:latin typeface="Arial" pitchFamily="34" charset="0"/>
                          <a:cs typeface="Arial" pitchFamily="34" charset="0"/>
                        </a:rPr>
                        <a:t>2</a:t>
                      </a:r>
                      <a:endParaRPr lang="en-GB" sz="1200" b="0" dirty="0">
                        <a:solidFill>
                          <a:schemeClr val="tx2"/>
                        </a:solidFill>
                        <a:latin typeface="Arial" pitchFamily="34" charset="0"/>
                        <a:cs typeface="Arial" pitchFamily="34" charset="0"/>
                      </a:endParaRPr>
                    </a:p>
                  </a:txBody>
                  <a:tcPr/>
                </a:tc>
                <a:tc>
                  <a:txBody>
                    <a:bodyPr/>
                    <a:lstStyle/>
                    <a:p>
                      <a:r>
                        <a:rPr lang="de-DE" sz="1200" b="0" dirty="0" smtClean="0">
                          <a:solidFill>
                            <a:schemeClr val="tx2"/>
                          </a:solidFill>
                          <a:latin typeface="Arial" pitchFamily="34" charset="0"/>
                          <a:cs typeface="Arial" pitchFamily="34" charset="0"/>
                        </a:rPr>
                        <a:t>Options</a:t>
                      </a:r>
                      <a:endParaRPr lang="en-GB" sz="1200" b="0" dirty="0">
                        <a:solidFill>
                          <a:schemeClr val="tx2"/>
                        </a:solidFill>
                        <a:latin typeface="Arial" pitchFamily="34" charset="0"/>
                        <a:cs typeface="Arial" pitchFamily="34" charset="0"/>
                      </a:endParaRPr>
                    </a:p>
                  </a:txBody>
                  <a:tcPr/>
                </a:tc>
              </a:tr>
              <a:tr h="206347">
                <a:tc>
                  <a:txBody>
                    <a:bodyPr/>
                    <a:lstStyle/>
                    <a:p>
                      <a:r>
                        <a:rPr lang="de-DE" sz="1200" dirty="0" smtClean="0">
                          <a:solidFill>
                            <a:schemeClr val="tx2"/>
                          </a:solidFill>
                          <a:latin typeface="Arial" pitchFamily="34" charset="0"/>
                          <a:cs typeface="Arial" pitchFamily="34" charset="0"/>
                        </a:rPr>
                        <a:t>4</a:t>
                      </a:r>
                      <a:endParaRPr lang="en-GB" sz="1200" dirty="0">
                        <a:solidFill>
                          <a:schemeClr val="tx2"/>
                        </a:solidFill>
                        <a:latin typeface="Arial" pitchFamily="34" charset="0"/>
                        <a:cs typeface="Arial" pitchFamily="34" charset="0"/>
                      </a:endParaRPr>
                    </a:p>
                  </a:txBody>
                  <a:tcPr/>
                </a:tc>
                <a:tc>
                  <a:txBody>
                    <a:bodyPr/>
                    <a:lstStyle/>
                    <a:p>
                      <a:r>
                        <a:rPr lang="de-DE" sz="1200" dirty="0" err="1" smtClean="0">
                          <a:solidFill>
                            <a:schemeClr val="tx2"/>
                          </a:solidFill>
                          <a:latin typeface="Arial" pitchFamily="34" charset="0"/>
                          <a:cs typeface="Arial" pitchFamily="34" charset="0"/>
                        </a:rPr>
                        <a:t>Confirm</a:t>
                      </a:r>
                      <a:r>
                        <a:rPr lang="de-DE" sz="1200" baseline="0" dirty="0" smtClean="0">
                          <a:solidFill>
                            <a:schemeClr val="tx2"/>
                          </a:solidFill>
                          <a:latin typeface="Arial" pitchFamily="34" charset="0"/>
                          <a:cs typeface="Arial" pitchFamily="34" charset="0"/>
                        </a:rPr>
                        <a:t> </a:t>
                      </a:r>
                      <a:r>
                        <a:rPr lang="de-DE" sz="1200" baseline="0" dirty="0" err="1"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r>
            </a:tbl>
          </a:graphicData>
        </a:graphic>
      </p:graphicFrame>
      <p:graphicFrame>
        <p:nvGraphicFramePr>
          <p:cNvPr id="13" name="Tabelle 20"/>
          <p:cNvGraphicFramePr>
            <a:graphicFrameLocks noGrp="1"/>
          </p:cNvGraphicFramePr>
          <p:nvPr>
            <p:extLst>
              <p:ext uri="{D42A27DB-BD31-4B8C-83A1-F6EECF244321}">
                <p14:modId xmlns:p14="http://schemas.microsoft.com/office/powerpoint/2010/main" val="3660968008"/>
              </p:ext>
            </p:extLst>
          </p:nvPr>
        </p:nvGraphicFramePr>
        <p:xfrm>
          <a:off x="453824" y="2132856"/>
          <a:ext cx="2101952" cy="2939792"/>
        </p:xfrm>
        <a:graphic>
          <a:graphicData uri="http://schemas.openxmlformats.org/drawingml/2006/table">
            <a:tbl>
              <a:tblPr firstRow="1" bandRow="1">
                <a:tableStyleId>{5C22544A-7EE6-4342-B048-85BDC9FD1C3A}</a:tableStyleId>
              </a:tblPr>
              <a:tblGrid>
                <a:gridCol w="298376"/>
                <a:gridCol w="1803576"/>
              </a:tblGrid>
              <a:tr h="161889">
                <a:tc gridSpan="2">
                  <a:txBody>
                    <a:bodyPr/>
                    <a:lstStyle/>
                    <a:p>
                      <a:r>
                        <a:rPr lang="de-DE" sz="1200" dirty="0" smtClean="0">
                          <a:solidFill>
                            <a:schemeClr val="bg2"/>
                          </a:solidFill>
                          <a:latin typeface="Arial" pitchFamily="34" charset="0"/>
                          <a:cs typeface="Arial" pitchFamily="34" charset="0"/>
                        </a:rPr>
                        <a:t>A.2.1 Standard</a:t>
                      </a:r>
                      <a:endParaRPr lang="en-GB" sz="1200" dirty="0">
                        <a:solidFill>
                          <a:schemeClr val="bg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161889">
                <a:tc>
                  <a:txBody>
                    <a:bodyPr/>
                    <a:lstStyle/>
                    <a:p>
                      <a:r>
                        <a:rPr lang="de-DE" sz="1200" dirty="0" smtClean="0">
                          <a:solidFill>
                            <a:schemeClr val="bg2"/>
                          </a:solidFill>
                          <a:latin typeface="Arial" pitchFamily="34" charset="0"/>
                          <a:cs typeface="Arial" pitchFamily="34" charset="0"/>
                        </a:rPr>
                        <a:t>1</a:t>
                      </a:r>
                      <a:endParaRPr lang="en-GB" sz="1200" dirty="0">
                        <a:solidFill>
                          <a:schemeClr val="bg2"/>
                        </a:solidFill>
                        <a:latin typeface="Arial" pitchFamily="34" charset="0"/>
                        <a:cs typeface="Arial" pitchFamily="34" charset="0"/>
                      </a:endParaRPr>
                    </a:p>
                  </a:txBody>
                  <a:tcPr/>
                </a:tc>
                <a:tc>
                  <a:txBody>
                    <a:bodyPr/>
                    <a:lstStyle/>
                    <a:p>
                      <a:r>
                        <a:rPr lang="de-DE" sz="1200" dirty="0" smtClean="0">
                          <a:solidFill>
                            <a:schemeClr val="bg2"/>
                          </a:solidFill>
                          <a:latin typeface="Arial" pitchFamily="34" charset="0"/>
                          <a:cs typeface="Arial" pitchFamily="34" charset="0"/>
                        </a:rPr>
                        <a:t>Unit</a:t>
                      </a:r>
                      <a:r>
                        <a:rPr lang="de-DE" sz="1200" baseline="0" dirty="0" smtClean="0">
                          <a:solidFill>
                            <a:schemeClr val="bg2"/>
                          </a:solidFill>
                          <a:latin typeface="Arial" pitchFamily="34" charset="0"/>
                          <a:cs typeface="Arial" pitchFamily="34" charset="0"/>
                        </a:rPr>
                        <a:t> type</a:t>
                      </a:r>
                      <a:endParaRPr lang="en-GB" sz="120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2</a:t>
                      </a:r>
                      <a:endParaRPr lang="en-GB" sz="1200" b="0" dirty="0">
                        <a:solidFill>
                          <a:schemeClr val="bg2"/>
                        </a:solidFill>
                        <a:latin typeface="Arial" pitchFamily="34" charset="0"/>
                        <a:cs typeface="Arial" pitchFamily="34" charset="0"/>
                      </a:endParaRPr>
                    </a:p>
                  </a:txBody>
                  <a:tcPr/>
                </a:tc>
                <a:tc>
                  <a:txBody>
                    <a:bodyPr/>
                    <a:lstStyle/>
                    <a:p>
                      <a:r>
                        <a:rPr lang="de-DE" sz="1200" b="0" dirty="0" err="1" smtClean="0">
                          <a:solidFill>
                            <a:schemeClr val="bg2"/>
                          </a:solidFill>
                          <a:latin typeface="Arial" pitchFamily="34" charset="0"/>
                          <a:cs typeface="Arial" pitchFamily="34" charset="0"/>
                        </a:rPr>
                        <a:t>Compressor</a:t>
                      </a:r>
                      <a:r>
                        <a:rPr lang="de-DE" sz="1200" b="0" baseline="0" dirty="0" smtClean="0">
                          <a:solidFill>
                            <a:schemeClr val="bg2"/>
                          </a:solidFill>
                          <a:latin typeface="Arial" pitchFamily="34" charset="0"/>
                          <a:cs typeface="Arial" pitchFamily="34" charset="0"/>
                        </a:rPr>
                        <a:t> </a:t>
                      </a:r>
                      <a:r>
                        <a:rPr lang="de-DE" sz="1200" b="0" dirty="0" smtClean="0">
                          <a:solidFill>
                            <a:schemeClr val="bg2"/>
                          </a:solidFill>
                          <a:latin typeface="Arial" pitchFamily="34" charset="0"/>
                          <a:cs typeface="Arial" pitchFamily="34" charset="0"/>
                        </a:rPr>
                        <a:t>type</a:t>
                      </a:r>
                      <a:endParaRPr lang="en-GB" sz="1200" b="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3</a:t>
                      </a:r>
                      <a:endParaRPr lang="en-GB" sz="1200" b="0" dirty="0">
                        <a:solidFill>
                          <a:schemeClr val="bg2"/>
                        </a:solidFill>
                        <a:latin typeface="Arial" pitchFamily="34" charset="0"/>
                        <a:cs typeface="Arial" pitchFamily="34" charset="0"/>
                      </a:endParaRPr>
                    </a:p>
                  </a:txBody>
                  <a:tcPr/>
                </a:tc>
                <a:tc>
                  <a:txBody>
                    <a:bodyPr/>
                    <a:lstStyle/>
                    <a:p>
                      <a:r>
                        <a:rPr lang="de-DE" sz="1200" b="0" dirty="0" err="1" smtClean="0">
                          <a:solidFill>
                            <a:schemeClr val="bg2"/>
                          </a:solidFill>
                          <a:latin typeface="Arial" pitchFamily="34" charset="0"/>
                          <a:cs typeface="Arial" pitchFamily="34" charset="0"/>
                        </a:rPr>
                        <a:t>Indoor</a:t>
                      </a:r>
                      <a:r>
                        <a:rPr lang="de-DE" sz="1200" b="0" baseline="0" dirty="0" smtClean="0">
                          <a:solidFill>
                            <a:schemeClr val="bg2"/>
                          </a:solidFill>
                          <a:latin typeface="Arial" pitchFamily="34" charset="0"/>
                          <a:cs typeface="Arial" pitchFamily="34" charset="0"/>
                        </a:rPr>
                        <a:t> </a:t>
                      </a:r>
                      <a:r>
                        <a:rPr lang="de-DE" sz="1200" b="0" baseline="0" dirty="0" err="1" smtClean="0">
                          <a:solidFill>
                            <a:schemeClr val="bg2"/>
                          </a:solidFill>
                          <a:latin typeface="Arial" pitchFamily="34" charset="0"/>
                          <a:cs typeface="Arial" pitchFamily="34" charset="0"/>
                        </a:rPr>
                        <a:t>software</a:t>
                      </a:r>
                      <a:r>
                        <a:rPr lang="de-DE" sz="1200" b="0" baseline="0" dirty="0" smtClean="0">
                          <a:solidFill>
                            <a:schemeClr val="bg2"/>
                          </a:solidFill>
                          <a:latin typeface="Arial" pitchFamily="34" charset="0"/>
                          <a:cs typeface="Arial" pitchFamily="34" charset="0"/>
                        </a:rPr>
                        <a:t> type</a:t>
                      </a:r>
                      <a:endParaRPr lang="en-GB" sz="1200" b="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7</a:t>
                      </a:r>
                      <a:endParaRPr lang="en-GB" sz="1200" b="0" dirty="0">
                        <a:solidFill>
                          <a:schemeClr val="bg2"/>
                        </a:solidFill>
                        <a:latin typeface="Arial" pitchFamily="34" charset="0"/>
                        <a:cs typeface="Arial" pitchFamily="34" charset="0"/>
                      </a:endParaRPr>
                    </a:p>
                  </a:txBody>
                  <a:tcPr/>
                </a:tc>
                <a:tc>
                  <a:txBody>
                    <a:bodyPr/>
                    <a:lstStyle/>
                    <a:p>
                      <a:r>
                        <a:rPr lang="de-DE" sz="1200" b="0" dirty="0" smtClean="0">
                          <a:solidFill>
                            <a:schemeClr val="bg2"/>
                          </a:solidFill>
                          <a:latin typeface="Arial" pitchFamily="34" charset="0"/>
                          <a:cs typeface="Arial" pitchFamily="34" charset="0"/>
                        </a:rPr>
                        <a:t>Unit </a:t>
                      </a:r>
                      <a:r>
                        <a:rPr lang="de-DE" sz="1200" b="0" dirty="0" err="1" smtClean="0">
                          <a:solidFill>
                            <a:schemeClr val="bg2"/>
                          </a:solidFill>
                          <a:latin typeface="Arial" pitchFamily="34" charset="0"/>
                          <a:cs typeface="Arial" pitchFamily="34" charset="0"/>
                        </a:rPr>
                        <a:t>control</a:t>
                      </a:r>
                      <a:r>
                        <a:rPr lang="de-DE" sz="1200" b="0" dirty="0" smtClean="0">
                          <a:solidFill>
                            <a:schemeClr val="bg2"/>
                          </a:solidFill>
                          <a:latin typeface="Arial" pitchFamily="34" charset="0"/>
                          <a:cs typeface="Arial" pitchFamily="34" charset="0"/>
                        </a:rPr>
                        <a:t> </a:t>
                      </a:r>
                      <a:r>
                        <a:rPr lang="de-DE" sz="1200" b="0" dirty="0" err="1" smtClean="0">
                          <a:solidFill>
                            <a:schemeClr val="bg2"/>
                          </a:solidFill>
                          <a:latin typeface="Arial" pitchFamily="34" charset="0"/>
                          <a:cs typeface="Arial" pitchFamily="34" charset="0"/>
                        </a:rPr>
                        <a:t>method</a:t>
                      </a:r>
                      <a:endParaRPr lang="en-GB" sz="1200" b="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8</a:t>
                      </a:r>
                      <a:endParaRPr lang="en-GB" sz="1200" b="0" dirty="0">
                        <a:solidFill>
                          <a:schemeClr val="bg2"/>
                        </a:solidFill>
                        <a:latin typeface="Arial" pitchFamily="34" charset="0"/>
                        <a:cs typeface="Arial" pitchFamily="34" charset="0"/>
                      </a:endParaRPr>
                    </a:p>
                  </a:txBody>
                  <a:tcPr/>
                </a:tc>
                <a:tc>
                  <a:txBody>
                    <a:bodyPr/>
                    <a:lstStyle/>
                    <a:p>
                      <a:r>
                        <a:rPr lang="de-DE" sz="1200" b="0" baseline="0" dirty="0" err="1" smtClean="0">
                          <a:solidFill>
                            <a:schemeClr val="bg2"/>
                          </a:solidFill>
                          <a:latin typeface="Arial" pitchFamily="34" charset="0"/>
                          <a:cs typeface="Arial" pitchFamily="34" charset="0"/>
                        </a:rPr>
                        <a:t>Number</a:t>
                      </a:r>
                      <a:r>
                        <a:rPr lang="de-DE" sz="1200" b="0" baseline="0" dirty="0" smtClean="0">
                          <a:solidFill>
                            <a:schemeClr val="bg2"/>
                          </a:solidFill>
                          <a:latin typeface="Arial" pitchFamily="34" charset="0"/>
                          <a:cs typeface="Arial" pitchFamily="34" charset="0"/>
                        </a:rPr>
                        <a:t> </a:t>
                      </a:r>
                      <a:r>
                        <a:rPr lang="de-DE" sz="1200" b="0" baseline="0" dirty="0" err="1" smtClean="0">
                          <a:solidFill>
                            <a:schemeClr val="bg2"/>
                          </a:solidFill>
                          <a:latin typeface="Arial" pitchFamily="34" charset="0"/>
                          <a:cs typeface="Arial" pitchFamily="34" charset="0"/>
                        </a:rPr>
                        <a:t>of</a:t>
                      </a:r>
                      <a:r>
                        <a:rPr lang="de-DE" sz="1200" b="0" baseline="0" dirty="0" smtClean="0">
                          <a:solidFill>
                            <a:schemeClr val="bg2"/>
                          </a:solidFill>
                          <a:latin typeface="Arial" pitchFamily="34" charset="0"/>
                          <a:cs typeface="Arial" pitchFamily="34" charset="0"/>
                        </a:rPr>
                        <a:t> LWT </a:t>
                      </a:r>
                      <a:r>
                        <a:rPr lang="de-DE" sz="1200" b="0" baseline="0" dirty="0" err="1" smtClean="0">
                          <a:solidFill>
                            <a:schemeClr val="bg2"/>
                          </a:solidFill>
                          <a:latin typeface="Arial" pitchFamily="34" charset="0"/>
                          <a:cs typeface="Arial" pitchFamily="34" charset="0"/>
                        </a:rPr>
                        <a:t>zones</a:t>
                      </a:r>
                      <a:endParaRPr lang="de-DE" sz="1200" b="0" baseline="0" dirty="0" smtClean="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9</a:t>
                      </a:r>
                      <a:endParaRPr lang="en-GB" sz="1200" b="0" dirty="0">
                        <a:solidFill>
                          <a:schemeClr val="bg2"/>
                        </a:solidFill>
                        <a:latin typeface="Arial" pitchFamily="34" charset="0"/>
                        <a:cs typeface="Arial" pitchFamily="34" charset="0"/>
                      </a:endParaRPr>
                    </a:p>
                  </a:txBody>
                  <a:tcPr/>
                </a:tc>
                <a:tc>
                  <a:txBody>
                    <a:bodyPr/>
                    <a:lstStyle/>
                    <a:p>
                      <a:r>
                        <a:rPr lang="de-DE" sz="1200" b="0" baseline="0" dirty="0" smtClean="0">
                          <a:solidFill>
                            <a:schemeClr val="bg2"/>
                          </a:solidFill>
                          <a:latin typeface="Arial" pitchFamily="34" charset="0"/>
                          <a:cs typeface="Arial" pitchFamily="34" charset="0"/>
                        </a:rPr>
                        <a:t>Pump </a:t>
                      </a:r>
                      <a:r>
                        <a:rPr lang="de-DE" sz="1200" b="0" baseline="0" dirty="0" err="1" smtClean="0">
                          <a:solidFill>
                            <a:schemeClr val="bg2"/>
                          </a:solidFill>
                          <a:latin typeface="Arial" pitchFamily="34" charset="0"/>
                          <a:cs typeface="Arial" pitchFamily="34" charset="0"/>
                        </a:rPr>
                        <a:t>operation</a:t>
                      </a:r>
                      <a:r>
                        <a:rPr lang="de-DE" sz="1200" b="0" baseline="0" dirty="0" smtClean="0">
                          <a:solidFill>
                            <a:schemeClr val="bg2"/>
                          </a:solidFill>
                          <a:latin typeface="Arial" pitchFamily="34" charset="0"/>
                          <a:cs typeface="Arial" pitchFamily="34" charset="0"/>
                        </a:rPr>
                        <a:t> </a:t>
                      </a:r>
                      <a:r>
                        <a:rPr lang="de-DE" sz="1200" b="0" baseline="0" dirty="0" err="1" smtClean="0">
                          <a:solidFill>
                            <a:schemeClr val="bg2"/>
                          </a:solidFill>
                          <a:latin typeface="Arial" pitchFamily="34" charset="0"/>
                          <a:cs typeface="Arial" pitchFamily="34" charset="0"/>
                        </a:rPr>
                        <a:t>mode</a:t>
                      </a:r>
                      <a:endParaRPr lang="de-DE" sz="1200" b="0" baseline="0" dirty="0" smtClean="0">
                        <a:solidFill>
                          <a:schemeClr val="bg2"/>
                        </a:solidFill>
                        <a:latin typeface="Arial" pitchFamily="34" charset="0"/>
                        <a:cs typeface="Arial" pitchFamily="34" charset="0"/>
                      </a:endParaRPr>
                    </a:p>
                  </a:txBody>
                  <a:tcPr/>
                </a:tc>
              </a:tr>
              <a:tr h="161889">
                <a:tc>
                  <a:txBody>
                    <a:bodyPr/>
                    <a:lstStyle/>
                    <a:p>
                      <a:r>
                        <a:rPr lang="de-DE" sz="1200" b="1" dirty="0" smtClean="0">
                          <a:solidFill>
                            <a:schemeClr val="bg2"/>
                          </a:solidFill>
                          <a:latin typeface="Arial" pitchFamily="34" charset="0"/>
                          <a:cs typeface="Arial" pitchFamily="34" charset="0"/>
                        </a:rPr>
                        <a:t>A</a:t>
                      </a:r>
                      <a:endParaRPr lang="en-GB" sz="1200" b="1" dirty="0">
                        <a:solidFill>
                          <a:schemeClr val="bg2"/>
                        </a:solidFill>
                        <a:latin typeface="Arial" pitchFamily="34" charset="0"/>
                        <a:cs typeface="Arial" pitchFamily="34" charset="0"/>
                      </a:endParaRPr>
                    </a:p>
                  </a:txBody>
                  <a:tcPr/>
                </a:tc>
                <a:tc>
                  <a:txBody>
                    <a:bodyPr/>
                    <a:lstStyle/>
                    <a:p>
                      <a:r>
                        <a:rPr lang="de-DE" sz="1200" b="1" dirty="0" smtClean="0">
                          <a:solidFill>
                            <a:schemeClr val="bg2"/>
                          </a:solidFill>
                          <a:latin typeface="Arial" pitchFamily="34" charset="0"/>
                          <a:cs typeface="Arial" pitchFamily="34" charset="0"/>
                        </a:rPr>
                        <a:t>Power</a:t>
                      </a:r>
                      <a:r>
                        <a:rPr lang="de-DE" sz="1200" b="1" baseline="0" dirty="0" smtClean="0">
                          <a:solidFill>
                            <a:schemeClr val="bg2"/>
                          </a:solidFill>
                          <a:latin typeface="Arial" pitchFamily="34" charset="0"/>
                          <a:cs typeface="Arial" pitchFamily="34" charset="0"/>
                        </a:rPr>
                        <a:t> </a:t>
                      </a:r>
                      <a:r>
                        <a:rPr lang="de-DE" sz="1200" b="1" baseline="0" dirty="0" err="1" smtClean="0">
                          <a:solidFill>
                            <a:schemeClr val="bg2"/>
                          </a:solidFill>
                          <a:latin typeface="Arial" pitchFamily="34" charset="0"/>
                          <a:cs typeface="Arial" pitchFamily="34" charset="0"/>
                        </a:rPr>
                        <a:t>saving</a:t>
                      </a:r>
                      <a:r>
                        <a:rPr lang="de-DE" sz="1200" b="1" baseline="0" dirty="0" smtClean="0">
                          <a:solidFill>
                            <a:schemeClr val="bg2"/>
                          </a:solidFill>
                          <a:latin typeface="Arial" pitchFamily="34" charset="0"/>
                          <a:cs typeface="Arial" pitchFamily="34" charset="0"/>
                        </a:rPr>
                        <a:t> </a:t>
                      </a:r>
                      <a:r>
                        <a:rPr lang="de-DE" sz="1200" b="1" baseline="0" dirty="0" err="1" smtClean="0">
                          <a:solidFill>
                            <a:schemeClr val="bg2"/>
                          </a:solidFill>
                          <a:latin typeface="Arial" pitchFamily="34" charset="0"/>
                          <a:cs typeface="Arial" pitchFamily="34" charset="0"/>
                        </a:rPr>
                        <a:t>possible</a:t>
                      </a:r>
                      <a:endParaRPr lang="en-GB" sz="1200" b="1" dirty="0">
                        <a:solidFill>
                          <a:schemeClr val="bg2"/>
                        </a:solidFill>
                        <a:latin typeface="Arial" pitchFamily="34" charset="0"/>
                        <a:cs typeface="Arial" pitchFamily="34" charset="0"/>
                      </a:endParaRPr>
                    </a:p>
                  </a:txBody>
                  <a:tcPr/>
                </a:tc>
              </a:tr>
              <a:tr h="253712">
                <a:tc>
                  <a:txBody>
                    <a:bodyPr/>
                    <a:lstStyle/>
                    <a:p>
                      <a:r>
                        <a:rPr lang="de-DE" sz="1200" dirty="0" smtClean="0">
                          <a:solidFill>
                            <a:schemeClr val="bg2"/>
                          </a:solidFill>
                          <a:latin typeface="Arial" pitchFamily="34" charset="0"/>
                          <a:cs typeface="Arial" pitchFamily="34" charset="0"/>
                        </a:rPr>
                        <a:t>B</a:t>
                      </a:r>
                      <a:endParaRPr lang="en-GB" sz="1200" dirty="0">
                        <a:solidFill>
                          <a:schemeClr val="bg2"/>
                        </a:solidFill>
                        <a:latin typeface="Arial" pitchFamily="34" charset="0"/>
                        <a:cs typeface="Arial" pitchFamily="34" charset="0"/>
                      </a:endParaRPr>
                    </a:p>
                  </a:txBody>
                  <a:tcPr/>
                </a:tc>
                <a:tc>
                  <a:txBody>
                    <a:bodyPr/>
                    <a:lstStyle/>
                    <a:p>
                      <a:r>
                        <a:rPr lang="nl-BE" sz="1200" dirty="0" smtClean="0">
                          <a:solidFill>
                            <a:schemeClr val="bg2"/>
                          </a:solidFill>
                          <a:latin typeface="Arial" pitchFamily="34" charset="0"/>
                          <a:cs typeface="Arial" pitchFamily="34" charset="0"/>
                        </a:rPr>
                        <a:t>User</a:t>
                      </a:r>
                      <a:r>
                        <a:rPr lang="nl-BE" sz="1200" baseline="0" dirty="0" smtClean="0">
                          <a:solidFill>
                            <a:schemeClr val="bg2"/>
                          </a:solidFill>
                          <a:latin typeface="Arial" pitchFamily="34" charset="0"/>
                          <a:cs typeface="Arial" pitchFamily="34" charset="0"/>
                        </a:rPr>
                        <a:t> interface </a:t>
                      </a:r>
                      <a:r>
                        <a:rPr lang="nl-BE" sz="1200" baseline="0" dirty="0" err="1" smtClean="0">
                          <a:solidFill>
                            <a:schemeClr val="bg2"/>
                          </a:solidFill>
                          <a:latin typeface="Arial" pitchFamily="34" charset="0"/>
                          <a:cs typeface="Arial" pitchFamily="34" charset="0"/>
                        </a:rPr>
                        <a:t>location</a:t>
                      </a:r>
                      <a:endParaRPr lang="en-GB" sz="1200" dirty="0">
                        <a:solidFill>
                          <a:schemeClr val="bg2"/>
                        </a:solidFill>
                        <a:latin typeface="Arial" pitchFamily="34" charset="0"/>
                        <a:cs typeface="Arial" pitchFamily="34" charset="0"/>
                      </a:endParaRPr>
                    </a:p>
                  </a:txBody>
                  <a:tcPr/>
                </a:tc>
              </a:tr>
              <a:tr h="288032">
                <a:tc>
                  <a:txBody>
                    <a:bodyPr/>
                    <a:lstStyle/>
                    <a:p>
                      <a:r>
                        <a:rPr lang="de-DE" sz="1200" dirty="0" smtClean="0">
                          <a:solidFill>
                            <a:schemeClr val="bg2"/>
                          </a:solidFill>
                          <a:latin typeface="Arial" pitchFamily="34" charset="0"/>
                          <a:cs typeface="Arial" pitchFamily="34" charset="0"/>
                        </a:rPr>
                        <a:t>C</a:t>
                      </a:r>
                      <a:endParaRPr lang="en-GB" sz="1200" dirty="0">
                        <a:solidFill>
                          <a:schemeClr val="bg2"/>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b="0" i="0" u="none" strike="noStrike" dirty="0" smtClean="0">
                          <a:solidFill>
                            <a:schemeClr val="bg2"/>
                          </a:solidFill>
                          <a:effectLst/>
                          <a:latin typeface="Arial" panose="020B0604020202020204" pitchFamily="34" charset="0"/>
                          <a:cs typeface="Arial" panose="020B0604020202020204" pitchFamily="34" charset="0"/>
                        </a:rPr>
                        <a:t>Glycol</a:t>
                      </a:r>
                      <a:endParaRPr lang="en-GB" sz="1200" b="0" i="0" u="none" strike="noStrike" dirty="0" smtClean="0">
                        <a:solidFill>
                          <a:schemeClr val="bg2"/>
                        </a:solidFill>
                        <a:effectLst/>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417031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126</a:t>
            </a:fld>
            <a:endParaRPr lang="en-US" dirty="0"/>
          </a:p>
        </p:txBody>
      </p:sp>
      <p:sp>
        <p:nvSpPr>
          <p:cNvPr id="4" name="Text Placeholder 3"/>
          <p:cNvSpPr>
            <a:spLocks noGrp="1"/>
          </p:cNvSpPr>
          <p:nvPr>
            <p:ph type="body" sz="quarter" idx="15"/>
          </p:nvPr>
        </p:nvSpPr>
        <p:spPr/>
        <p:txBody>
          <a:bodyPr/>
          <a:lstStyle/>
          <a:p>
            <a:r>
              <a:rPr lang="nl-BE" dirty="0"/>
              <a:t>5. </a:t>
            </a:r>
            <a:r>
              <a:rPr lang="nl-BE" dirty="0" err="1"/>
              <a:t>Commissioning</a:t>
            </a:r>
            <a:r>
              <a:rPr lang="nl-BE" dirty="0"/>
              <a:t> </a:t>
            </a:r>
            <a:r>
              <a:rPr lang="nl-BE" dirty="0" smtClean="0"/>
              <a:t> –</a:t>
            </a:r>
            <a:r>
              <a:rPr lang="en-GB" dirty="0" smtClean="0"/>
              <a:t> </a:t>
            </a:r>
            <a:r>
              <a:rPr lang="en-GB" dirty="0"/>
              <a:t>Quick wizard  </a:t>
            </a:r>
            <a:r>
              <a:rPr lang="en-GB" dirty="0" smtClean="0"/>
              <a:t>- User Interface Location </a:t>
            </a:r>
            <a:endParaRPr lang="en-GB" dirty="0"/>
          </a:p>
        </p:txBody>
      </p:sp>
      <p:sp>
        <p:nvSpPr>
          <p:cNvPr id="5" name="Text Placeholder 4"/>
          <p:cNvSpPr>
            <a:spLocks noGrp="1"/>
          </p:cNvSpPr>
          <p:nvPr>
            <p:ph type="body" sz="quarter" idx="16"/>
          </p:nvPr>
        </p:nvSpPr>
        <p:spPr/>
        <p:txBody>
          <a:bodyPr/>
          <a:lstStyle/>
          <a:p>
            <a:pPr marL="76200"/>
            <a:endParaRPr lang="en-GB" dirty="0" smtClean="0">
              <a:solidFill>
                <a:srgbClr val="000000"/>
              </a:solidFill>
            </a:endParaRPr>
          </a:p>
          <a:p>
            <a:pPr marL="76200"/>
            <a:endParaRPr lang="en-GB" dirty="0">
              <a:solidFill>
                <a:srgbClr val="000000"/>
              </a:solidFill>
            </a:endParaRPr>
          </a:p>
          <a:p>
            <a:pPr marL="76200"/>
            <a:endParaRPr lang="en-GB" dirty="0">
              <a:solidFill>
                <a:srgbClr val="000000"/>
              </a:solidFill>
            </a:endParaRPr>
          </a:p>
          <a:p>
            <a:pPr marL="76200"/>
            <a:r>
              <a:rPr lang="en-GB" dirty="0" smtClean="0">
                <a:solidFill>
                  <a:srgbClr val="000000"/>
                </a:solidFill>
              </a:rPr>
              <a:t>		</a:t>
            </a:r>
            <a:r>
              <a:rPr lang="en-GB" b="1" dirty="0" smtClean="0">
                <a:solidFill>
                  <a:srgbClr val="000000"/>
                </a:solidFill>
              </a:rPr>
              <a:t>A.2.1.B = 1 </a:t>
            </a:r>
            <a:r>
              <a:rPr lang="en-GB" dirty="0" smtClean="0">
                <a:solidFill>
                  <a:srgbClr val="000000"/>
                </a:solidFill>
              </a:rPr>
              <a:t>;  </a:t>
            </a:r>
            <a:r>
              <a:rPr lang="en-GB" dirty="0">
                <a:solidFill>
                  <a:srgbClr val="000000"/>
                </a:solidFill>
              </a:rPr>
              <a:t>In room, The other user </a:t>
            </a:r>
            <a:r>
              <a:rPr lang="en-GB" dirty="0" smtClean="0">
                <a:solidFill>
                  <a:srgbClr val="000000"/>
                </a:solidFill>
              </a:rPr>
              <a:t>interface		 </a:t>
            </a:r>
            <a:r>
              <a:rPr lang="en-GB" dirty="0">
                <a:solidFill>
                  <a:srgbClr val="000000"/>
                </a:solidFill>
              </a:rPr>
              <a:t>is automatically set to “at the unit”</a:t>
            </a:r>
          </a:p>
          <a:p>
            <a:pPr marL="76200"/>
            <a:endParaRPr lang="en-GB" b="1" dirty="0">
              <a:solidFill>
                <a:srgbClr val="000000"/>
              </a:solidFill>
            </a:endParaRPr>
          </a:p>
          <a:p>
            <a:pPr marL="76200"/>
            <a:r>
              <a:rPr lang="en-GB" dirty="0" smtClean="0">
                <a:solidFill>
                  <a:srgbClr val="000000"/>
                </a:solidFill>
              </a:rPr>
              <a:t>		A.2.1.B = 0 ;  </a:t>
            </a:r>
            <a:r>
              <a:rPr lang="en-GB" dirty="0">
                <a:solidFill>
                  <a:srgbClr val="000000"/>
                </a:solidFill>
              </a:rPr>
              <a:t>At the indoor unit, The other </a:t>
            </a:r>
            <a:r>
              <a:rPr lang="en-GB" dirty="0" smtClean="0">
                <a:solidFill>
                  <a:srgbClr val="000000"/>
                </a:solidFill>
              </a:rPr>
              <a:t>		user </a:t>
            </a:r>
            <a:r>
              <a:rPr lang="en-GB" dirty="0">
                <a:solidFill>
                  <a:srgbClr val="000000"/>
                </a:solidFill>
              </a:rPr>
              <a:t>interface is automatically set to In room </a:t>
            </a:r>
            <a:r>
              <a:rPr lang="en-GB" dirty="0" smtClean="0">
                <a:solidFill>
                  <a:srgbClr val="000000"/>
                </a:solidFill>
              </a:rPr>
              <a:t>		and </a:t>
            </a:r>
            <a:r>
              <a:rPr lang="en-GB" dirty="0">
                <a:solidFill>
                  <a:srgbClr val="000000"/>
                </a:solidFill>
              </a:rPr>
              <a:t>if RT control is selected, it will act as a </a:t>
            </a:r>
            <a:r>
              <a:rPr lang="en-GB" dirty="0" smtClean="0">
                <a:solidFill>
                  <a:srgbClr val="000000"/>
                </a:solidFill>
              </a:rPr>
              <a:t>		room </a:t>
            </a:r>
            <a:r>
              <a:rPr lang="en-GB" dirty="0">
                <a:solidFill>
                  <a:srgbClr val="000000"/>
                </a:solidFill>
              </a:rPr>
              <a:t>thermostat.</a:t>
            </a:r>
          </a:p>
          <a:p>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2773804223"/>
              </p:ext>
            </p:extLst>
          </p:nvPr>
        </p:nvGraphicFramePr>
        <p:xfrm>
          <a:off x="683568" y="6079574"/>
          <a:ext cx="2160240" cy="445770"/>
        </p:xfrm>
        <a:graphic>
          <a:graphicData uri="http://schemas.openxmlformats.org/drawingml/2006/table">
            <a:tbl>
              <a:tblPr firstRow="1">
                <a:tableStyleId>{3C2FFA5D-87B4-456A-9821-1D502468CF0F}</a:tableStyleId>
              </a:tblPr>
              <a:tblGrid>
                <a:gridCol w="1080120"/>
                <a:gridCol w="1080120"/>
              </a:tblGrid>
              <a:tr h="161925">
                <a:tc>
                  <a:txBody>
                    <a:bodyPr/>
                    <a:lstStyle/>
                    <a:p>
                      <a:pPr algn="ctr" fontAlgn="b"/>
                      <a:r>
                        <a:rPr lang="en-US" sz="1400" u="none" strike="noStrike" dirty="0" smtClean="0">
                          <a:solidFill>
                            <a:schemeClr val="tx2"/>
                          </a:solidFill>
                          <a:effectLst/>
                        </a:rPr>
                        <a:t>Bread</a:t>
                      </a:r>
                      <a:r>
                        <a:rPr lang="en-US" sz="1400" u="none" strike="noStrike" baseline="0" dirty="0" smtClean="0">
                          <a:solidFill>
                            <a:schemeClr val="tx2"/>
                          </a:solidFill>
                          <a:effectLst/>
                        </a:rPr>
                        <a:t> Crumb</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Overview</a:t>
                      </a:r>
                      <a:endParaRPr lang="en-GB" sz="1400" b="1" i="0" u="none" strike="noStrike" dirty="0">
                        <a:solidFill>
                          <a:schemeClr val="tx2"/>
                        </a:solidFill>
                        <a:effectLst/>
                        <a:latin typeface="+mn-lt"/>
                      </a:endParaRPr>
                    </a:p>
                  </a:txBody>
                  <a:tcPr marL="36000" marR="36000" marT="9525" marB="0" anchor="ctr"/>
                </a:tc>
              </a:tr>
              <a:tr h="161925">
                <a:tc>
                  <a:txBody>
                    <a:bodyPr/>
                    <a:lstStyle/>
                    <a:p>
                      <a:pPr algn="ctr" fontAlgn="b"/>
                      <a:r>
                        <a:rPr lang="en-US" sz="1400" b="0" i="0" u="none" strike="noStrike" dirty="0" smtClean="0">
                          <a:solidFill>
                            <a:schemeClr val="tx2"/>
                          </a:solidFill>
                          <a:effectLst/>
                          <a:latin typeface="+mn-lt"/>
                        </a:rPr>
                        <a:t>A.2.1.B</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a:t>
                      </a:r>
                    </a:p>
                  </a:txBody>
                  <a:tcPr marL="36000" marR="36000" marT="9525" marB="0" anchor="ctr"/>
                </a:tc>
              </a:tr>
            </a:tbl>
          </a:graphicData>
        </a:graphic>
      </p:graphicFrame>
      <p:cxnSp>
        <p:nvCxnSpPr>
          <p:cNvPr id="11" name="Elbow Connector 10"/>
          <p:cNvCxnSpPr/>
          <p:nvPr/>
        </p:nvCxnSpPr>
        <p:spPr bwMode="auto">
          <a:xfrm rot="10800000" flipV="1">
            <a:off x="1396788" y="1056184"/>
            <a:ext cx="5839508" cy="1080120"/>
          </a:xfrm>
          <a:prstGeom prst="bentConnector2">
            <a:avLst/>
          </a:prstGeom>
          <a:solidFill>
            <a:schemeClr val="accent1"/>
          </a:solidFill>
          <a:ln w="381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2" name="Tabelle 19"/>
          <p:cNvGraphicFramePr>
            <a:graphicFrameLocks noGrp="1"/>
          </p:cNvGraphicFramePr>
          <p:nvPr>
            <p:extLst>
              <p:ext uri="{D42A27DB-BD31-4B8C-83A1-F6EECF244321}">
                <p14:modId xmlns:p14="http://schemas.microsoft.com/office/powerpoint/2010/main" val="3424230963"/>
              </p:ext>
            </p:extLst>
          </p:nvPr>
        </p:nvGraphicFramePr>
        <p:xfrm>
          <a:off x="7236296" y="620688"/>
          <a:ext cx="1512168" cy="1097280"/>
        </p:xfrm>
        <a:graphic>
          <a:graphicData uri="http://schemas.openxmlformats.org/drawingml/2006/table">
            <a:tbl>
              <a:tblPr firstRow="1" bandRow="1">
                <a:tableStyleId>{5C22544A-7EE6-4342-B048-85BDC9FD1C3A}</a:tableStyleId>
              </a:tblPr>
              <a:tblGrid>
                <a:gridCol w="252028"/>
                <a:gridCol w="1260140"/>
              </a:tblGrid>
              <a:tr h="206347">
                <a:tc gridSpan="2">
                  <a:txBody>
                    <a:bodyPr/>
                    <a:lstStyle/>
                    <a:p>
                      <a:r>
                        <a:rPr lang="de-DE" sz="1200" dirty="0" smtClean="0">
                          <a:solidFill>
                            <a:schemeClr val="tx2"/>
                          </a:solidFill>
                          <a:latin typeface="Arial" pitchFamily="34" charset="0"/>
                          <a:cs typeface="Arial" pitchFamily="34" charset="0"/>
                        </a:rPr>
                        <a:t>A.2 System</a:t>
                      </a:r>
                      <a:r>
                        <a:rPr lang="de-DE" sz="1200" baseline="0" dirty="0"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206347">
                <a:tc>
                  <a:txBody>
                    <a:bodyPr/>
                    <a:lstStyle/>
                    <a:p>
                      <a:r>
                        <a:rPr lang="de-DE" sz="1200" b="1" dirty="0" smtClean="0">
                          <a:solidFill>
                            <a:schemeClr val="tx2"/>
                          </a:solidFill>
                          <a:latin typeface="Arial" pitchFamily="34" charset="0"/>
                          <a:cs typeface="Arial" pitchFamily="34" charset="0"/>
                        </a:rPr>
                        <a:t>1</a:t>
                      </a:r>
                      <a:endParaRPr lang="en-GB" sz="1200" b="1" dirty="0">
                        <a:solidFill>
                          <a:schemeClr val="tx2"/>
                        </a:solidFill>
                        <a:latin typeface="Arial" pitchFamily="34" charset="0"/>
                        <a:cs typeface="Arial" pitchFamily="34" charset="0"/>
                      </a:endParaRPr>
                    </a:p>
                  </a:txBody>
                  <a:tcPr/>
                </a:tc>
                <a:tc>
                  <a:txBody>
                    <a:bodyPr/>
                    <a:lstStyle/>
                    <a:p>
                      <a:r>
                        <a:rPr lang="de-DE" sz="1200" b="1" dirty="0" smtClean="0">
                          <a:solidFill>
                            <a:schemeClr val="tx2"/>
                          </a:solidFill>
                          <a:latin typeface="Arial" pitchFamily="34" charset="0"/>
                          <a:cs typeface="Arial" pitchFamily="34" charset="0"/>
                        </a:rPr>
                        <a:t>Standard</a:t>
                      </a:r>
                      <a:endParaRPr lang="en-GB" sz="1200" b="1" dirty="0">
                        <a:solidFill>
                          <a:schemeClr val="tx2"/>
                        </a:solidFill>
                        <a:latin typeface="Arial" pitchFamily="34" charset="0"/>
                        <a:cs typeface="Arial" pitchFamily="34" charset="0"/>
                      </a:endParaRPr>
                    </a:p>
                  </a:txBody>
                  <a:tcPr/>
                </a:tc>
              </a:tr>
              <a:tr h="206347">
                <a:tc>
                  <a:txBody>
                    <a:bodyPr/>
                    <a:lstStyle/>
                    <a:p>
                      <a:r>
                        <a:rPr lang="de-DE" sz="1200" b="0" dirty="0" smtClean="0">
                          <a:solidFill>
                            <a:schemeClr val="tx2"/>
                          </a:solidFill>
                          <a:latin typeface="Arial" pitchFamily="34" charset="0"/>
                          <a:cs typeface="Arial" pitchFamily="34" charset="0"/>
                        </a:rPr>
                        <a:t>2</a:t>
                      </a:r>
                      <a:endParaRPr lang="en-GB" sz="1200" b="0" dirty="0">
                        <a:solidFill>
                          <a:schemeClr val="tx2"/>
                        </a:solidFill>
                        <a:latin typeface="Arial" pitchFamily="34" charset="0"/>
                        <a:cs typeface="Arial" pitchFamily="34" charset="0"/>
                      </a:endParaRPr>
                    </a:p>
                  </a:txBody>
                  <a:tcPr/>
                </a:tc>
                <a:tc>
                  <a:txBody>
                    <a:bodyPr/>
                    <a:lstStyle/>
                    <a:p>
                      <a:r>
                        <a:rPr lang="de-DE" sz="1200" b="0" dirty="0" smtClean="0">
                          <a:solidFill>
                            <a:schemeClr val="tx2"/>
                          </a:solidFill>
                          <a:latin typeface="Arial" pitchFamily="34" charset="0"/>
                          <a:cs typeface="Arial" pitchFamily="34" charset="0"/>
                        </a:rPr>
                        <a:t>Options</a:t>
                      </a:r>
                      <a:endParaRPr lang="en-GB" sz="1200" b="0" dirty="0">
                        <a:solidFill>
                          <a:schemeClr val="tx2"/>
                        </a:solidFill>
                        <a:latin typeface="Arial" pitchFamily="34" charset="0"/>
                        <a:cs typeface="Arial" pitchFamily="34" charset="0"/>
                      </a:endParaRPr>
                    </a:p>
                  </a:txBody>
                  <a:tcPr/>
                </a:tc>
              </a:tr>
              <a:tr h="206347">
                <a:tc>
                  <a:txBody>
                    <a:bodyPr/>
                    <a:lstStyle/>
                    <a:p>
                      <a:r>
                        <a:rPr lang="de-DE" sz="1200" dirty="0" smtClean="0">
                          <a:solidFill>
                            <a:schemeClr val="tx2"/>
                          </a:solidFill>
                          <a:latin typeface="Arial" pitchFamily="34" charset="0"/>
                          <a:cs typeface="Arial" pitchFamily="34" charset="0"/>
                        </a:rPr>
                        <a:t>4</a:t>
                      </a:r>
                      <a:endParaRPr lang="en-GB" sz="1200" dirty="0">
                        <a:solidFill>
                          <a:schemeClr val="tx2"/>
                        </a:solidFill>
                        <a:latin typeface="Arial" pitchFamily="34" charset="0"/>
                        <a:cs typeface="Arial" pitchFamily="34" charset="0"/>
                      </a:endParaRPr>
                    </a:p>
                  </a:txBody>
                  <a:tcPr/>
                </a:tc>
                <a:tc>
                  <a:txBody>
                    <a:bodyPr/>
                    <a:lstStyle/>
                    <a:p>
                      <a:r>
                        <a:rPr lang="de-DE" sz="1200" dirty="0" err="1" smtClean="0">
                          <a:solidFill>
                            <a:schemeClr val="tx2"/>
                          </a:solidFill>
                          <a:latin typeface="Arial" pitchFamily="34" charset="0"/>
                          <a:cs typeface="Arial" pitchFamily="34" charset="0"/>
                        </a:rPr>
                        <a:t>Confirm</a:t>
                      </a:r>
                      <a:r>
                        <a:rPr lang="de-DE" sz="1200" baseline="0" dirty="0" smtClean="0">
                          <a:solidFill>
                            <a:schemeClr val="tx2"/>
                          </a:solidFill>
                          <a:latin typeface="Arial" pitchFamily="34" charset="0"/>
                          <a:cs typeface="Arial" pitchFamily="34" charset="0"/>
                        </a:rPr>
                        <a:t> </a:t>
                      </a:r>
                      <a:r>
                        <a:rPr lang="de-DE" sz="1200" baseline="0" dirty="0" err="1"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r>
            </a:tbl>
          </a:graphicData>
        </a:graphic>
      </p:graphicFrame>
      <p:graphicFrame>
        <p:nvGraphicFramePr>
          <p:cNvPr id="13" name="Tabelle 20"/>
          <p:cNvGraphicFramePr>
            <a:graphicFrameLocks noGrp="1"/>
          </p:cNvGraphicFramePr>
          <p:nvPr>
            <p:extLst>
              <p:ext uri="{D42A27DB-BD31-4B8C-83A1-F6EECF244321}">
                <p14:modId xmlns:p14="http://schemas.microsoft.com/office/powerpoint/2010/main" val="89179431"/>
              </p:ext>
            </p:extLst>
          </p:nvPr>
        </p:nvGraphicFramePr>
        <p:xfrm>
          <a:off x="453824" y="2132856"/>
          <a:ext cx="2101952" cy="2939792"/>
        </p:xfrm>
        <a:graphic>
          <a:graphicData uri="http://schemas.openxmlformats.org/drawingml/2006/table">
            <a:tbl>
              <a:tblPr firstRow="1" bandRow="1">
                <a:tableStyleId>{5C22544A-7EE6-4342-B048-85BDC9FD1C3A}</a:tableStyleId>
              </a:tblPr>
              <a:tblGrid>
                <a:gridCol w="298376"/>
                <a:gridCol w="1803576"/>
              </a:tblGrid>
              <a:tr h="161889">
                <a:tc gridSpan="2">
                  <a:txBody>
                    <a:bodyPr/>
                    <a:lstStyle/>
                    <a:p>
                      <a:r>
                        <a:rPr lang="de-DE" sz="1200" dirty="0" smtClean="0">
                          <a:solidFill>
                            <a:schemeClr val="bg2"/>
                          </a:solidFill>
                          <a:latin typeface="Arial" pitchFamily="34" charset="0"/>
                          <a:cs typeface="Arial" pitchFamily="34" charset="0"/>
                        </a:rPr>
                        <a:t>A.2.1 Standard</a:t>
                      </a:r>
                      <a:endParaRPr lang="en-GB" sz="1200" dirty="0">
                        <a:solidFill>
                          <a:schemeClr val="bg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161889">
                <a:tc>
                  <a:txBody>
                    <a:bodyPr/>
                    <a:lstStyle/>
                    <a:p>
                      <a:r>
                        <a:rPr lang="de-DE" sz="1200" dirty="0" smtClean="0">
                          <a:solidFill>
                            <a:schemeClr val="bg2"/>
                          </a:solidFill>
                          <a:latin typeface="Arial" pitchFamily="34" charset="0"/>
                          <a:cs typeface="Arial" pitchFamily="34" charset="0"/>
                        </a:rPr>
                        <a:t>1</a:t>
                      </a:r>
                      <a:endParaRPr lang="en-GB" sz="1200" dirty="0">
                        <a:solidFill>
                          <a:schemeClr val="bg2"/>
                        </a:solidFill>
                        <a:latin typeface="Arial" pitchFamily="34" charset="0"/>
                        <a:cs typeface="Arial" pitchFamily="34" charset="0"/>
                      </a:endParaRPr>
                    </a:p>
                  </a:txBody>
                  <a:tcPr/>
                </a:tc>
                <a:tc>
                  <a:txBody>
                    <a:bodyPr/>
                    <a:lstStyle/>
                    <a:p>
                      <a:r>
                        <a:rPr lang="de-DE" sz="1200" dirty="0" smtClean="0">
                          <a:solidFill>
                            <a:schemeClr val="bg2"/>
                          </a:solidFill>
                          <a:latin typeface="Arial" pitchFamily="34" charset="0"/>
                          <a:cs typeface="Arial" pitchFamily="34" charset="0"/>
                        </a:rPr>
                        <a:t>Unit</a:t>
                      </a:r>
                      <a:r>
                        <a:rPr lang="de-DE" sz="1200" baseline="0" dirty="0" smtClean="0">
                          <a:solidFill>
                            <a:schemeClr val="bg2"/>
                          </a:solidFill>
                          <a:latin typeface="Arial" pitchFamily="34" charset="0"/>
                          <a:cs typeface="Arial" pitchFamily="34" charset="0"/>
                        </a:rPr>
                        <a:t> type</a:t>
                      </a:r>
                      <a:endParaRPr lang="en-GB" sz="120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2</a:t>
                      </a:r>
                      <a:endParaRPr lang="en-GB" sz="1200" b="0" dirty="0">
                        <a:solidFill>
                          <a:schemeClr val="bg2"/>
                        </a:solidFill>
                        <a:latin typeface="Arial" pitchFamily="34" charset="0"/>
                        <a:cs typeface="Arial" pitchFamily="34" charset="0"/>
                      </a:endParaRPr>
                    </a:p>
                  </a:txBody>
                  <a:tcPr/>
                </a:tc>
                <a:tc>
                  <a:txBody>
                    <a:bodyPr/>
                    <a:lstStyle/>
                    <a:p>
                      <a:r>
                        <a:rPr lang="de-DE" sz="1200" b="0" dirty="0" err="1" smtClean="0">
                          <a:solidFill>
                            <a:schemeClr val="bg2"/>
                          </a:solidFill>
                          <a:latin typeface="Arial" pitchFamily="34" charset="0"/>
                          <a:cs typeface="Arial" pitchFamily="34" charset="0"/>
                        </a:rPr>
                        <a:t>Compressor</a:t>
                      </a:r>
                      <a:r>
                        <a:rPr lang="de-DE" sz="1200" b="0" baseline="0" dirty="0" smtClean="0">
                          <a:solidFill>
                            <a:schemeClr val="bg2"/>
                          </a:solidFill>
                          <a:latin typeface="Arial" pitchFamily="34" charset="0"/>
                          <a:cs typeface="Arial" pitchFamily="34" charset="0"/>
                        </a:rPr>
                        <a:t> </a:t>
                      </a:r>
                      <a:r>
                        <a:rPr lang="de-DE" sz="1200" b="0" dirty="0" smtClean="0">
                          <a:solidFill>
                            <a:schemeClr val="bg2"/>
                          </a:solidFill>
                          <a:latin typeface="Arial" pitchFamily="34" charset="0"/>
                          <a:cs typeface="Arial" pitchFamily="34" charset="0"/>
                        </a:rPr>
                        <a:t>type</a:t>
                      </a:r>
                      <a:endParaRPr lang="en-GB" sz="1200" b="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3</a:t>
                      </a:r>
                      <a:endParaRPr lang="en-GB" sz="1200" b="0" dirty="0">
                        <a:solidFill>
                          <a:schemeClr val="bg2"/>
                        </a:solidFill>
                        <a:latin typeface="Arial" pitchFamily="34" charset="0"/>
                        <a:cs typeface="Arial" pitchFamily="34" charset="0"/>
                      </a:endParaRPr>
                    </a:p>
                  </a:txBody>
                  <a:tcPr/>
                </a:tc>
                <a:tc>
                  <a:txBody>
                    <a:bodyPr/>
                    <a:lstStyle/>
                    <a:p>
                      <a:r>
                        <a:rPr lang="de-DE" sz="1200" b="0" dirty="0" err="1" smtClean="0">
                          <a:solidFill>
                            <a:schemeClr val="bg2"/>
                          </a:solidFill>
                          <a:latin typeface="Arial" pitchFamily="34" charset="0"/>
                          <a:cs typeface="Arial" pitchFamily="34" charset="0"/>
                        </a:rPr>
                        <a:t>Indoor</a:t>
                      </a:r>
                      <a:r>
                        <a:rPr lang="de-DE" sz="1200" b="0" baseline="0" dirty="0" smtClean="0">
                          <a:solidFill>
                            <a:schemeClr val="bg2"/>
                          </a:solidFill>
                          <a:latin typeface="Arial" pitchFamily="34" charset="0"/>
                          <a:cs typeface="Arial" pitchFamily="34" charset="0"/>
                        </a:rPr>
                        <a:t> </a:t>
                      </a:r>
                      <a:r>
                        <a:rPr lang="de-DE" sz="1200" b="0" baseline="0" dirty="0" err="1" smtClean="0">
                          <a:solidFill>
                            <a:schemeClr val="bg2"/>
                          </a:solidFill>
                          <a:latin typeface="Arial" pitchFamily="34" charset="0"/>
                          <a:cs typeface="Arial" pitchFamily="34" charset="0"/>
                        </a:rPr>
                        <a:t>software</a:t>
                      </a:r>
                      <a:r>
                        <a:rPr lang="de-DE" sz="1200" b="0" baseline="0" dirty="0" smtClean="0">
                          <a:solidFill>
                            <a:schemeClr val="bg2"/>
                          </a:solidFill>
                          <a:latin typeface="Arial" pitchFamily="34" charset="0"/>
                          <a:cs typeface="Arial" pitchFamily="34" charset="0"/>
                        </a:rPr>
                        <a:t> type</a:t>
                      </a:r>
                      <a:endParaRPr lang="en-GB" sz="1200" b="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7</a:t>
                      </a:r>
                      <a:endParaRPr lang="en-GB" sz="1200" b="0" dirty="0">
                        <a:solidFill>
                          <a:schemeClr val="bg2"/>
                        </a:solidFill>
                        <a:latin typeface="Arial" pitchFamily="34" charset="0"/>
                        <a:cs typeface="Arial" pitchFamily="34" charset="0"/>
                      </a:endParaRPr>
                    </a:p>
                  </a:txBody>
                  <a:tcPr/>
                </a:tc>
                <a:tc>
                  <a:txBody>
                    <a:bodyPr/>
                    <a:lstStyle/>
                    <a:p>
                      <a:r>
                        <a:rPr lang="de-DE" sz="1200" b="0" dirty="0" smtClean="0">
                          <a:solidFill>
                            <a:schemeClr val="bg2"/>
                          </a:solidFill>
                          <a:latin typeface="Arial" pitchFamily="34" charset="0"/>
                          <a:cs typeface="Arial" pitchFamily="34" charset="0"/>
                        </a:rPr>
                        <a:t>Unit </a:t>
                      </a:r>
                      <a:r>
                        <a:rPr lang="de-DE" sz="1200" b="0" dirty="0" err="1" smtClean="0">
                          <a:solidFill>
                            <a:schemeClr val="bg2"/>
                          </a:solidFill>
                          <a:latin typeface="Arial" pitchFamily="34" charset="0"/>
                          <a:cs typeface="Arial" pitchFamily="34" charset="0"/>
                        </a:rPr>
                        <a:t>control</a:t>
                      </a:r>
                      <a:r>
                        <a:rPr lang="de-DE" sz="1200" b="0" dirty="0" smtClean="0">
                          <a:solidFill>
                            <a:schemeClr val="bg2"/>
                          </a:solidFill>
                          <a:latin typeface="Arial" pitchFamily="34" charset="0"/>
                          <a:cs typeface="Arial" pitchFamily="34" charset="0"/>
                        </a:rPr>
                        <a:t> </a:t>
                      </a:r>
                      <a:r>
                        <a:rPr lang="de-DE" sz="1200" b="0" dirty="0" err="1" smtClean="0">
                          <a:solidFill>
                            <a:schemeClr val="bg2"/>
                          </a:solidFill>
                          <a:latin typeface="Arial" pitchFamily="34" charset="0"/>
                          <a:cs typeface="Arial" pitchFamily="34" charset="0"/>
                        </a:rPr>
                        <a:t>method</a:t>
                      </a:r>
                      <a:endParaRPr lang="en-GB" sz="1200" b="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8</a:t>
                      </a:r>
                      <a:endParaRPr lang="en-GB" sz="1200" b="0" dirty="0">
                        <a:solidFill>
                          <a:schemeClr val="bg2"/>
                        </a:solidFill>
                        <a:latin typeface="Arial" pitchFamily="34" charset="0"/>
                        <a:cs typeface="Arial" pitchFamily="34" charset="0"/>
                      </a:endParaRPr>
                    </a:p>
                  </a:txBody>
                  <a:tcPr/>
                </a:tc>
                <a:tc>
                  <a:txBody>
                    <a:bodyPr/>
                    <a:lstStyle/>
                    <a:p>
                      <a:r>
                        <a:rPr lang="de-DE" sz="1200" b="0" baseline="0" dirty="0" err="1" smtClean="0">
                          <a:solidFill>
                            <a:schemeClr val="bg2"/>
                          </a:solidFill>
                          <a:latin typeface="Arial" pitchFamily="34" charset="0"/>
                          <a:cs typeface="Arial" pitchFamily="34" charset="0"/>
                        </a:rPr>
                        <a:t>Number</a:t>
                      </a:r>
                      <a:r>
                        <a:rPr lang="de-DE" sz="1200" b="0" baseline="0" dirty="0" smtClean="0">
                          <a:solidFill>
                            <a:schemeClr val="bg2"/>
                          </a:solidFill>
                          <a:latin typeface="Arial" pitchFamily="34" charset="0"/>
                          <a:cs typeface="Arial" pitchFamily="34" charset="0"/>
                        </a:rPr>
                        <a:t> </a:t>
                      </a:r>
                      <a:r>
                        <a:rPr lang="de-DE" sz="1200" b="0" baseline="0" dirty="0" err="1" smtClean="0">
                          <a:solidFill>
                            <a:schemeClr val="bg2"/>
                          </a:solidFill>
                          <a:latin typeface="Arial" pitchFamily="34" charset="0"/>
                          <a:cs typeface="Arial" pitchFamily="34" charset="0"/>
                        </a:rPr>
                        <a:t>of</a:t>
                      </a:r>
                      <a:r>
                        <a:rPr lang="de-DE" sz="1200" b="0" baseline="0" dirty="0" smtClean="0">
                          <a:solidFill>
                            <a:schemeClr val="bg2"/>
                          </a:solidFill>
                          <a:latin typeface="Arial" pitchFamily="34" charset="0"/>
                          <a:cs typeface="Arial" pitchFamily="34" charset="0"/>
                        </a:rPr>
                        <a:t> LWT </a:t>
                      </a:r>
                      <a:r>
                        <a:rPr lang="de-DE" sz="1200" b="0" baseline="0" dirty="0" err="1" smtClean="0">
                          <a:solidFill>
                            <a:schemeClr val="bg2"/>
                          </a:solidFill>
                          <a:latin typeface="Arial" pitchFamily="34" charset="0"/>
                          <a:cs typeface="Arial" pitchFamily="34" charset="0"/>
                        </a:rPr>
                        <a:t>zones</a:t>
                      </a:r>
                      <a:endParaRPr lang="de-DE" sz="1200" b="0" baseline="0" dirty="0" smtClean="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9</a:t>
                      </a:r>
                      <a:endParaRPr lang="en-GB" sz="1200" b="0" dirty="0">
                        <a:solidFill>
                          <a:schemeClr val="bg2"/>
                        </a:solidFill>
                        <a:latin typeface="Arial" pitchFamily="34" charset="0"/>
                        <a:cs typeface="Arial" pitchFamily="34" charset="0"/>
                      </a:endParaRPr>
                    </a:p>
                  </a:txBody>
                  <a:tcPr/>
                </a:tc>
                <a:tc>
                  <a:txBody>
                    <a:bodyPr/>
                    <a:lstStyle/>
                    <a:p>
                      <a:r>
                        <a:rPr lang="de-DE" sz="1200" b="0" baseline="0" dirty="0" smtClean="0">
                          <a:solidFill>
                            <a:schemeClr val="bg2"/>
                          </a:solidFill>
                          <a:latin typeface="Arial" pitchFamily="34" charset="0"/>
                          <a:cs typeface="Arial" pitchFamily="34" charset="0"/>
                        </a:rPr>
                        <a:t>Pump </a:t>
                      </a:r>
                      <a:r>
                        <a:rPr lang="de-DE" sz="1200" b="0" baseline="0" dirty="0" err="1" smtClean="0">
                          <a:solidFill>
                            <a:schemeClr val="bg2"/>
                          </a:solidFill>
                          <a:latin typeface="Arial" pitchFamily="34" charset="0"/>
                          <a:cs typeface="Arial" pitchFamily="34" charset="0"/>
                        </a:rPr>
                        <a:t>operation</a:t>
                      </a:r>
                      <a:r>
                        <a:rPr lang="de-DE" sz="1200" b="0" baseline="0" dirty="0" smtClean="0">
                          <a:solidFill>
                            <a:schemeClr val="bg2"/>
                          </a:solidFill>
                          <a:latin typeface="Arial" pitchFamily="34" charset="0"/>
                          <a:cs typeface="Arial" pitchFamily="34" charset="0"/>
                        </a:rPr>
                        <a:t> </a:t>
                      </a:r>
                      <a:r>
                        <a:rPr lang="de-DE" sz="1200" b="0" baseline="0" dirty="0" err="1" smtClean="0">
                          <a:solidFill>
                            <a:schemeClr val="bg2"/>
                          </a:solidFill>
                          <a:latin typeface="Arial" pitchFamily="34" charset="0"/>
                          <a:cs typeface="Arial" pitchFamily="34" charset="0"/>
                        </a:rPr>
                        <a:t>mode</a:t>
                      </a:r>
                      <a:endParaRPr lang="de-DE" sz="1200" b="0" baseline="0" dirty="0" smtClean="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A</a:t>
                      </a:r>
                      <a:endParaRPr lang="en-GB" sz="1200" b="0" dirty="0">
                        <a:solidFill>
                          <a:schemeClr val="bg2"/>
                        </a:solidFill>
                        <a:latin typeface="Arial" pitchFamily="34" charset="0"/>
                        <a:cs typeface="Arial" pitchFamily="34" charset="0"/>
                      </a:endParaRPr>
                    </a:p>
                  </a:txBody>
                  <a:tcPr/>
                </a:tc>
                <a:tc>
                  <a:txBody>
                    <a:bodyPr/>
                    <a:lstStyle/>
                    <a:p>
                      <a:r>
                        <a:rPr lang="de-DE" sz="1200" b="0" dirty="0" smtClean="0">
                          <a:solidFill>
                            <a:schemeClr val="bg2"/>
                          </a:solidFill>
                          <a:latin typeface="Arial" pitchFamily="34" charset="0"/>
                          <a:cs typeface="Arial" pitchFamily="34" charset="0"/>
                        </a:rPr>
                        <a:t>Power</a:t>
                      </a:r>
                      <a:r>
                        <a:rPr lang="de-DE" sz="1200" b="0" baseline="0" dirty="0" smtClean="0">
                          <a:solidFill>
                            <a:schemeClr val="bg2"/>
                          </a:solidFill>
                          <a:latin typeface="Arial" pitchFamily="34" charset="0"/>
                          <a:cs typeface="Arial" pitchFamily="34" charset="0"/>
                        </a:rPr>
                        <a:t> </a:t>
                      </a:r>
                      <a:r>
                        <a:rPr lang="de-DE" sz="1200" b="0" baseline="0" dirty="0" err="1" smtClean="0">
                          <a:solidFill>
                            <a:schemeClr val="bg2"/>
                          </a:solidFill>
                          <a:latin typeface="Arial" pitchFamily="34" charset="0"/>
                          <a:cs typeface="Arial" pitchFamily="34" charset="0"/>
                        </a:rPr>
                        <a:t>saving</a:t>
                      </a:r>
                      <a:r>
                        <a:rPr lang="de-DE" sz="1200" b="0" baseline="0" dirty="0" smtClean="0">
                          <a:solidFill>
                            <a:schemeClr val="bg2"/>
                          </a:solidFill>
                          <a:latin typeface="Arial" pitchFamily="34" charset="0"/>
                          <a:cs typeface="Arial" pitchFamily="34" charset="0"/>
                        </a:rPr>
                        <a:t> </a:t>
                      </a:r>
                      <a:r>
                        <a:rPr lang="de-DE" sz="1200" b="0" baseline="0" dirty="0" err="1" smtClean="0">
                          <a:solidFill>
                            <a:schemeClr val="bg2"/>
                          </a:solidFill>
                          <a:latin typeface="Arial" pitchFamily="34" charset="0"/>
                          <a:cs typeface="Arial" pitchFamily="34" charset="0"/>
                        </a:rPr>
                        <a:t>possible</a:t>
                      </a:r>
                      <a:endParaRPr lang="en-GB" sz="1200" b="0" dirty="0">
                        <a:solidFill>
                          <a:schemeClr val="bg2"/>
                        </a:solidFill>
                        <a:latin typeface="Arial" pitchFamily="34" charset="0"/>
                        <a:cs typeface="Arial" pitchFamily="34" charset="0"/>
                      </a:endParaRPr>
                    </a:p>
                  </a:txBody>
                  <a:tcPr/>
                </a:tc>
              </a:tr>
              <a:tr h="253712">
                <a:tc>
                  <a:txBody>
                    <a:bodyPr/>
                    <a:lstStyle/>
                    <a:p>
                      <a:r>
                        <a:rPr lang="de-DE" sz="1200" b="1" dirty="0" smtClean="0">
                          <a:solidFill>
                            <a:schemeClr val="bg2"/>
                          </a:solidFill>
                          <a:latin typeface="Arial" pitchFamily="34" charset="0"/>
                          <a:cs typeface="Arial" pitchFamily="34" charset="0"/>
                        </a:rPr>
                        <a:t>B</a:t>
                      </a:r>
                      <a:endParaRPr lang="en-GB" sz="1200" b="1" dirty="0">
                        <a:solidFill>
                          <a:schemeClr val="bg2"/>
                        </a:solidFill>
                        <a:latin typeface="Arial" pitchFamily="34" charset="0"/>
                        <a:cs typeface="Arial" pitchFamily="34" charset="0"/>
                      </a:endParaRPr>
                    </a:p>
                  </a:txBody>
                  <a:tcPr/>
                </a:tc>
                <a:tc>
                  <a:txBody>
                    <a:bodyPr/>
                    <a:lstStyle/>
                    <a:p>
                      <a:r>
                        <a:rPr lang="nl-BE" sz="1200" b="1" dirty="0" smtClean="0">
                          <a:solidFill>
                            <a:schemeClr val="bg2"/>
                          </a:solidFill>
                          <a:latin typeface="Arial" pitchFamily="34" charset="0"/>
                          <a:cs typeface="Arial" pitchFamily="34" charset="0"/>
                        </a:rPr>
                        <a:t>User</a:t>
                      </a:r>
                      <a:r>
                        <a:rPr lang="nl-BE" sz="1200" b="1" baseline="0" dirty="0" smtClean="0">
                          <a:solidFill>
                            <a:schemeClr val="bg2"/>
                          </a:solidFill>
                          <a:latin typeface="Arial" pitchFamily="34" charset="0"/>
                          <a:cs typeface="Arial" pitchFamily="34" charset="0"/>
                        </a:rPr>
                        <a:t> interface </a:t>
                      </a:r>
                      <a:r>
                        <a:rPr lang="nl-BE" sz="1200" b="1" baseline="0" dirty="0" err="1" smtClean="0">
                          <a:solidFill>
                            <a:schemeClr val="bg2"/>
                          </a:solidFill>
                          <a:latin typeface="Arial" pitchFamily="34" charset="0"/>
                          <a:cs typeface="Arial" pitchFamily="34" charset="0"/>
                        </a:rPr>
                        <a:t>location</a:t>
                      </a:r>
                      <a:endParaRPr lang="en-GB" sz="1200" b="1" dirty="0">
                        <a:solidFill>
                          <a:schemeClr val="bg2"/>
                        </a:solidFill>
                        <a:latin typeface="Arial" pitchFamily="34" charset="0"/>
                        <a:cs typeface="Arial" pitchFamily="34" charset="0"/>
                      </a:endParaRPr>
                    </a:p>
                  </a:txBody>
                  <a:tcPr/>
                </a:tc>
              </a:tr>
              <a:tr h="288032">
                <a:tc>
                  <a:txBody>
                    <a:bodyPr/>
                    <a:lstStyle/>
                    <a:p>
                      <a:r>
                        <a:rPr lang="de-DE" sz="1200" dirty="0" smtClean="0">
                          <a:solidFill>
                            <a:schemeClr val="bg2"/>
                          </a:solidFill>
                          <a:latin typeface="Arial" pitchFamily="34" charset="0"/>
                          <a:cs typeface="Arial" pitchFamily="34" charset="0"/>
                        </a:rPr>
                        <a:t>C</a:t>
                      </a:r>
                      <a:endParaRPr lang="en-GB" sz="1200" dirty="0">
                        <a:solidFill>
                          <a:schemeClr val="bg2"/>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b="0" i="0" u="none" strike="noStrike" dirty="0" smtClean="0">
                          <a:solidFill>
                            <a:schemeClr val="bg2"/>
                          </a:solidFill>
                          <a:effectLst/>
                          <a:latin typeface="Arial" panose="020B0604020202020204" pitchFamily="34" charset="0"/>
                          <a:cs typeface="Arial" panose="020B0604020202020204" pitchFamily="34" charset="0"/>
                        </a:rPr>
                        <a:t>Glycol</a:t>
                      </a:r>
                      <a:endParaRPr lang="en-GB" sz="1200" b="0" i="0" u="none" strike="noStrike" dirty="0" smtClean="0">
                        <a:solidFill>
                          <a:schemeClr val="bg2"/>
                        </a:solidFill>
                        <a:effectLst/>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55123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127</a:t>
            </a:fld>
            <a:endParaRPr lang="en-US" dirty="0"/>
          </a:p>
        </p:txBody>
      </p:sp>
      <p:sp>
        <p:nvSpPr>
          <p:cNvPr id="4" name="Text Placeholder 3"/>
          <p:cNvSpPr>
            <a:spLocks noGrp="1"/>
          </p:cNvSpPr>
          <p:nvPr>
            <p:ph type="body" sz="quarter" idx="15"/>
          </p:nvPr>
        </p:nvSpPr>
        <p:spPr/>
        <p:txBody>
          <a:bodyPr/>
          <a:lstStyle/>
          <a:p>
            <a:r>
              <a:rPr lang="nl-BE" dirty="0"/>
              <a:t>5. </a:t>
            </a:r>
            <a:r>
              <a:rPr lang="nl-BE" dirty="0" err="1"/>
              <a:t>Commissioning</a:t>
            </a:r>
            <a:r>
              <a:rPr lang="nl-BE" dirty="0"/>
              <a:t>  –</a:t>
            </a:r>
            <a:r>
              <a:rPr lang="en-GB" dirty="0"/>
              <a:t> Quick wizard  - </a:t>
            </a:r>
            <a:r>
              <a:rPr lang="en-GB" dirty="0" smtClean="0"/>
              <a:t>Glycol</a:t>
            </a:r>
            <a:endParaRPr lang="en-GB" dirty="0"/>
          </a:p>
        </p:txBody>
      </p:sp>
      <p:sp>
        <p:nvSpPr>
          <p:cNvPr id="5" name="Text Placeholder 4"/>
          <p:cNvSpPr>
            <a:spLocks noGrp="1"/>
          </p:cNvSpPr>
          <p:nvPr>
            <p:ph type="body" sz="quarter" idx="16"/>
          </p:nvPr>
        </p:nvSpPr>
        <p:spPr/>
        <p:txBody>
          <a:bodyPr/>
          <a:lstStyle/>
          <a:p>
            <a:pPr marL="76200"/>
            <a:endParaRPr lang="en-GB" dirty="0" smtClean="0">
              <a:solidFill>
                <a:srgbClr val="000000"/>
              </a:solidFill>
            </a:endParaRPr>
          </a:p>
          <a:p>
            <a:pPr marL="76200"/>
            <a:endParaRPr lang="en-GB" dirty="0">
              <a:solidFill>
                <a:srgbClr val="000000"/>
              </a:solidFill>
            </a:endParaRPr>
          </a:p>
          <a:p>
            <a:pPr marL="76200"/>
            <a:endParaRPr lang="en-GB" dirty="0" smtClean="0">
              <a:solidFill>
                <a:srgbClr val="000000"/>
              </a:solidFill>
            </a:endParaRPr>
          </a:p>
          <a:p>
            <a:pPr marL="76200"/>
            <a:r>
              <a:rPr lang="en-GB" dirty="0">
                <a:solidFill>
                  <a:srgbClr val="000000"/>
                </a:solidFill>
              </a:rPr>
              <a:t>	</a:t>
            </a:r>
            <a:r>
              <a:rPr lang="en-GB" dirty="0" smtClean="0">
                <a:solidFill>
                  <a:srgbClr val="000000"/>
                </a:solidFill>
              </a:rPr>
              <a:t>	</a:t>
            </a:r>
            <a:r>
              <a:rPr lang="en-GB" b="1" dirty="0" smtClean="0">
                <a:solidFill>
                  <a:srgbClr val="000000"/>
                </a:solidFill>
              </a:rPr>
              <a:t>A.2.1.C = 0 ; No glycol</a:t>
            </a:r>
          </a:p>
          <a:p>
            <a:pPr marL="76200"/>
            <a:endParaRPr lang="en-GB" b="1" dirty="0">
              <a:solidFill>
                <a:srgbClr val="000000"/>
              </a:solidFill>
            </a:endParaRPr>
          </a:p>
          <a:p>
            <a:pPr marL="76200"/>
            <a:r>
              <a:rPr lang="en-GB" dirty="0" smtClean="0">
                <a:solidFill>
                  <a:srgbClr val="000000"/>
                </a:solidFill>
              </a:rPr>
              <a:t>		A.2.1.C = 1 ; Glycol present</a:t>
            </a:r>
            <a:endParaRPr lang="en-GB" dirty="0"/>
          </a:p>
        </p:txBody>
      </p:sp>
      <p:cxnSp>
        <p:nvCxnSpPr>
          <p:cNvPr id="7" name="Elbow Connector 6"/>
          <p:cNvCxnSpPr/>
          <p:nvPr/>
        </p:nvCxnSpPr>
        <p:spPr bwMode="auto">
          <a:xfrm rot="10800000" flipV="1">
            <a:off x="1552874" y="1056182"/>
            <a:ext cx="5683422" cy="1080121"/>
          </a:xfrm>
          <a:prstGeom prst="bentConnector3">
            <a:avLst>
              <a:gd name="adj1" fmla="val 99931"/>
            </a:avLst>
          </a:prstGeom>
          <a:solidFill>
            <a:schemeClr val="accent1"/>
          </a:solidFill>
          <a:ln w="381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9" name="Table 8"/>
          <p:cNvGraphicFramePr>
            <a:graphicFrameLocks noGrp="1"/>
          </p:cNvGraphicFramePr>
          <p:nvPr>
            <p:extLst>
              <p:ext uri="{D42A27DB-BD31-4B8C-83A1-F6EECF244321}">
                <p14:modId xmlns:p14="http://schemas.microsoft.com/office/powerpoint/2010/main" val="832868454"/>
              </p:ext>
            </p:extLst>
          </p:nvPr>
        </p:nvGraphicFramePr>
        <p:xfrm>
          <a:off x="683568" y="6079574"/>
          <a:ext cx="2160240" cy="445770"/>
        </p:xfrm>
        <a:graphic>
          <a:graphicData uri="http://schemas.openxmlformats.org/drawingml/2006/table">
            <a:tbl>
              <a:tblPr firstRow="1">
                <a:tableStyleId>{3C2FFA5D-87B4-456A-9821-1D502468CF0F}</a:tableStyleId>
              </a:tblPr>
              <a:tblGrid>
                <a:gridCol w="1080120"/>
                <a:gridCol w="1080120"/>
              </a:tblGrid>
              <a:tr h="161925">
                <a:tc>
                  <a:txBody>
                    <a:bodyPr/>
                    <a:lstStyle/>
                    <a:p>
                      <a:pPr algn="ctr" fontAlgn="b"/>
                      <a:r>
                        <a:rPr lang="en-US" sz="1400" u="none" strike="noStrike" dirty="0" smtClean="0">
                          <a:solidFill>
                            <a:schemeClr val="tx2"/>
                          </a:solidFill>
                          <a:effectLst/>
                        </a:rPr>
                        <a:t>Bread</a:t>
                      </a:r>
                      <a:r>
                        <a:rPr lang="en-US" sz="1400" u="none" strike="noStrike" baseline="0" dirty="0" smtClean="0">
                          <a:solidFill>
                            <a:schemeClr val="tx2"/>
                          </a:solidFill>
                          <a:effectLst/>
                        </a:rPr>
                        <a:t> Crumb</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Overview</a:t>
                      </a:r>
                      <a:endParaRPr lang="en-GB" sz="1400" b="1" i="0" u="none" strike="noStrike" dirty="0">
                        <a:solidFill>
                          <a:schemeClr val="tx2"/>
                        </a:solidFill>
                        <a:effectLst/>
                        <a:latin typeface="+mn-lt"/>
                      </a:endParaRPr>
                    </a:p>
                  </a:txBody>
                  <a:tcPr marL="36000" marR="36000" marT="9525" marB="0" anchor="ctr"/>
                </a:tc>
              </a:tr>
              <a:tr h="161925">
                <a:tc>
                  <a:txBody>
                    <a:bodyPr/>
                    <a:lstStyle/>
                    <a:p>
                      <a:pPr algn="ctr" fontAlgn="b"/>
                      <a:r>
                        <a:rPr lang="en-US" sz="1400" b="0" i="0" u="none" strike="noStrike" dirty="0" smtClean="0">
                          <a:solidFill>
                            <a:schemeClr val="tx2"/>
                          </a:solidFill>
                          <a:effectLst/>
                          <a:latin typeface="+mn-lt"/>
                        </a:rPr>
                        <a:t>A.2.1.C</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E-0D</a:t>
                      </a:r>
                    </a:p>
                  </a:txBody>
                  <a:tcPr marL="36000" marR="36000" marT="9525" marB="0" anchor="ctr"/>
                </a:tc>
              </a:tr>
            </a:tbl>
          </a:graphicData>
        </a:graphic>
      </p:graphicFrame>
      <p:graphicFrame>
        <p:nvGraphicFramePr>
          <p:cNvPr id="10" name="Tabelle 19"/>
          <p:cNvGraphicFramePr>
            <a:graphicFrameLocks noGrp="1"/>
          </p:cNvGraphicFramePr>
          <p:nvPr>
            <p:extLst>
              <p:ext uri="{D42A27DB-BD31-4B8C-83A1-F6EECF244321}">
                <p14:modId xmlns:p14="http://schemas.microsoft.com/office/powerpoint/2010/main" val="1001419572"/>
              </p:ext>
            </p:extLst>
          </p:nvPr>
        </p:nvGraphicFramePr>
        <p:xfrm>
          <a:off x="7236296" y="620688"/>
          <a:ext cx="1512168" cy="1097280"/>
        </p:xfrm>
        <a:graphic>
          <a:graphicData uri="http://schemas.openxmlformats.org/drawingml/2006/table">
            <a:tbl>
              <a:tblPr firstRow="1" bandRow="1">
                <a:tableStyleId>{5C22544A-7EE6-4342-B048-85BDC9FD1C3A}</a:tableStyleId>
              </a:tblPr>
              <a:tblGrid>
                <a:gridCol w="252028"/>
                <a:gridCol w="1260140"/>
              </a:tblGrid>
              <a:tr h="206347">
                <a:tc gridSpan="2">
                  <a:txBody>
                    <a:bodyPr/>
                    <a:lstStyle/>
                    <a:p>
                      <a:r>
                        <a:rPr lang="de-DE" sz="1200" dirty="0" smtClean="0">
                          <a:solidFill>
                            <a:schemeClr val="tx2"/>
                          </a:solidFill>
                          <a:latin typeface="Arial" pitchFamily="34" charset="0"/>
                          <a:cs typeface="Arial" pitchFamily="34" charset="0"/>
                        </a:rPr>
                        <a:t>A.2 System</a:t>
                      </a:r>
                      <a:r>
                        <a:rPr lang="de-DE" sz="1200" baseline="0" dirty="0"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206347">
                <a:tc>
                  <a:txBody>
                    <a:bodyPr/>
                    <a:lstStyle/>
                    <a:p>
                      <a:r>
                        <a:rPr lang="de-DE" sz="1200" b="1" dirty="0" smtClean="0">
                          <a:solidFill>
                            <a:schemeClr val="tx2"/>
                          </a:solidFill>
                          <a:latin typeface="Arial" pitchFamily="34" charset="0"/>
                          <a:cs typeface="Arial" pitchFamily="34" charset="0"/>
                        </a:rPr>
                        <a:t>1</a:t>
                      </a:r>
                      <a:endParaRPr lang="en-GB" sz="1200" b="1" dirty="0">
                        <a:solidFill>
                          <a:schemeClr val="tx2"/>
                        </a:solidFill>
                        <a:latin typeface="Arial" pitchFamily="34" charset="0"/>
                        <a:cs typeface="Arial" pitchFamily="34" charset="0"/>
                      </a:endParaRPr>
                    </a:p>
                  </a:txBody>
                  <a:tcPr/>
                </a:tc>
                <a:tc>
                  <a:txBody>
                    <a:bodyPr/>
                    <a:lstStyle/>
                    <a:p>
                      <a:r>
                        <a:rPr lang="de-DE" sz="1200" b="1" dirty="0" smtClean="0">
                          <a:solidFill>
                            <a:schemeClr val="tx2"/>
                          </a:solidFill>
                          <a:latin typeface="Arial" pitchFamily="34" charset="0"/>
                          <a:cs typeface="Arial" pitchFamily="34" charset="0"/>
                        </a:rPr>
                        <a:t>Standard</a:t>
                      </a:r>
                      <a:endParaRPr lang="en-GB" sz="1200" b="1" dirty="0">
                        <a:solidFill>
                          <a:schemeClr val="tx2"/>
                        </a:solidFill>
                        <a:latin typeface="Arial" pitchFamily="34" charset="0"/>
                        <a:cs typeface="Arial" pitchFamily="34" charset="0"/>
                      </a:endParaRPr>
                    </a:p>
                  </a:txBody>
                  <a:tcPr/>
                </a:tc>
              </a:tr>
              <a:tr h="206347">
                <a:tc>
                  <a:txBody>
                    <a:bodyPr/>
                    <a:lstStyle/>
                    <a:p>
                      <a:r>
                        <a:rPr lang="de-DE" sz="1200" b="0" dirty="0" smtClean="0">
                          <a:solidFill>
                            <a:schemeClr val="tx2"/>
                          </a:solidFill>
                          <a:latin typeface="Arial" pitchFamily="34" charset="0"/>
                          <a:cs typeface="Arial" pitchFamily="34" charset="0"/>
                        </a:rPr>
                        <a:t>2</a:t>
                      </a:r>
                      <a:endParaRPr lang="en-GB" sz="1200" b="0" dirty="0">
                        <a:solidFill>
                          <a:schemeClr val="tx2"/>
                        </a:solidFill>
                        <a:latin typeface="Arial" pitchFamily="34" charset="0"/>
                        <a:cs typeface="Arial" pitchFamily="34" charset="0"/>
                      </a:endParaRPr>
                    </a:p>
                  </a:txBody>
                  <a:tcPr/>
                </a:tc>
                <a:tc>
                  <a:txBody>
                    <a:bodyPr/>
                    <a:lstStyle/>
                    <a:p>
                      <a:r>
                        <a:rPr lang="de-DE" sz="1200" b="0" dirty="0" smtClean="0">
                          <a:solidFill>
                            <a:schemeClr val="tx2"/>
                          </a:solidFill>
                          <a:latin typeface="Arial" pitchFamily="34" charset="0"/>
                          <a:cs typeface="Arial" pitchFamily="34" charset="0"/>
                        </a:rPr>
                        <a:t>Options</a:t>
                      </a:r>
                      <a:endParaRPr lang="en-GB" sz="1200" b="0" dirty="0">
                        <a:solidFill>
                          <a:schemeClr val="tx2"/>
                        </a:solidFill>
                        <a:latin typeface="Arial" pitchFamily="34" charset="0"/>
                        <a:cs typeface="Arial" pitchFamily="34" charset="0"/>
                      </a:endParaRPr>
                    </a:p>
                  </a:txBody>
                  <a:tcPr/>
                </a:tc>
              </a:tr>
              <a:tr h="206347">
                <a:tc>
                  <a:txBody>
                    <a:bodyPr/>
                    <a:lstStyle/>
                    <a:p>
                      <a:r>
                        <a:rPr lang="de-DE" sz="1200" dirty="0" smtClean="0">
                          <a:solidFill>
                            <a:schemeClr val="tx2"/>
                          </a:solidFill>
                          <a:latin typeface="Arial" pitchFamily="34" charset="0"/>
                          <a:cs typeface="Arial" pitchFamily="34" charset="0"/>
                        </a:rPr>
                        <a:t>4</a:t>
                      </a:r>
                      <a:endParaRPr lang="en-GB" sz="1200" dirty="0">
                        <a:solidFill>
                          <a:schemeClr val="tx2"/>
                        </a:solidFill>
                        <a:latin typeface="Arial" pitchFamily="34" charset="0"/>
                        <a:cs typeface="Arial" pitchFamily="34" charset="0"/>
                      </a:endParaRPr>
                    </a:p>
                  </a:txBody>
                  <a:tcPr/>
                </a:tc>
                <a:tc>
                  <a:txBody>
                    <a:bodyPr/>
                    <a:lstStyle/>
                    <a:p>
                      <a:r>
                        <a:rPr lang="de-DE" sz="1200" dirty="0" err="1" smtClean="0">
                          <a:solidFill>
                            <a:schemeClr val="tx2"/>
                          </a:solidFill>
                          <a:latin typeface="Arial" pitchFamily="34" charset="0"/>
                          <a:cs typeface="Arial" pitchFamily="34" charset="0"/>
                        </a:rPr>
                        <a:t>Confirm</a:t>
                      </a:r>
                      <a:r>
                        <a:rPr lang="de-DE" sz="1200" baseline="0" dirty="0" smtClean="0">
                          <a:solidFill>
                            <a:schemeClr val="tx2"/>
                          </a:solidFill>
                          <a:latin typeface="Arial" pitchFamily="34" charset="0"/>
                          <a:cs typeface="Arial" pitchFamily="34" charset="0"/>
                        </a:rPr>
                        <a:t> </a:t>
                      </a:r>
                      <a:r>
                        <a:rPr lang="de-DE" sz="1200" baseline="0" dirty="0" err="1"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r>
            </a:tbl>
          </a:graphicData>
        </a:graphic>
      </p:graphicFrame>
      <p:graphicFrame>
        <p:nvGraphicFramePr>
          <p:cNvPr id="11" name="Tabelle 20"/>
          <p:cNvGraphicFramePr>
            <a:graphicFrameLocks noGrp="1"/>
          </p:cNvGraphicFramePr>
          <p:nvPr>
            <p:extLst>
              <p:ext uri="{D42A27DB-BD31-4B8C-83A1-F6EECF244321}">
                <p14:modId xmlns:p14="http://schemas.microsoft.com/office/powerpoint/2010/main" val="256252373"/>
              </p:ext>
            </p:extLst>
          </p:nvPr>
        </p:nvGraphicFramePr>
        <p:xfrm>
          <a:off x="453824" y="2132856"/>
          <a:ext cx="2101952" cy="2756912"/>
        </p:xfrm>
        <a:graphic>
          <a:graphicData uri="http://schemas.openxmlformats.org/drawingml/2006/table">
            <a:tbl>
              <a:tblPr firstRow="1" bandRow="1">
                <a:tableStyleId>{5C22544A-7EE6-4342-B048-85BDC9FD1C3A}</a:tableStyleId>
              </a:tblPr>
              <a:tblGrid>
                <a:gridCol w="298376"/>
                <a:gridCol w="1803576"/>
              </a:tblGrid>
              <a:tr h="161889">
                <a:tc gridSpan="2">
                  <a:txBody>
                    <a:bodyPr/>
                    <a:lstStyle/>
                    <a:p>
                      <a:r>
                        <a:rPr lang="de-DE" sz="1200" dirty="0" smtClean="0">
                          <a:solidFill>
                            <a:schemeClr val="bg2"/>
                          </a:solidFill>
                          <a:latin typeface="Arial" pitchFamily="34" charset="0"/>
                          <a:cs typeface="Arial" pitchFamily="34" charset="0"/>
                        </a:rPr>
                        <a:t>A.2.1 Standard</a:t>
                      </a:r>
                      <a:endParaRPr lang="en-GB" sz="1200" dirty="0">
                        <a:solidFill>
                          <a:schemeClr val="bg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161889">
                <a:tc>
                  <a:txBody>
                    <a:bodyPr/>
                    <a:lstStyle/>
                    <a:p>
                      <a:r>
                        <a:rPr lang="de-DE" sz="1200" dirty="0" smtClean="0">
                          <a:solidFill>
                            <a:schemeClr val="bg2"/>
                          </a:solidFill>
                          <a:latin typeface="Arial" pitchFamily="34" charset="0"/>
                          <a:cs typeface="Arial" pitchFamily="34" charset="0"/>
                        </a:rPr>
                        <a:t>1</a:t>
                      </a:r>
                      <a:endParaRPr lang="en-GB" sz="1200" dirty="0">
                        <a:solidFill>
                          <a:schemeClr val="bg2"/>
                        </a:solidFill>
                        <a:latin typeface="Arial" pitchFamily="34" charset="0"/>
                        <a:cs typeface="Arial" pitchFamily="34" charset="0"/>
                      </a:endParaRPr>
                    </a:p>
                  </a:txBody>
                  <a:tcPr/>
                </a:tc>
                <a:tc>
                  <a:txBody>
                    <a:bodyPr/>
                    <a:lstStyle/>
                    <a:p>
                      <a:r>
                        <a:rPr lang="de-DE" sz="1200" dirty="0" smtClean="0">
                          <a:solidFill>
                            <a:schemeClr val="bg2"/>
                          </a:solidFill>
                          <a:latin typeface="Arial" pitchFamily="34" charset="0"/>
                          <a:cs typeface="Arial" pitchFamily="34" charset="0"/>
                        </a:rPr>
                        <a:t>Unit</a:t>
                      </a:r>
                      <a:r>
                        <a:rPr lang="de-DE" sz="1200" baseline="0" dirty="0" smtClean="0">
                          <a:solidFill>
                            <a:schemeClr val="bg2"/>
                          </a:solidFill>
                          <a:latin typeface="Arial" pitchFamily="34" charset="0"/>
                          <a:cs typeface="Arial" pitchFamily="34" charset="0"/>
                        </a:rPr>
                        <a:t> type</a:t>
                      </a:r>
                      <a:endParaRPr lang="en-GB" sz="120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2</a:t>
                      </a:r>
                      <a:endParaRPr lang="en-GB" sz="1200" b="0" dirty="0">
                        <a:solidFill>
                          <a:schemeClr val="bg2"/>
                        </a:solidFill>
                        <a:latin typeface="Arial" pitchFamily="34" charset="0"/>
                        <a:cs typeface="Arial" pitchFamily="34" charset="0"/>
                      </a:endParaRPr>
                    </a:p>
                  </a:txBody>
                  <a:tcPr/>
                </a:tc>
                <a:tc>
                  <a:txBody>
                    <a:bodyPr/>
                    <a:lstStyle/>
                    <a:p>
                      <a:r>
                        <a:rPr lang="de-DE" sz="1200" b="0" dirty="0" err="1" smtClean="0">
                          <a:solidFill>
                            <a:schemeClr val="bg2"/>
                          </a:solidFill>
                          <a:latin typeface="Arial" pitchFamily="34" charset="0"/>
                          <a:cs typeface="Arial" pitchFamily="34" charset="0"/>
                        </a:rPr>
                        <a:t>Compressor</a:t>
                      </a:r>
                      <a:r>
                        <a:rPr lang="de-DE" sz="1200" b="0" baseline="0" dirty="0" smtClean="0">
                          <a:solidFill>
                            <a:schemeClr val="bg2"/>
                          </a:solidFill>
                          <a:latin typeface="Arial" pitchFamily="34" charset="0"/>
                          <a:cs typeface="Arial" pitchFamily="34" charset="0"/>
                        </a:rPr>
                        <a:t> </a:t>
                      </a:r>
                      <a:r>
                        <a:rPr lang="de-DE" sz="1200" b="0" dirty="0" smtClean="0">
                          <a:solidFill>
                            <a:schemeClr val="bg2"/>
                          </a:solidFill>
                          <a:latin typeface="Arial" pitchFamily="34" charset="0"/>
                          <a:cs typeface="Arial" pitchFamily="34" charset="0"/>
                        </a:rPr>
                        <a:t>type</a:t>
                      </a:r>
                      <a:endParaRPr lang="en-GB" sz="1200" b="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3</a:t>
                      </a:r>
                      <a:endParaRPr lang="en-GB" sz="1200" b="0" dirty="0">
                        <a:solidFill>
                          <a:schemeClr val="bg2"/>
                        </a:solidFill>
                        <a:latin typeface="Arial" pitchFamily="34" charset="0"/>
                        <a:cs typeface="Arial" pitchFamily="34" charset="0"/>
                      </a:endParaRPr>
                    </a:p>
                  </a:txBody>
                  <a:tcPr/>
                </a:tc>
                <a:tc>
                  <a:txBody>
                    <a:bodyPr/>
                    <a:lstStyle/>
                    <a:p>
                      <a:r>
                        <a:rPr lang="de-DE" sz="1200" b="0" dirty="0" err="1" smtClean="0">
                          <a:solidFill>
                            <a:schemeClr val="bg2"/>
                          </a:solidFill>
                          <a:latin typeface="Arial" pitchFamily="34" charset="0"/>
                          <a:cs typeface="Arial" pitchFamily="34" charset="0"/>
                        </a:rPr>
                        <a:t>Indoor</a:t>
                      </a:r>
                      <a:r>
                        <a:rPr lang="de-DE" sz="1200" b="0" baseline="0" dirty="0" smtClean="0">
                          <a:solidFill>
                            <a:schemeClr val="bg2"/>
                          </a:solidFill>
                          <a:latin typeface="Arial" pitchFamily="34" charset="0"/>
                          <a:cs typeface="Arial" pitchFamily="34" charset="0"/>
                        </a:rPr>
                        <a:t> </a:t>
                      </a:r>
                      <a:r>
                        <a:rPr lang="de-DE" sz="1200" b="0" baseline="0" dirty="0" err="1" smtClean="0">
                          <a:solidFill>
                            <a:schemeClr val="bg2"/>
                          </a:solidFill>
                          <a:latin typeface="Arial" pitchFamily="34" charset="0"/>
                          <a:cs typeface="Arial" pitchFamily="34" charset="0"/>
                        </a:rPr>
                        <a:t>software</a:t>
                      </a:r>
                      <a:r>
                        <a:rPr lang="de-DE" sz="1200" b="0" baseline="0" dirty="0" smtClean="0">
                          <a:solidFill>
                            <a:schemeClr val="bg2"/>
                          </a:solidFill>
                          <a:latin typeface="Arial" pitchFamily="34" charset="0"/>
                          <a:cs typeface="Arial" pitchFamily="34" charset="0"/>
                        </a:rPr>
                        <a:t> type</a:t>
                      </a:r>
                      <a:endParaRPr lang="en-GB" sz="1200" b="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7</a:t>
                      </a:r>
                      <a:endParaRPr lang="en-GB" sz="1200" b="0" dirty="0">
                        <a:solidFill>
                          <a:schemeClr val="bg2"/>
                        </a:solidFill>
                        <a:latin typeface="Arial" pitchFamily="34" charset="0"/>
                        <a:cs typeface="Arial" pitchFamily="34" charset="0"/>
                      </a:endParaRPr>
                    </a:p>
                  </a:txBody>
                  <a:tcPr/>
                </a:tc>
                <a:tc>
                  <a:txBody>
                    <a:bodyPr/>
                    <a:lstStyle/>
                    <a:p>
                      <a:r>
                        <a:rPr lang="de-DE" sz="1200" b="0" dirty="0" smtClean="0">
                          <a:solidFill>
                            <a:schemeClr val="bg2"/>
                          </a:solidFill>
                          <a:latin typeface="Arial" pitchFamily="34" charset="0"/>
                          <a:cs typeface="Arial" pitchFamily="34" charset="0"/>
                        </a:rPr>
                        <a:t>Unit </a:t>
                      </a:r>
                      <a:r>
                        <a:rPr lang="de-DE" sz="1200" b="0" dirty="0" err="1" smtClean="0">
                          <a:solidFill>
                            <a:schemeClr val="bg2"/>
                          </a:solidFill>
                          <a:latin typeface="Arial" pitchFamily="34" charset="0"/>
                          <a:cs typeface="Arial" pitchFamily="34" charset="0"/>
                        </a:rPr>
                        <a:t>control</a:t>
                      </a:r>
                      <a:r>
                        <a:rPr lang="de-DE" sz="1200" b="0" dirty="0" smtClean="0">
                          <a:solidFill>
                            <a:schemeClr val="bg2"/>
                          </a:solidFill>
                          <a:latin typeface="Arial" pitchFamily="34" charset="0"/>
                          <a:cs typeface="Arial" pitchFamily="34" charset="0"/>
                        </a:rPr>
                        <a:t> </a:t>
                      </a:r>
                      <a:r>
                        <a:rPr lang="de-DE" sz="1200" b="0" dirty="0" err="1" smtClean="0">
                          <a:solidFill>
                            <a:schemeClr val="bg2"/>
                          </a:solidFill>
                          <a:latin typeface="Arial" pitchFamily="34" charset="0"/>
                          <a:cs typeface="Arial" pitchFamily="34" charset="0"/>
                        </a:rPr>
                        <a:t>method</a:t>
                      </a:r>
                      <a:endParaRPr lang="en-GB" sz="1200" b="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8</a:t>
                      </a:r>
                      <a:endParaRPr lang="en-GB" sz="1200" b="0" dirty="0">
                        <a:solidFill>
                          <a:schemeClr val="bg2"/>
                        </a:solidFill>
                        <a:latin typeface="Arial" pitchFamily="34" charset="0"/>
                        <a:cs typeface="Arial" pitchFamily="34" charset="0"/>
                      </a:endParaRPr>
                    </a:p>
                  </a:txBody>
                  <a:tcPr/>
                </a:tc>
                <a:tc>
                  <a:txBody>
                    <a:bodyPr/>
                    <a:lstStyle/>
                    <a:p>
                      <a:r>
                        <a:rPr lang="de-DE" sz="1200" b="0" baseline="0" dirty="0" err="1" smtClean="0">
                          <a:solidFill>
                            <a:schemeClr val="bg2"/>
                          </a:solidFill>
                          <a:latin typeface="Arial" pitchFamily="34" charset="0"/>
                          <a:cs typeface="Arial" pitchFamily="34" charset="0"/>
                        </a:rPr>
                        <a:t>Number</a:t>
                      </a:r>
                      <a:r>
                        <a:rPr lang="de-DE" sz="1200" b="0" baseline="0" dirty="0" smtClean="0">
                          <a:solidFill>
                            <a:schemeClr val="bg2"/>
                          </a:solidFill>
                          <a:latin typeface="Arial" pitchFamily="34" charset="0"/>
                          <a:cs typeface="Arial" pitchFamily="34" charset="0"/>
                        </a:rPr>
                        <a:t> </a:t>
                      </a:r>
                      <a:r>
                        <a:rPr lang="de-DE" sz="1200" b="0" baseline="0" dirty="0" err="1" smtClean="0">
                          <a:solidFill>
                            <a:schemeClr val="bg2"/>
                          </a:solidFill>
                          <a:latin typeface="Arial" pitchFamily="34" charset="0"/>
                          <a:cs typeface="Arial" pitchFamily="34" charset="0"/>
                        </a:rPr>
                        <a:t>of</a:t>
                      </a:r>
                      <a:r>
                        <a:rPr lang="de-DE" sz="1200" b="0" baseline="0" dirty="0" smtClean="0">
                          <a:solidFill>
                            <a:schemeClr val="bg2"/>
                          </a:solidFill>
                          <a:latin typeface="Arial" pitchFamily="34" charset="0"/>
                          <a:cs typeface="Arial" pitchFamily="34" charset="0"/>
                        </a:rPr>
                        <a:t> LWT </a:t>
                      </a:r>
                      <a:r>
                        <a:rPr lang="de-DE" sz="1200" b="0" baseline="0" dirty="0" err="1" smtClean="0">
                          <a:solidFill>
                            <a:schemeClr val="bg2"/>
                          </a:solidFill>
                          <a:latin typeface="Arial" pitchFamily="34" charset="0"/>
                          <a:cs typeface="Arial" pitchFamily="34" charset="0"/>
                        </a:rPr>
                        <a:t>zones</a:t>
                      </a:r>
                      <a:endParaRPr lang="de-DE" sz="1200" b="0" baseline="0" dirty="0" smtClean="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9</a:t>
                      </a:r>
                      <a:endParaRPr lang="en-GB" sz="1200" b="0" dirty="0">
                        <a:solidFill>
                          <a:schemeClr val="bg2"/>
                        </a:solidFill>
                        <a:latin typeface="Arial" pitchFamily="34" charset="0"/>
                        <a:cs typeface="Arial" pitchFamily="34" charset="0"/>
                      </a:endParaRPr>
                    </a:p>
                  </a:txBody>
                  <a:tcPr/>
                </a:tc>
                <a:tc>
                  <a:txBody>
                    <a:bodyPr/>
                    <a:lstStyle/>
                    <a:p>
                      <a:r>
                        <a:rPr lang="de-DE" sz="1200" b="0" baseline="0" dirty="0" smtClean="0">
                          <a:solidFill>
                            <a:schemeClr val="bg2"/>
                          </a:solidFill>
                          <a:latin typeface="Arial" pitchFamily="34" charset="0"/>
                          <a:cs typeface="Arial" pitchFamily="34" charset="0"/>
                        </a:rPr>
                        <a:t>Pump </a:t>
                      </a:r>
                      <a:r>
                        <a:rPr lang="de-DE" sz="1200" b="0" baseline="0" dirty="0" err="1" smtClean="0">
                          <a:solidFill>
                            <a:schemeClr val="bg2"/>
                          </a:solidFill>
                          <a:latin typeface="Arial" pitchFamily="34" charset="0"/>
                          <a:cs typeface="Arial" pitchFamily="34" charset="0"/>
                        </a:rPr>
                        <a:t>operation</a:t>
                      </a:r>
                      <a:r>
                        <a:rPr lang="de-DE" sz="1200" b="0" baseline="0" dirty="0" smtClean="0">
                          <a:solidFill>
                            <a:schemeClr val="bg2"/>
                          </a:solidFill>
                          <a:latin typeface="Arial" pitchFamily="34" charset="0"/>
                          <a:cs typeface="Arial" pitchFamily="34" charset="0"/>
                        </a:rPr>
                        <a:t> </a:t>
                      </a:r>
                      <a:r>
                        <a:rPr lang="de-DE" sz="1200" b="0" baseline="0" dirty="0" err="1" smtClean="0">
                          <a:solidFill>
                            <a:schemeClr val="bg2"/>
                          </a:solidFill>
                          <a:latin typeface="Arial" pitchFamily="34" charset="0"/>
                          <a:cs typeface="Arial" pitchFamily="34" charset="0"/>
                        </a:rPr>
                        <a:t>mode</a:t>
                      </a:r>
                      <a:endParaRPr lang="de-DE" sz="1200" b="0" baseline="0" dirty="0" smtClean="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A</a:t>
                      </a:r>
                      <a:endParaRPr lang="en-GB" sz="1200" b="0" dirty="0">
                        <a:solidFill>
                          <a:schemeClr val="bg2"/>
                        </a:solidFill>
                        <a:latin typeface="Arial" pitchFamily="34" charset="0"/>
                        <a:cs typeface="Arial" pitchFamily="34" charset="0"/>
                      </a:endParaRPr>
                    </a:p>
                  </a:txBody>
                  <a:tcPr/>
                </a:tc>
                <a:tc>
                  <a:txBody>
                    <a:bodyPr/>
                    <a:lstStyle/>
                    <a:p>
                      <a:r>
                        <a:rPr lang="de-DE" sz="1200" b="0" dirty="0" smtClean="0">
                          <a:solidFill>
                            <a:schemeClr val="bg2"/>
                          </a:solidFill>
                          <a:latin typeface="Arial" pitchFamily="34" charset="0"/>
                          <a:cs typeface="Arial" pitchFamily="34" charset="0"/>
                        </a:rPr>
                        <a:t>Power</a:t>
                      </a:r>
                      <a:r>
                        <a:rPr lang="de-DE" sz="1200" b="0" baseline="0" dirty="0" smtClean="0">
                          <a:solidFill>
                            <a:schemeClr val="bg2"/>
                          </a:solidFill>
                          <a:latin typeface="Arial" pitchFamily="34" charset="0"/>
                          <a:cs typeface="Arial" pitchFamily="34" charset="0"/>
                        </a:rPr>
                        <a:t> </a:t>
                      </a:r>
                      <a:r>
                        <a:rPr lang="de-DE" sz="1200" b="0" baseline="0" dirty="0" err="1" smtClean="0">
                          <a:solidFill>
                            <a:schemeClr val="bg2"/>
                          </a:solidFill>
                          <a:latin typeface="Arial" pitchFamily="34" charset="0"/>
                          <a:cs typeface="Arial" pitchFamily="34" charset="0"/>
                        </a:rPr>
                        <a:t>saving</a:t>
                      </a:r>
                      <a:r>
                        <a:rPr lang="de-DE" sz="1200" b="0" baseline="0" dirty="0" smtClean="0">
                          <a:solidFill>
                            <a:schemeClr val="bg2"/>
                          </a:solidFill>
                          <a:latin typeface="Arial" pitchFamily="34" charset="0"/>
                          <a:cs typeface="Arial" pitchFamily="34" charset="0"/>
                        </a:rPr>
                        <a:t> </a:t>
                      </a:r>
                      <a:r>
                        <a:rPr lang="de-DE" sz="1200" b="0" baseline="0" dirty="0" err="1" smtClean="0">
                          <a:solidFill>
                            <a:schemeClr val="bg2"/>
                          </a:solidFill>
                          <a:latin typeface="Arial" pitchFamily="34" charset="0"/>
                          <a:cs typeface="Arial" pitchFamily="34" charset="0"/>
                        </a:rPr>
                        <a:t>possible</a:t>
                      </a:r>
                      <a:endParaRPr lang="en-GB" sz="1200" b="0" dirty="0">
                        <a:solidFill>
                          <a:schemeClr val="bg2"/>
                        </a:solidFill>
                        <a:latin typeface="Arial" pitchFamily="34" charset="0"/>
                        <a:cs typeface="Arial" pitchFamily="34" charset="0"/>
                      </a:endParaRPr>
                    </a:p>
                  </a:txBody>
                  <a:tcPr/>
                </a:tc>
              </a:tr>
              <a:tr h="253712">
                <a:tc>
                  <a:txBody>
                    <a:bodyPr/>
                    <a:lstStyle/>
                    <a:p>
                      <a:r>
                        <a:rPr lang="de-DE" sz="1200" b="0" dirty="0" smtClean="0">
                          <a:solidFill>
                            <a:schemeClr val="bg2"/>
                          </a:solidFill>
                          <a:latin typeface="Arial" pitchFamily="34" charset="0"/>
                          <a:cs typeface="Arial" pitchFamily="34" charset="0"/>
                        </a:rPr>
                        <a:t>B</a:t>
                      </a:r>
                      <a:endParaRPr lang="en-GB" sz="1200" b="0" dirty="0">
                        <a:solidFill>
                          <a:schemeClr val="bg2"/>
                        </a:solidFill>
                        <a:latin typeface="Arial" pitchFamily="34" charset="0"/>
                        <a:cs typeface="Arial" pitchFamily="34" charset="0"/>
                      </a:endParaRPr>
                    </a:p>
                  </a:txBody>
                  <a:tcPr/>
                </a:tc>
                <a:tc>
                  <a:txBody>
                    <a:bodyPr/>
                    <a:lstStyle/>
                    <a:p>
                      <a:r>
                        <a:rPr lang="nl-BE" sz="1200" b="0" dirty="0" smtClean="0">
                          <a:solidFill>
                            <a:schemeClr val="bg2"/>
                          </a:solidFill>
                          <a:latin typeface="Arial" pitchFamily="34" charset="0"/>
                          <a:cs typeface="Arial" pitchFamily="34" charset="0"/>
                        </a:rPr>
                        <a:t>User</a:t>
                      </a:r>
                      <a:r>
                        <a:rPr lang="nl-BE" sz="1200" b="0" baseline="0" dirty="0" smtClean="0">
                          <a:solidFill>
                            <a:schemeClr val="bg2"/>
                          </a:solidFill>
                          <a:latin typeface="Arial" pitchFamily="34" charset="0"/>
                          <a:cs typeface="Arial" pitchFamily="34" charset="0"/>
                        </a:rPr>
                        <a:t> interface </a:t>
                      </a:r>
                      <a:r>
                        <a:rPr lang="nl-BE" sz="1200" b="0" baseline="0" dirty="0" err="1" smtClean="0">
                          <a:solidFill>
                            <a:schemeClr val="bg2"/>
                          </a:solidFill>
                          <a:latin typeface="Arial" pitchFamily="34" charset="0"/>
                          <a:cs typeface="Arial" pitchFamily="34" charset="0"/>
                        </a:rPr>
                        <a:t>location</a:t>
                      </a:r>
                      <a:endParaRPr lang="en-GB" sz="1200" b="0" dirty="0">
                        <a:solidFill>
                          <a:schemeClr val="bg2"/>
                        </a:solidFill>
                        <a:latin typeface="Arial" pitchFamily="34" charset="0"/>
                        <a:cs typeface="Arial" pitchFamily="34" charset="0"/>
                      </a:endParaRPr>
                    </a:p>
                  </a:txBody>
                  <a:tcPr/>
                </a:tc>
              </a:tr>
              <a:tr h="288032">
                <a:tc>
                  <a:txBody>
                    <a:bodyPr/>
                    <a:lstStyle/>
                    <a:p>
                      <a:r>
                        <a:rPr lang="de-DE" sz="1200" b="1" dirty="0" smtClean="0">
                          <a:solidFill>
                            <a:schemeClr val="bg2"/>
                          </a:solidFill>
                          <a:latin typeface="Arial" pitchFamily="34" charset="0"/>
                          <a:cs typeface="Arial" pitchFamily="34" charset="0"/>
                        </a:rPr>
                        <a:t>C</a:t>
                      </a:r>
                      <a:endParaRPr lang="en-GB" sz="1200" b="1" dirty="0">
                        <a:solidFill>
                          <a:schemeClr val="bg2"/>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b="1" i="0" u="none" strike="noStrike" dirty="0" smtClean="0">
                          <a:solidFill>
                            <a:schemeClr val="bg2"/>
                          </a:solidFill>
                          <a:effectLst/>
                          <a:latin typeface="Arial" panose="020B0604020202020204" pitchFamily="34" charset="0"/>
                          <a:cs typeface="Arial" panose="020B0604020202020204" pitchFamily="34" charset="0"/>
                        </a:rPr>
                        <a:t>Glycol</a:t>
                      </a:r>
                      <a:endParaRPr lang="en-GB" sz="1200" b="1" i="0" u="none" strike="noStrike" dirty="0" smtClean="0">
                        <a:solidFill>
                          <a:schemeClr val="bg2"/>
                        </a:solidFill>
                        <a:effectLst/>
                        <a:latin typeface="Arial" panose="020B0604020202020204" pitchFamily="34" charset="0"/>
                        <a:cs typeface="Arial" panose="020B0604020202020204" pitchFamily="34" charset="0"/>
                      </a:endParaRPr>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795883028"/>
              </p:ext>
            </p:extLst>
          </p:nvPr>
        </p:nvGraphicFramePr>
        <p:xfrm>
          <a:off x="3995936" y="5013176"/>
          <a:ext cx="5058919" cy="1381760"/>
        </p:xfrm>
        <a:graphic>
          <a:graphicData uri="http://schemas.openxmlformats.org/drawingml/2006/table">
            <a:tbl>
              <a:tblPr firstRow="1" bandRow="1">
                <a:tableStyleId>{5C22544A-7EE6-4342-B048-85BDC9FD1C3A}</a:tableStyleId>
              </a:tblPr>
              <a:tblGrid>
                <a:gridCol w="805371"/>
                <a:gridCol w="2032000"/>
                <a:gridCol w="2221548"/>
              </a:tblGrid>
              <a:tr h="370840">
                <a:tc>
                  <a:txBody>
                    <a:bodyPr/>
                    <a:lstStyle/>
                    <a:p>
                      <a:endParaRPr lang="en-GB" dirty="0">
                        <a:solidFill>
                          <a:sysClr val="windowText" lastClr="000000"/>
                        </a:solidFill>
                      </a:endParaRPr>
                    </a:p>
                  </a:txBody>
                  <a:tcPr/>
                </a:tc>
                <a:tc>
                  <a:txBody>
                    <a:bodyPr/>
                    <a:lstStyle/>
                    <a:p>
                      <a:r>
                        <a:rPr lang="nl-BE" dirty="0" err="1" smtClean="0">
                          <a:solidFill>
                            <a:sysClr val="windowText" lastClr="000000"/>
                          </a:solidFill>
                        </a:rPr>
                        <a:t>Cold</a:t>
                      </a:r>
                      <a:r>
                        <a:rPr lang="nl-BE" dirty="0" smtClean="0">
                          <a:solidFill>
                            <a:sysClr val="windowText" lastClr="000000"/>
                          </a:solidFill>
                        </a:rPr>
                        <a:t> water (&lt;23°C)</a:t>
                      </a:r>
                      <a:endParaRPr lang="en-GB" dirty="0">
                        <a:solidFill>
                          <a:sysClr val="windowText" lastClr="000000"/>
                        </a:solidFill>
                      </a:endParaRPr>
                    </a:p>
                  </a:txBody>
                  <a:tcPr/>
                </a:tc>
                <a:tc>
                  <a:txBody>
                    <a:bodyPr/>
                    <a:lstStyle/>
                    <a:p>
                      <a:r>
                        <a:rPr lang="nl-BE" dirty="0" smtClean="0">
                          <a:solidFill>
                            <a:sysClr val="windowText" lastClr="000000"/>
                          </a:solidFill>
                        </a:rPr>
                        <a:t>Hot</a:t>
                      </a:r>
                      <a:r>
                        <a:rPr lang="nl-BE" baseline="0" dirty="0" smtClean="0">
                          <a:solidFill>
                            <a:sysClr val="windowText" lastClr="000000"/>
                          </a:solidFill>
                        </a:rPr>
                        <a:t> water (&gt; 23°C )</a:t>
                      </a:r>
                      <a:endParaRPr lang="en-GB" dirty="0">
                        <a:solidFill>
                          <a:sysClr val="windowText" lastClr="000000"/>
                        </a:solidFill>
                      </a:endParaRPr>
                    </a:p>
                  </a:txBody>
                  <a:tcPr/>
                </a:tc>
              </a:tr>
              <a:tr h="370840">
                <a:tc>
                  <a:txBody>
                    <a:bodyPr/>
                    <a:lstStyle/>
                    <a:p>
                      <a:r>
                        <a:rPr lang="nl-BE" dirty="0" smtClean="0">
                          <a:solidFill>
                            <a:sysClr val="windowText" lastClr="000000"/>
                          </a:solidFill>
                        </a:rPr>
                        <a:t>Water</a:t>
                      </a:r>
                      <a:endParaRPr lang="en-GB" dirty="0">
                        <a:solidFill>
                          <a:sysClr val="windowText" lastClr="000000"/>
                        </a:solidFill>
                      </a:endParaRPr>
                    </a:p>
                  </a:txBody>
                  <a:tcPr/>
                </a:tc>
                <a:tc>
                  <a:txBody>
                    <a:bodyPr/>
                    <a:lstStyle/>
                    <a:p>
                      <a:r>
                        <a:rPr lang="nl-BE" dirty="0" smtClean="0">
                          <a:solidFill>
                            <a:sysClr val="windowText" lastClr="000000"/>
                          </a:solidFill>
                        </a:rPr>
                        <a:t>Flowsensor </a:t>
                      </a:r>
                      <a:r>
                        <a:rPr lang="nl-BE" dirty="0" err="1" smtClean="0">
                          <a:solidFill>
                            <a:sysClr val="windowText" lastClr="000000"/>
                          </a:solidFill>
                        </a:rPr>
                        <a:t>only</a:t>
                      </a:r>
                      <a:endParaRPr lang="en-GB" dirty="0">
                        <a:solidFill>
                          <a:sysClr val="windowText" lastClr="000000"/>
                        </a:solidFill>
                      </a:endParaRPr>
                    </a:p>
                  </a:txBody>
                  <a:tcPr/>
                </a:tc>
                <a:tc>
                  <a:txBody>
                    <a:bodyPr/>
                    <a:lstStyle/>
                    <a:p>
                      <a:r>
                        <a:rPr lang="nl-BE" dirty="0" smtClean="0">
                          <a:solidFill>
                            <a:sysClr val="windowText" lastClr="000000"/>
                          </a:solidFill>
                        </a:rPr>
                        <a:t>Flowsensor </a:t>
                      </a:r>
                      <a:r>
                        <a:rPr lang="nl-BE" dirty="0" err="1" smtClean="0">
                          <a:solidFill>
                            <a:sysClr val="windowText" lastClr="000000"/>
                          </a:solidFill>
                        </a:rPr>
                        <a:t>only</a:t>
                      </a:r>
                      <a:endParaRPr lang="en-GB" dirty="0">
                        <a:solidFill>
                          <a:sysClr val="windowText" lastClr="000000"/>
                        </a:solidFill>
                      </a:endParaRPr>
                    </a:p>
                  </a:txBody>
                  <a:tcPr/>
                </a:tc>
              </a:tr>
              <a:tr h="370840">
                <a:tc>
                  <a:txBody>
                    <a:bodyPr/>
                    <a:lstStyle/>
                    <a:p>
                      <a:r>
                        <a:rPr lang="nl-BE" dirty="0" smtClean="0">
                          <a:solidFill>
                            <a:sysClr val="windowText" lastClr="000000"/>
                          </a:solidFill>
                        </a:rPr>
                        <a:t>Glycol</a:t>
                      </a:r>
                      <a:endParaRPr lang="en-GB" dirty="0">
                        <a:solidFill>
                          <a:sysClr val="windowText" lastClr="000000"/>
                        </a:solidFill>
                      </a:endParaRPr>
                    </a:p>
                  </a:txBody>
                  <a:tcPr/>
                </a:tc>
                <a:tc>
                  <a:txBody>
                    <a:bodyPr/>
                    <a:lstStyle/>
                    <a:p>
                      <a:r>
                        <a:rPr lang="nl-BE" dirty="0" smtClean="0">
                          <a:solidFill>
                            <a:sysClr val="windowText" lastClr="000000"/>
                          </a:solidFill>
                        </a:rPr>
                        <a:t>Flowswitch </a:t>
                      </a:r>
                      <a:r>
                        <a:rPr lang="nl-BE" dirty="0" err="1" smtClean="0">
                          <a:solidFill>
                            <a:sysClr val="windowText" lastClr="000000"/>
                          </a:solidFill>
                        </a:rPr>
                        <a:t>only</a:t>
                      </a:r>
                      <a:endParaRPr lang="en-GB" dirty="0">
                        <a:solidFill>
                          <a:sysClr val="windowText" lastClr="000000"/>
                        </a:solidFill>
                      </a:endParaRPr>
                    </a:p>
                  </a:txBody>
                  <a:tcPr/>
                </a:tc>
                <a:tc>
                  <a:txBody>
                    <a:bodyPr/>
                    <a:lstStyle/>
                    <a:p>
                      <a:r>
                        <a:rPr lang="nl-BE" dirty="0" smtClean="0">
                          <a:solidFill>
                            <a:sysClr val="windowText" lastClr="000000"/>
                          </a:solidFill>
                        </a:rPr>
                        <a:t>Flowsensor </a:t>
                      </a:r>
                      <a:r>
                        <a:rPr lang="nl-BE" dirty="0" err="1" smtClean="0">
                          <a:solidFill>
                            <a:sysClr val="windowText" lastClr="000000"/>
                          </a:solidFill>
                        </a:rPr>
                        <a:t>only</a:t>
                      </a:r>
                      <a:endParaRPr lang="nl-BE" dirty="0" smtClean="0">
                        <a:solidFill>
                          <a:sysClr val="windowText" lastClr="000000"/>
                        </a:solidFill>
                      </a:endParaRPr>
                    </a:p>
                    <a:p>
                      <a:r>
                        <a:rPr lang="nl-BE" dirty="0" smtClean="0">
                          <a:solidFill>
                            <a:sysClr val="windowText" lastClr="000000"/>
                          </a:solidFill>
                        </a:rPr>
                        <a:t>+ </a:t>
                      </a:r>
                      <a:r>
                        <a:rPr lang="nl-BE" dirty="0" err="1" smtClean="0">
                          <a:solidFill>
                            <a:sysClr val="windowText" lastClr="000000"/>
                          </a:solidFill>
                        </a:rPr>
                        <a:t>Fixed</a:t>
                      </a:r>
                      <a:r>
                        <a:rPr lang="nl-BE" dirty="0" smtClean="0">
                          <a:solidFill>
                            <a:sysClr val="windowText" lastClr="000000"/>
                          </a:solidFill>
                        </a:rPr>
                        <a:t> pump</a:t>
                      </a:r>
                      <a:r>
                        <a:rPr lang="nl-BE" baseline="0" dirty="0" smtClean="0">
                          <a:solidFill>
                            <a:sysClr val="windowText" lastClr="000000"/>
                          </a:solidFill>
                        </a:rPr>
                        <a:t> speed! </a:t>
                      </a:r>
                      <a:endParaRPr lang="en-GB" dirty="0">
                        <a:solidFill>
                          <a:sysClr val="windowText" lastClr="000000"/>
                        </a:solidFill>
                      </a:endParaRPr>
                    </a:p>
                  </a:txBody>
                  <a:tcPr/>
                </a:tc>
              </a:tr>
            </a:tbl>
          </a:graphicData>
        </a:graphic>
      </p:graphicFrame>
    </p:spTree>
    <p:extLst>
      <p:ext uri="{BB962C8B-B14F-4D97-AF65-F5344CB8AC3E}">
        <p14:creationId xmlns:p14="http://schemas.microsoft.com/office/powerpoint/2010/main" val="24915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128</a:t>
            </a:fld>
            <a:endParaRPr lang="en-US"/>
          </a:p>
        </p:txBody>
      </p:sp>
      <p:sp>
        <p:nvSpPr>
          <p:cNvPr id="4" name="Text Placeholder 3"/>
          <p:cNvSpPr>
            <a:spLocks noGrp="1"/>
          </p:cNvSpPr>
          <p:nvPr>
            <p:ph type="body" sz="quarter" idx="15"/>
          </p:nvPr>
        </p:nvSpPr>
        <p:spPr/>
        <p:txBody>
          <a:bodyPr/>
          <a:lstStyle/>
          <a:p>
            <a:r>
              <a:rPr lang="nl-BE" dirty="0"/>
              <a:t>5. </a:t>
            </a:r>
            <a:r>
              <a:rPr lang="nl-BE" dirty="0" err="1"/>
              <a:t>Commissioning</a:t>
            </a:r>
            <a:r>
              <a:rPr lang="nl-BE" dirty="0"/>
              <a:t>  –</a:t>
            </a:r>
            <a:r>
              <a:rPr lang="en-GB" dirty="0"/>
              <a:t> Quick wizard  -  </a:t>
            </a:r>
            <a:r>
              <a:rPr lang="en-GB" dirty="0" smtClean="0"/>
              <a:t>External DHW pump &amp; External sensor</a:t>
            </a:r>
            <a:endParaRPr lang="en-GB" dirty="0"/>
          </a:p>
        </p:txBody>
      </p:sp>
      <p:sp>
        <p:nvSpPr>
          <p:cNvPr id="5" name="Text Placeholder 4"/>
          <p:cNvSpPr>
            <a:spLocks noGrp="1"/>
          </p:cNvSpPr>
          <p:nvPr>
            <p:ph type="body" sz="quarter" idx="16"/>
          </p:nvPr>
        </p:nvSpPr>
        <p:spPr/>
        <p:txBody>
          <a:bodyPr/>
          <a:lstStyle/>
          <a:p>
            <a:endParaRPr lang="nl-BE" dirty="0" smtClean="0"/>
          </a:p>
          <a:p>
            <a:endParaRPr lang="nl-BE" dirty="0"/>
          </a:p>
          <a:p>
            <a:endParaRPr lang="nl-BE" dirty="0" smtClean="0"/>
          </a:p>
          <a:p>
            <a:r>
              <a:rPr lang="nl-BE" dirty="0"/>
              <a:t>	</a:t>
            </a:r>
            <a:r>
              <a:rPr lang="nl-BE" dirty="0" smtClean="0"/>
              <a:t>	</a:t>
            </a:r>
            <a:r>
              <a:rPr lang="nl-BE" b="1" dirty="0" smtClean="0">
                <a:solidFill>
                  <a:schemeClr val="bg2"/>
                </a:solidFill>
              </a:rPr>
              <a:t>A.2.2.A = 0 ; No DHW pump </a:t>
            </a:r>
            <a:r>
              <a:rPr lang="nl-BE" b="1" dirty="0" err="1" smtClean="0">
                <a:solidFill>
                  <a:schemeClr val="bg2"/>
                </a:solidFill>
              </a:rPr>
              <a:t>installed</a:t>
            </a:r>
            <a:endParaRPr lang="nl-BE" b="1" dirty="0" smtClean="0">
              <a:solidFill>
                <a:schemeClr val="bg2"/>
              </a:solidFill>
            </a:endParaRPr>
          </a:p>
          <a:p>
            <a:endParaRPr lang="nl-BE" dirty="0">
              <a:solidFill>
                <a:schemeClr val="bg2"/>
              </a:solidFill>
            </a:endParaRPr>
          </a:p>
          <a:p>
            <a:r>
              <a:rPr lang="nl-BE" dirty="0" smtClean="0">
                <a:solidFill>
                  <a:schemeClr val="bg2"/>
                </a:solidFill>
              </a:rPr>
              <a:t>		A.2.2.A = 1; </a:t>
            </a:r>
            <a:r>
              <a:rPr lang="nl-BE" dirty="0" err="1" smtClean="0">
                <a:solidFill>
                  <a:schemeClr val="bg2"/>
                </a:solidFill>
              </a:rPr>
              <a:t>Secondary</a:t>
            </a:r>
            <a:r>
              <a:rPr lang="nl-BE" dirty="0" smtClean="0">
                <a:solidFill>
                  <a:schemeClr val="bg2"/>
                </a:solidFill>
              </a:rPr>
              <a:t> return pump </a:t>
            </a:r>
            <a:r>
              <a:rPr lang="nl-BE" dirty="0" err="1" smtClean="0">
                <a:solidFill>
                  <a:schemeClr val="bg2"/>
                </a:solidFill>
              </a:rPr>
              <a:t>installed</a:t>
            </a:r>
            <a:endParaRPr lang="nl-BE" dirty="0">
              <a:solidFill>
                <a:schemeClr val="bg2"/>
              </a:solidFill>
            </a:endParaRPr>
          </a:p>
          <a:p>
            <a:endParaRPr lang="nl-BE" dirty="0" smtClean="0">
              <a:solidFill>
                <a:schemeClr val="bg2"/>
              </a:solidFill>
            </a:endParaRPr>
          </a:p>
          <a:p>
            <a:r>
              <a:rPr lang="nl-BE" dirty="0">
                <a:solidFill>
                  <a:schemeClr val="bg2"/>
                </a:solidFill>
              </a:rPr>
              <a:t>	</a:t>
            </a:r>
            <a:r>
              <a:rPr lang="nl-BE" dirty="0" smtClean="0">
                <a:solidFill>
                  <a:schemeClr val="bg2"/>
                </a:solidFill>
              </a:rPr>
              <a:t>	A.2.2.A = 2; </a:t>
            </a:r>
            <a:r>
              <a:rPr lang="nl-BE" dirty="0" err="1" smtClean="0">
                <a:solidFill>
                  <a:schemeClr val="bg2"/>
                </a:solidFill>
              </a:rPr>
              <a:t>Disinf</a:t>
            </a:r>
            <a:r>
              <a:rPr lang="nl-BE" dirty="0" smtClean="0">
                <a:solidFill>
                  <a:schemeClr val="bg2"/>
                </a:solidFill>
              </a:rPr>
              <a:t>. Shunt </a:t>
            </a:r>
            <a:r>
              <a:rPr lang="nl-BE" dirty="0" err="1" smtClean="0">
                <a:solidFill>
                  <a:schemeClr val="bg2"/>
                </a:solidFill>
              </a:rPr>
              <a:t>installed</a:t>
            </a:r>
            <a:endParaRPr lang="nl-BE" dirty="0" smtClean="0">
              <a:solidFill>
                <a:schemeClr val="bg2"/>
              </a:solidFill>
            </a:endParaRPr>
          </a:p>
          <a:p>
            <a:endParaRPr lang="nl-BE" b="1" dirty="0">
              <a:solidFill>
                <a:schemeClr val="bg2"/>
              </a:solidFill>
            </a:endParaRPr>
          </a:p>
          <a:p>
            <a:r>
              <a:rPr lang="nl-BE" b="1" dirty="0" smtClean="0">
                <a:solidFill>
                  <a:schemeClr val="bg2"/>
                </a:solidFill>
              </a:rPr>
              <a:t>		A.2.2.B = 0; No </a:t>
            </a:r>
            <a:r>
              <a:rPr lang="nl-BE" b="1" dirty="0" err="1" smtClean="0">
                <a:solidFill>
                  <a:schemeClr val="bg2"/>
                </a:solidFill>
              </a:rPr>
              <a:t>External</a:t>
            </a:r>
            <a:r>
              <a:rPr lang="nl-BE" b="1" dirty="0" smtClean="0">
                <a:solidFill>
                  <a:schemeClr val="bg2"/>
                </a:solidFill>
              </a:rPr>
              <a:t> sensor </a:t>
            </a:r>
            <a:r>
              <a:rPr lang="nl-BE" b="1" dirty="0" err="1" smtClean="0">
                <a:solidFill>
                  <a:schemeClr val="bg2"/>
                </a:solidFill>
              </a:rPr>
              <a:t>installed</a:t>
            </a:r>
            <a:endParaRPr lang="nl-BE" b="1" dirty="0" smtClean="0">
              <a:solidFill>
                <a:schemeClr val="bg2"/>
              </a:solidFill>
            </a:endParaRPr>
          </a:p>
          <a:p>
            <a:endParaRPr lang="nl-BE" dirty="0">
              <a:solidFill>
                <a:schemeClr val="bg2"/>
              </a:solidFill>
            </a:endParaRPr>
          </a:p>
          <a:p>
            <a:r>
              <a:rPr lang="nl-BE" dirty="0" smtClean="0">
                <a:solidFill>
                  <a:schemeClr val="bg2"/>
                </a:solidFill>
              </a:rPr>
              <a:t>		</a:t>
            </a:r>
            <a:r>
              <a:rPr lang="nl-BE" dirty="0">
                <a:solidFill>
                  <a:schemeClr val="bg2"/>
                </a:solidFill>
              </a:rPr>
              <a:t>A.2.2.B </a:t>
            </a:r>
            <a:r>
              <a:rPr lang="nl-BE" dirty="0" smtClean="0">
                <a:solidFill>
                  <a:schemeClr val="bg2"/>
                </a:solidFill>
              </a:rPr>
              <a:t>= 1; Outdoor </a:t>
            </a:r>
            <a:r>
              <a:rPr lang="nl-BE" dirty="0" err="1" smtClean="0">
                <a:solidFill>
                  <a:schemeClr val="bg2"/>
                </a:solidFill>
              </a:rPr>
              <a:t>External</a:t>
            </a:r>
            <a:r>
              <a:rPr lang="nl-BE" dirty="0" smtClean="0">
                <a:solidFill>
                  <a:schemeClr val="bg2"/>
                </a:solidFill>
              </a:rPr>
              <a:t> </a:t>
            </a:r>
            <a:r>
              <a:rPr lang="nl-BE" dirty="0">
                <a:solidFill>
                  <a:schemeClr val="bg2"/>
                </a:solidFill>
              </a:rPr>
              <a:t>sensor </a:t>
            </a:r>
            <a:r>
              <a:rPr lang="nl-BE" dirty="0" err="1" smtClean="0">
                <a:solidFill>
                  <a:schemeClr val="bg2"/>
                </a:solidFill>
              </a:rPr>
              <a:t>installed</a:t>
            </a:r>
            <a:endParaRPr lang="nl-BE" dirty="0" smtClean="0">
              <a:solidFill>
                <a:schemeClr val="bg2"/>
              </a:solidFill>
            </a:endParaRPr>
          </a:p>
          <a:p>
            <a:endParaRPr lang="nl-BE" dirty="0">
              <a:solidFill>
                <a:schemeClr val="bg2"/>
              </a:solidFill>
            </a:endParaRPr>
          </a:p>
          <a:p>
            <a:r>
              <a:rPr lang="nl-BE" dirty="0" smtClean="0">
                <a:solidFill>
                  <a:schemeClr val="bg2"/>
                </a:solidFill>
              </a:rPr>
              <a:t>		</a:t>
            </a:r>
            <a:r>
              <a:rPr lang="nl-BE" dirty="0">
                <a:solidFill>
                  <a:schemeClr val="bg2"/>
                </a:solidFill>
              </a:rPr>
              <a:t>A.2.2.B </a:t>
            </a:r>
            <a:r>
              <a:rPr lang="nl-BE" dirty="0" smtClean="0">
                <a:solidFill>
                  <a:schemeClr val="bg2"/>
                </a:solidFill>
              </a:rPr>
              <a:t>= 2; Indoor </a:t>
            </a:r>
            <a:r>
              <a:rPr lang="nl-BE" dirty="0" err="1" smtClean="0">
                <a:solidFill>
                  <a:schemeClr val="bg2"/>
                </a:solidFill>
              </a:rPr>
              <a:t>External</a:t>
            </a:r>
            <a:r>
              <a:rPr lang="nl-BE" dirty="0" smtClean="0">
                <a:solidFill>
                  <a:schemeClr val="bg2"/>
                </a:solidFill>
              </a:rPr>
              <a:t> </a:t>
            </a:r>
            <a:r>
              <a:rPr lang="nl-BE" dirty="0">
                <a:solidFill>
                  <a:schemeClr val="bg2"/>
                </a:solidFill>
              </a:rPr>
              <a:t>sensor </a:t>
            </a:r>
            <a:r>
              <a:rPr lang="nl-BE" dirty="0" err="1">
                <a:solidFill>
                  <a:schemeClr val="bg2"/>
                </a:solidFill>
              </a:rPr>
              <a:t>installed</a:t>
            </a:r>
            <a:endParaRPr lang="nl-BE" dirty="0">
              <a:solidFill>
                <a:schemeClr val="bg2"/>
              </a:solidFill>
            </a:endParaRPr>
          </a:p>
          <a:p>
            <a:endParaRPr lang="nl-BE" dirty="0"/>
          </a:p>
          <a:p>
            <a:endParaRPr lang="en-GB" dirty="0"/>
          </a:p>
        </p:txBody>
      </p:sp>
      <p:cxnSp>
        <p:nvCxnSpPr>
          <p:cNvPr id="7" name="Elbow Connector 6"/>
          <p:cNvCxnSpPr/>
          <p:nvPr/>
        </p:nvCxnSpPr>
        <p:spPr bwMode="auto">
          <a:xfrm rot="10800000" flipV="1">
            <a:off x="1403648" y="1056183"/>
            <a:ext cx="5915000" cy="879294"/>
          </a:xfrm>
          <a:prstGeom prst="bentConnector2">
            <a:avLst/>
          </a:prstGeom>
          <a:solidFill>
            <a:schemeClr val="accent1"/>
          </a:solidFill>
          <a:ln w="381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8" name="Table 7"/>
          <p:cNvGraphicFramePr>
            <a:graphicFrameLocks noGrp="1"/>
          </p:cNvGraphicFramePr>
          <p:nvPr>
            <p:extLst>
              <p:ext uri="{D42A27DB-BD31-4B8C-83A1-F6EECF244321}">
                <p14:modId xmlns:p14="http://schemas.microsoft.com/office/powerpoint/2010/main" val="1834882051"/>
              </p:ext>
            </p:extLst>
          </p:nvPr>
        </p:nvGraphicFramePr>
        <p:xfrm>
          <a:off x="683568" y="5805264"/>
          <a:ext cx="2160240" cy="668655"/>
        </p:xfrm>
        <a:graphic>
          <a:graphicData uri="http://schemas.openxmlformats.org/drawingml/2006/table">
            <a:tbl>
              <a:tblPr firstRow="1">
                <a:tableStyleId>{3C2FFA5D-87B4-456A-9821-1D502468CF0F}</a:tableStyleId>
              </a:tblPr>
              <a:tblGrid>
                <a:gridCol w="1080120"/>
                <a:gridCol w="1080120"/>
              </a:tblGrid>
              <a:tr h="161925">
                <a:tc>
                  <a:txBody>
                    <a:bodyPr/>
                    <a:lstStyle/>
                    <a:p>
                      <a:pPr algn="ctr" fontAlgn="b"/>
                      <a:r>
                        <a:rPr lang="en-US" sz="1400" u="none" strike="noStrike" dirty="0" smtClean="0">
                          <a:solidFill>
                            <a:schemeClr val="tx2"/>
                          </a:solidFill>
                          <a:effectLst/>
                        </a:rPr>
                        <a:t>Bread</a:t>
                      </a:r>
                      <a:r>
                        <a:rPr lang="en-US" sz="1400" u="none" strike="noStrike" baseline="0" dirty="0" smtClean="0">
                          <a:solidFill>
                            <a:schemeClr val="tx2"/>
                          </a:solidFill>
                          <a:effectLst/>
                        </a:rPr>
                        <a:t> Crumb</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Overview</a:t>
                      </a:r>
                      <a:endParaRPr lang="en-GB" sz="1400" b="1" i="0" u="none" strike="noStrike" dirty="0">
                        <a:solidFill>
                          <a:schemeClr val="tx2"/>
                        </a:solidFill>
                        <a:effectLst/>
                        <a:latin typeface="+mn-lt"/>
                      </a:endParaRPr>
                    </a:p>
                  </a:txBody>
                  <a:tcPr marL="36000" marR="36000" marT="9525" marB="0" anchor="ctr"/>
                </a:tc>
              </a:tr>
              <a:tr h="161925">
                <a:tc>
                  <a:txBody>
                    <a:bodyPr/>
                    <a:lstStyle/>
                    <a:p>
                      <a:pPr algn="ctr" fontAlgn="b"/>
                      <a:r>
                        <a:rPr lang="en-US" sz="1400" b="0" i="0" u="none" strike="noStrike" dirty="0" smtClean="0">
                          <a:solidFill>
                            <a:schemeClr val="tx2"/>
                          </a:solidFill>
                          <a:effectLst/>
                          <a:latin typeface="+mn-lt"/>
                        </a:rPr>
                        <a:t>A.2.2.A</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D-02</a:t>
                      </a:r>
                    </a:p>
                  </a:txBody>
                  <a:tcPr marL="36000" marR="36000" marT="9525" marB="0" anchor="ctr"/>
                </a:tc>
              </a:tr>
              <a:tr h="161925">
                <a:tc>
                  <a:txBody>
                    <a:bodyPr/>
                    <a:lstStyle/>
                    <a:p>
                      <a:pPr algn="ctr" fontAlgn="b"/>
                      <a:r>
                        <a:rPr lang="nl-BE" sz="1400" b="0" i="0" u="none" strike="noStrike" dirty="0" smtClean="0">
                          <a:solidFill>
                            <a:schemeClr val="tx2"/>
                          </a:solidFill>
                          <a:effectLst/>
                          <a:latin typeface="+mn-lt"/>
                        </a:rPr>
                        <a:t>A.2.2.B</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C-08</a:t>
                      </a:r>
                    </a:p>
                  </a:txBody>
                  <a:tcPr marL="36000" marR="36000" marT="9525" marB="0" anchor="ctr"/>
                </a:tc>
              </a:tr>
            </a:tbl>
          </a:graphicData>
        </a:graphic>
      </p:graphicFrame>
      <p:graphicFrame>
        <p:nvGraphicFramePr>
          <p:cNvPr id="10" name="Tabelle 19"/>
          <p:cNvGraphicFramePr>
            <a:graphicFrameLocks noGrp="1"/>
          </p:cNvGraphicFramePr>
          <p:nvPr>
            <p:extLst>
              <p:ext uri="{D42A27DB-BD31-4B8C-83A1-F6EECF244321}">
                <p14:modId xmlns:p14="http://schemas.microsoft.com/office/powerpoint/2010/main" val="186369044"/>
              </p:ext>
            </p:extLst>
          </p:nvPr>
        </p:nvGraphicFramePr>
        <p:xfrm>
          <a:off x="7236296" y="404664"/>
          <a:ext cx="1512168" cy="1097280"/>
        </p:xfrm>
        <a:graphic>
          <a:graphicData uri="http://schemas.openxmlformats.org/drawingml/2006/table">
            <a:tbl>
              <a:tblPr firstRow="1" bandRow="1">
                <a:tableStyleId>{5C22544A-7EE6-4342-B048-85BDC9FD1C3A}</a:tableStyleId>
              </a:tblPr>
              <a:tblGrid>
                <a:gridCol w="252028"/>
                <a:gridCol w="1260140"/>
              </a:tblGrid>
              <a:tr h="206347">
                <a:tc gridSpan="2">
                  <a:txBody>
                    <a:bodyPr/>
                    <a:lstStyle/>
                    <a:p>
                      <a:r>
                        <a:rPr lang="de-DE" sz="1200" dirty="0" smtClean="0">
                          <a:solidFill>
                            <a:schemeClr val="tx2"/>
                          </a:solidFill>
                          <a:latin typeface="Arial" pitchFamily="34" charset="0"/>
                          <a:cs typeface="Arial" pitchFamily="34" charset="0"/>
                        </a:rPr>
                        <a:t>A.2 System</a:t>
                      </a:r>
                      <a:r>
                        <a:rPr lang="de-DE" sz="1200" baseline="0" dirty="0"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206347">
                <a:tc>
                  <a:txBody>
                    <a:bodyPr/>
                    <a:lstStyle/>
                    <a:p>
                      <a:r>
                        <a:rPr lang="de-DE" sz="1200" b="0" dirty="0" smtClean="0">
                          <a:solidFill>
                            <a:schemeClr val="tx2"/>
                          </a:solidFill>
                          <a:latin typeface="Arial" pitchFamily="34" charset="0"/>
                          <a:cs typeface="Arial" pitchFamily="34" charset="0"/>
                        </a:rPr>
                        <a:t>1</a:t>
                      </a:r>
                      <a:endParaRPr lang="en-GB" sz="1200" b="0" dirty="0">
                        <a:solidFill>
                          <a:schemeClr val="tx2"/>
                        </a:solidFill>
                        <a:latin typeface="Arial" pitchFamily="34" charset="0"/>
                        <a:cs typeface="Arial" pitchFamily="34" charset="0"/>
                      </a:endParaRPr>
                    </a:p>
                  </a:txBody>
                  <a:tcPr/>
                </a:tc>
                <a:tc>
                  <a:txBody>
                    <a:bodyPr/>
                    <a:lstStyle/>
                    <a:p>
                      <a:r>
                        <a:rPr lang="de-DE" sz="1200" b="0" dirty="0" smtClean="0">
                          <a:solidFill>
                            <a:schemeClr val="tx2"/>
                          </a:solidFill>
                          <a:latin typeface="Arial" pitchFamily="34" charset="0"/>
                          <a:cs typeface="Arial" pitchFamily="34" charset="0"/>
                        </a:rPr>
                        <a:t>Standard</a:t>
                      </a:r>
                      <a:endParaRPr lang="en-GB" sz="1200" b="0" dirty="0">
                        <a:solidFill>
                          <a:schemeClr val="tx2"/>
                        </a:solidFill>
                        <a:latin typeface="Arial" pitchFamily="34" charset="0"/>
                        <a:cs typeface="Arial" pitchFamily="34" charset="0"/>
                      </a:endParaRPr>
                    </a:p>
                  </a:txBody>
                  <a:tcPr/>
                </a:tc>
              </a:tr>
              <a:tr h="206347">
                <a:tc>
                  <a:txBody>
                    <a:bodyPr/>
                    <a:lstStyle/>
                    <a:p>
                      <a:r>
                        <a:rPr lang="de-DE" sz="1200" b="1" dirty="0" smtClean="0">
                          <a:solidFill>
                            <a:schemeClr val="tx2"/>
                          </a:solidFill>
                          <a:latin typeface="Arial" pitchFamily="34" charset="0"/>
                          <a:cs typeface="Arial" pitchFamily="34" charset="0"/>
                        </a:rPr>
                        <a:t>2</a:t>
                      </a:r>
                      <a:endParaRPr lang="en-GB" sz="1200" b="1" dirty="0">
                        <a:solidFill>
                          <a:schemeClr val="tx2"/>
                        </a:solidFill>
                        <a:latin typeface="Arial" pitchFamily="34" charset="0"/>
                        <a:cs typeface="Arial" pitchFamily="34" charset="0"/>
                      </a:endParaRPr>
                    </a:p>
                  </a:txBody>
                  <a:tcPr/>
                </a:tc>
                <a:tc>
                  <a:txBody>
                    <a:bodyPr/>
                    <a:lstStyle/>
                    <a:p>
                      <a:r>
                        <a:rPr lang="de-DE" sz="1200" b="1" dirty="0" smtClean="0">
                          <a:solidFill>
                            <a:schemeClr val="tx2"/>
                          </a:solidFill>
                          <a:latin typeface="Arial" pitchFamily="34" charset="0"/>
                          <a:cs typeface="Arial" pitchFamily="34" charset="0"/>
                        </a:rPr>
                        <a:t>Options</a:t>
                      </a:r>
                      <a:endParaRPr lang="en-GB" sz="1200" b="1" dirty="0">
                        <a:solidFill>
                          <a:schemeClr val="tx2"/>
                        </a:solidFill>
                        <a:latin typeface="Arial" pitchFamily="34" charset="0"/>
                        <a:cs typeface="Arial" pitchFamily="34" charset="0"/>
                      </a:endParaRPr>
                    </a:p>
                  </a:txBody>
                  <a:tcPr/>
                </a:tc>
              </a:tr>
              <a:tr h="206347">
                <a:tc>
                  <a:txBody>
                    <a:bodyPr/>
                    <a:lstStyle/>
                    <a:p>
                      <a:r>
                        <a:rPr lang="de-DE" sz="1200" dirty="0" smtClean="0">
                          <a:solidFill>
                            <a:schemeClr val="tx2"/>
                          </a:solidFill>
                          <a:latin typeface="Arial" pitchFamily="34" charset="0"/>
                          <a:cs typeface="Arial" pitchFamily="34" charset="0"/>
                        </a:rPr>
                        <a:t>4</a:t>
                      </a:r>
                      <a:endParaRPr lang="en-GB" sz="1200" dirty="0">
                        <a:solidFill>
                          <a:schemeClr val="tx2"/>
                        </a:solidFill>
                        <a:latin typeface="Arial" pitchFamily="34" charset="0"/>
                        <a:cs typeface="Arial" pitchFamily="34" charset="0"/>
                      </a:endParaRPr>
                    </a:p>
                  </a:txBody>
                  <a:tcPr/>
                </a:tc>
                <a:tc>
                  <a:txBody>
                    <a:bodyPr/>
                    <a:lstStyle/>
                    <a:p>
                      <a:r>
                        <a:rPr lang="de-DE" sz="1200" dirty="0" err="1" smtClean="0">
                          <a:solidFill>
                            <a:schemeClr val="tx2"/>
                          </a:solidFill>
                          <a:latin typeface="Arial" pitchFamily="34" charset="0"/>
                          <a:cs typeface="Arial" pitchFamily="34" charset="0"/>
                        </a:rPr>
                        <a:t>Confirm</a:t>
                      </a:r>
                      <a:r>
                        <a:rPr lang="de-DE" sz="1200" baseline="0" dirty="0" smtClean="0">
                          <a:solidFill>
                            <a:schemeClr val="tx2"/>
                          </a:solidFill>
                          <a:latin typeface="Arial" pitchFamily="34" charset="0"/>
                          <a:cs typeface="Arial" pitchFamily="34" charset="0"/>
                        </a:rPr>
                        <a:t> </a:t>
                      </a:r>
                      <a:r>
                        <a:rPr lang="de-DE" sz="1200" baseline="0" dirty="0" err="1"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r>
            </a:tbl>
          </a:graphicData>
        </a:graphic>
      </p:graphicFrame>
      <p:graphicFrame>
        <p:nvGraphicFramePr>
          <p:cNvPr id="11" name="Tabelle 21"/>
          <p:cNvGraphicFramePr>
            <a:graphicFrameLocks noGrp="1"/>
          </p:cNvGraphicFramePr>
          <p:nvPr>
            <p:extLst>
              <p:ext uri="{D42A27DB-BD31-4B8C-83A1-F6EECF244321}">
                <p14:modId xmlns:p14="http://schemas.microsoft.com/office/powerpoint/2010/main" val="3005598982"/>
              </p:ext>
            </p:extLst>
          </p:nvPr>
        </p:nvGraphicFramePr>
        <p:xfrm>
          <a:off x="395536" y="1988840"/>
          <a:ext cx="2016224" cy="1399024"/>
        </p:xfrm>
        <a:graphic>
          <a:graphicData uri="http://schemas.openxmlformats.org/drawingml/2006/table">
            <a:tbl>
              <a:tblPr firstRow="1" bandRow="1">
                <a:tableStyleId>{5C22544A-7EE6-4342-B048-85BDC9FD1C3A}</a:tableStyleId>
              </a:tblPr>
              <a:tblGrid>
                <a:gridCol w="360040"/>
                <a:gridCol w="1656184"/>
              </a:tblGrid>
              <a:tr h="161889">
                <a:tc gridSpan="2">
                  <a:txBody>
                    <a:bodyPr/>
                    <a:lstStyle/>
                    <a:p>
                      <a:r>
                        <a:rPr lang="de-DE" sz="1200" dirty="0" smtClean="0">
                          <a:solidFill>
                            <a:schemeClr val="bg2"/>
                          </a:solidFill>
                          <a:latin typeface="Arial" pitchFamily="34" charset="0"/>
                          <a:cs typeface="Arial" pitchFamily="34" charset="0"/>
                        </a:rPr>
                        <a:t>A.2.2 Options</a:t>
                      </a:r>
                      <a:endParaRPr lang="en-GB" sz="1200" dirty="0">
                        <a:solidFill>
                          <a:schemeClr val="bg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301744">
                <a:tc>
                  <a:txBody>
                    <a:bodyPr/>
                    <a:lstStyle/>
                    <a:p>
                      <a:r>
                        <a:rPr lang="de-DE" sz="1200" b="1" dirty="0" smtClean="0">
                          <a:solidFill>
                            <a:schemeClr val="bg2"/>
                          </a:solidFill>
                          <a:latin typeface="Arial" pitchFamily="34" charset="0"/>
                          <a:cs typeface="Arial" pitchFamily="34" charset="0"/>
                        </a:rPr>
                        <a:t>A</a:t>
                      </a:r>
                      <a:endParaRPr lang="en-GB" sz="1200" b="1" dirty="0">
                        <a:solidFill>
                          <a:schemeClr val="bg2"/>
                        </a:solidFill>
                        <a:latin typeface="Arial" pitchFamily="34" charset="0"/>
                        <a:cs typeface="Arial" pitchFamily="34" charset="0"/>
                      </a:endParaRPr>
                    </a:p>
                  </a:txBody>
                  <a:tcPr/>
                </a:tc>
                <a:tc>
                  <a:txBody>
                    <a:bodyPr/>
                    <a:lstStyle/>
                    <a:p>
                      <a:r>
                        <a:rPr lang="nl-BE" sz="1200" b="1" dirty="0" smtClean="0">
                          <a:solidFill>
                            <a:schemeClr val="bg2"/>
                          </a:solidFill>
                          <a:latin typeface="Arial" panose="020B0604020202020204" pitchFamily="34" charset="0"/>
                          <a:cs typeface="Arial" panose="020B0604020202020204" pitchFamily="34" charset="0"/>
                        </a:rPr>
                        <a:t>DHW pump</a:t>
                      </a:r>
                    </a:p>
                  </a:txBody>
                  <a:tcPr/>
                </a:tc>
              </a:tr>
              <a:tr h="161889">
                <a:tc>
                  <a:txBody>
                    <a:bodyPr/>
                    <a:lstStyle/>
                    <a:p>
                      <a:r>
                        <a:rPr lang="de-DE" sz="1200" b="1" dirty="0" smtClean="0">
                          <a:solidFill>
                            <a:schemeClr val="bg2"/>
                          </a:solidFill>
                          <a:latin typeface="Arial" pitchFamily="34" charset="0"/>
                          <a:cs typeface="Arial" pitchFamily="34" charset="0"/>
                        </a:rPr>
                        <a:t>B</a:t>
                      </a:r>
                      <a:endParaRPr lang="en-GB" sz="1200" b="1" dirty="0">
                        <a:solidFill>
                          <a:schemeClr val="bg2"/>
                        </a:solidFill>
                        <a:latin typeface="Arial" pitchFamily="34" charset="0"/>
                        <a:cs typeface="Arial" pitchFamily="34" charset="0"/>
                      </a:endParaRPr>
                    </a:p>
                  </a:txBody>
                  <a:tcPr/>
                </a:tc>
                <a:tc>
                  <a:txBody>
                    <a:bodyPr/>
                    <a:lstStyle/>
                    <a:p>
                      <a:r>
                        <a:rPr lang="nl-BE" sz="1200" b="1" dirty="0" err="1" smtClean="0">
                          <a:solidFill>
                            <a:schemeClr val="bg2"/>
                          </a:solidFill>
                          <a:latin typeface="Arial" panose="020B0604020202020204" pitchFamily="34" charset="0"/>
                          <a:cs typeface="Arial" panose="020B0604020202020204" pitchFamily="34" charset="0"/>
                        </a:rPr>
                        <a:t>External</a:t>
                      </a:r>
                      <a:r>
                        <a:rPr lang="nl-BE" sz="1200" b="1" dirty="0" smtClean="0">
                          <a:solidFill>
                            <a:schemeClr val="bg2"/>
                          </a:solidFill>
                          <a:latin typeface="Arial" panose="020B0604020202020204" pitchFamily="34" charset="0"/>
                          <a:cs typeface="Arial" panose="020B0604020202020204" pitchFamily="34" charset="0"/>
                        </a:rPr>
                        <a:t> sensor </a:t>
                      </a:r>
                      <a:endParaRPr lang="en-GB" sz="1200" b="1" dirty="0">
                        <a:solidFill>
                          <a:schemeClr val="bg2"/>
                        </a:solidFill>
                        <a:latin typeface="Arial" panose="020B0604020202020204" pitchFamily="34" charset="0"/>
                        <a:cs typeface="Arial" panose="020B0604020202020204"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C</a:t>
                      </a:r>
                      <a:endParaRPr lang="en-GB" sz="1200" b="0" dirty="0">
                        <a:solidFill>
                          <a:schemeClr val="bg2"/>
                        </a:solidFill>
                        <a:latin typeface="Arial" pitchFamily="34" charset="0"/>
                        <a:cs typeface="Arial" pitchFamily="34" charset="0"/>
                      </a:endParaRPr>
                    </a:p>
                  </a:txBody>
                  <a:tcPr/>
                </a:tc>
                <a:tc>
                  <a:txBody>
                    <a:bodyPr/>
                    <a:lstStyle/>
                    <a:p>
                      <a:r>
                        <a:rPr lang="nl-BE" sz="1200" dirty="0" smtClean="0">
                          <a:solidFill>
                            <a:schemeClr val="bg2"/>
                          </a:solidFill>
                          <a:latin typeface="Arial" panose="020B0604020202020204" pitchFamily="34" charset="0"/>
                          <a:cs typeface="Arial" panose="020B0604020202020204" pitchFamily="34" charset="0"/>
                        </a:rPr>
                        <a:t>Control box</a:t>
                      </a:r>
                      <a:endParaRPr lang="en-GB" sz="1200" dirty="0">
                        <a:solidFill>
                          <a:schemeClr val="bg2"/>
                        </a:solidFill>
                        <a:latin typeface="Arial" panose="020B0604020202020204" pitchFamily="34" charset="0"/>
                        <a:cs typeface="Arial" panose="020B0604020202020204"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D</a:t>
                      </a:r>
                      <a:endParaRPr lang="en-GB" sz="1200" b="0" dirty="0">
                        <a:solidFill>
                          <a:schemeClr val="bg2"/>
                        </a:solidFill>
                        <a:latin typeface="Arial" pitchFamily="34" charset="0"/>
                        <a:cs typeface="Arial" pitchFamily="34" charset="0"/>
                      </a:endParaRPr>
                    </a:p>
                  </a:txBody>
                  <a:tcPr/>
                </a:tc>
                <a:tc>
                  <a:txBody>
                    <a:bodyPr/>
                    <a:lstStyle/>
                    <a:p>
                      <a:r>
                        <a:rPr lang="nl-BE" sz="1200" dirty="0" smtClean="0">
                          <a:solidFill>
                            <a:schemeClr val="bg2"/>
                          </a:solidFill>
                          <a:latin typeface="Arial" panose="020B0604020202020204" pitchFamily="34" charset="0"/>
                          <a:cs typeface="Arial" panose="020B0604020202020204" pitchFamily="34" charset="0"/>
                        </a:rPr>
                        <a:t>Option box </a:t>
                      </a:r>
                      <a:endParaRPr lang="en-GB" sz="1200" dirty="0">
                        <a:solidFill>
                          <a:schemeClr val="bg2"/>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76553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129</a:t>
            </a:fld>
            <a:endParaRPr lang="en-US"/>
          </a:p>
        </p:txBody>
      </p:sp>
      <p:sp>
        <p:nvSpPr>
          <p:cNvPr id="4" name="Text Placeholder 3"/>
          <p:cNvSpPr>
            <a:spLocks noGrp="1"/>
          </p:cNvSpPr>
          <p:nvPr>
            <p:ph type="body" sz="quarter" idx="15"/>
          </p:nvPr>
        </p:nvSpPr>
        <p:spPr/>
        <p:txBody>
          <a:bodyPr/>
          <a:lstStyle/>
          <a:p>
            <a:r>
              <a:rPr lang="nl-BE" dirty="0"/>
              <a:t>5. </a:t>
            </a:r>
            <a:r>
              <a:rPr lang="nl-BE" dirty="0" err="1"/>
              <a:t>Commissioning</a:t>
            </a:r>
            <a:r>
              <a:rPr lang="nl-BE" dirty="0"/>
              <a:t>  –</a:t>
            </a:r>
            <a:r>
              <a:rPr lang="en-GB" dirty="0"/>
              <a:t> Quick wizard  -  </a:t>
            </a:r>
            <a:r>
              <a:rPr lang="en-GB" dirty="0" smtClean="0"/>
              <a:t>BUH steps</a:t>
            </a:r>
            <a:endParaRPr lang="en-GB" dirty="0"/>
          </a:p>
          <a:p>
            <a:endParaRPr lang="en-GB" dirty="0"/>
          </a:p>
        </p:txBody>
      </p:sp>
      <p:sp>
        <p:nvSpPr>
          <p:cNvPr id="5" name="Text Placeholder 4"/>
          <p:cNvSpPr>
            <a:spLocks noGrp="1"/>
          </p:cNvSpPr>
          <p:nvPr>
            <p:ph type="body" sz="quarter" idx="16"/>
          </p:nvPr>
        </p:nvSpPr>
        <p:spPr/>
        <p:txBody>
          <a:bodyPr/>
          <a:lstStyle/>
          <a:p>
            <a:endParaRPr lang="nl-BE" dirty="0" smtClean="0"/>
          </a:p>
          <a:p>
            <a:endParaRPr lang="nl-BE" dirty="0"/>
          </a:p>
          <a:p>
            <a:endParaRPr lang="nl-BE" dirty="0" smtClean="0">
              <a:solidFill>
                <a:schemeClr val="bg2"/>
              </a:solidFill>
            </a:endParaRPr>
          </a:p>
          <a:p>
            <a:r>
              <a:rPr lang="nl-BE" dirty="0">
                <a:solidFill>
                  <a:schemeClr val="bg2"/>
                </a:solidFill>
              </a:rPr>
              <a:t>	</a:t>
            </a:r>
            <a:r>
              <a:rPr lang="nl-BE" dirty="0" smtClean="0">
                <a:solidFill>
                  <a:schemeClr val="bg2"/>
                </a:solidFill>
              </a:rPr>
              <a:t>	</a:t>
            </a:r>
            <a:r>
              <a:rPr lang="nl-BE" b="1" dirty="0" smtClean="0">
                <a:solidFill>
                  <a:schemeClr val="bg2"/>
                </a:solidFill>
              </a:rPr>
              <a:t>A.2.2.E.1 = 0 ; No BUH</a:t>
            </a:r>
          </a:p>
          <a:p>
            <a:endParaRPr lang="nl-BE" dirty="0">
              <a:solidFill>
                <a:schemeClr val="bg2"/>
              </a:solidFill>
            </a:endParaRPr>
          </a:p>
          <a:p>
            <a:r>
              <a:rPr lang="nl-BE" dirty="0" smtClean="0">
                <a:solidFill>
                  <a:schemeClr val="bg2"/>
                </a:solidFill>
              </a:rPr>
              <a:t>		</a:t>
            </a:r>
            <a:r>
              <a:rPr lang="nl-BE" dirty="0">
                <a:solidFill>
                  <a:schemeClr val="bg2"/>
                </a:solidFill>
              </a:rPr>
              <a:t>A.2.2.E.1 </a:t>
            </a:r>
            <a:r>
              <a:rPr lang="nl-BE" dirty="0" smtClean="0">
                <a:solidFill>
                  <a:schemeClr val="bg2"/>
                </a:solidFill>
              </a:rPr>
              <a:t>= 1 ; 1 Step</a:t>
            </a:r>
            <a:endParaRPr lang="nl-BE" dirty="0">
              <a:solidFill>
                <a:schemeClr val="bg2"/>
              </a:solidFill>
            </a:endParaRPr>
          </a:p>
          <a:p>
            <a:endParaRPr lang="nl-BE" dirty="0" smtClean="0">
              <a:solidFill>
                <a:schemeClr val="bg2"/>
              </a:solidFill>
            </a:endParaRPr>
          </a:p>
          <a:p>
            <a:r>
              <a:rPr lang="nl-BE" dirty="0">
                <a:solidFill>
                  <a:schemeClr val="bg2"/>
                </a:solidFill>
              </a:rPr>
              <a:t>	</a:t>
            </a:r>
            <a:r>
              <a:rPr lang="nl-BE" dirty="0" smtClean="0">
                <a:solidFill>
                  <a:schemeClr val="bg2"/>
                </a:solidFill>
              </a:rPr>
              <a:t>	</a:t>
            </a:r>
            <a:r>
              <a:rPr lang="nl-BE" dirty="0">
                <a:solidFill>
                  <a:schemeClr val="bg2"/>
                </a:solidFill>
              </a:rPr>
              <a:t>A.2.2.E.1 </a:t>
            </a:r>
            <a:r>
              <a:rPr lang="nl-BE" dirty="0" smtClean="0">
                <a:solidFill>
                  <a:schemeClr val="bg2"/>
                </a:solidFill>
              </a:rPr>
              <a:t>= 2 ; 2 Steps</a:t>
            </a:r>
            <a:endParaRPr lang="nl-BE" dirty="0">
              <a:solidFill>
                <a:schemeClr val="bg2"/>
              </a:solidFill>
            </a:endParaRPr>
          </a:p>
          <a:p>
            <a:endParaRPr lang="en-GB" dirty="0"/>
          </a:p>
        </p:txBody>
      </p:sp>
      <p:graphicFrame>
        <p:nvGraphicFramePr>
          <p:cNvPr id="6" name="Tabelle 22"/>
          <p:cNvGraphicFramePr>
            <a:graphicFrameLocks noGrp="1"/>
          </p:cNvGraphicFramePr>
          <p:nvPr>
            <p:extLst>
              <p:ext uri="{D42A27DB-BD31-4B8C-83A1-F6EECF244321}">
                <p14:modId xmlns:p14="http://schemas.microsoft.com/office/powerpoint/2010/main" val="361561471"/>
              </p:ext>
            </p:extLst>
          </p:nvPr>
        </p:nvGraphicFramePr>
        <p:xfrm>
          <a:off x="395536" y="3645024"/>
          <a:ext cx="2016224" cy="1920240"/>
        </p:xfrm>
        <a:graphic>
          <a:graphicData uri="http://schemas.openxmlformats.org/drawingml/2006/table">
            <a:tbl>
              <a:tblPr firstRow="1" bandRow="1">
                <a:tableStyleId>{5C22544A-7EE6-4342-B048-85BDC9FD1C3A}</a:tableStyleId>
              </a:tblPr>
              <a:tblGrid>
                <a:gridCol w="288032"/>
                <a:gridCol w="1728192"/>
              </a:tblGrid>
              <a:tr h="273632">
                <a:tc gridSpan="2">
                  <a:txBody>
                    <a:bodyPr/>
                    <a:lstStyle/>
                    <a:p>
                      <a:r>
                        <a:rPr lang="nl-BE" sz="1200" dirty="0" smtClean="0">
                          <a:solidFill>
                            <a:schemeClr val="bg2"/>
                          </a:solidFill>
                          <a:latin typeface="Arial" pitchFamily="34" charset="0"/>
                          <a:cs typeface="Arial" pitchFamily="34" charset="0"/>
                        </a:rPr>
                        <a:t>A.2.2.E Control box</a:t>
                      </a:r>
                      <a:endParaRPr lang="en-GB" sz="1200" dirty="0">
                        <a:solidFill>
                          <a:schemeClr val="bg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273632">
                <a:tc>
                  <a:txBody>
                    <a:bodyPr/>
                    <a:lstStyle/>
                    <a:p>
                      <a:r>
                        <a:rPr lang="de-DE" sz="1200" b="1" dirty="0" smtClean="0">
                          <a:solidFill>
                            <a:schemeClr val="bg2"/>
                          </a:solidFill>
                          <a:latin typeface="Arial" pitchFamily="34" charset="0"/>
                          <a:cs typeface="Arial" pitchFamily="34" charset="0"/>
                        </a:rPr>
                        <a:t>1</a:t>
                      </a:r>
                      <a:endParaRPr lang="en-GB" sz="1200" b="1" dirty="0">
                        <a:solidFill>
                          <a:schemeClr val="bg2"/>
                        </a:solidFill>
                        <a:latin typeface="Arial" pitchFamily="34" charset="0"/>
                        <a:cs typeface="Arial" pitchFamily="34" charset="0"/>
                      </a:endParaRPr>
                    </a:p>
                  </a:txBody>
                  <a:tcPr/>
                </a:tc>
                <a:tc>
                  <a:txBody>
                    <a:bodyPr/>
                    <a:lstStyle/>
                    <a:p>
                      <a:r>
                        <a:rPr lang="en-GB" sz="1200" b="1" u="none" strike="noStrike" dirty="0" smtClean="0">
                          <a:solidFill>
                            <a:schemeClr val="bg2"/>
                          </a:solidFill>
                          <a:effectLst/>
                        </a:rPr>
                        <a:t>BUH steps</a:t>
                      </a:r>
                      <a:endParaRPr lang="en-GB" sz="1200" b="1" dirty="0">
                        <a:solidFill>
                          <a:schemeClr val="bg2"/>
                        </a:solidFill>
                        <a:latin typeface="Arial" pitchFamily="34" charset="0"/>
                        <a:cs typeface="Arial" pitchFamily="34" charset="0"/>
                      </a:endParaRPr>
                    </a:p>
                  </a:txBody>
                  <a:tcPr/>
                </a:tc>
              </a:tr>
              <a:tr h="243447">
                <a:tc>
                  <a:txBody>
                    <a:bodyPr/>
                    <a:lstStyle/>
                    <a:p>
                      <a:r>
                        <a:rPr lang="de-DE" sz="1200" b="0" dirty="0" smtClean="0">
                          <a:solidFill>
                            <a:schemeClr val="bg2"/>
                          </a:solidFill>
                          <a:latin typeface="Arial" pitchFamily="34" charset="0"/>
                          <a:cs typeface="Arial" pitchFamily="34" charset="0"/>
                        </a:rPr>
                        <a:t>2</a:t>
                      </a:r>
                      <a:endParaRPr lang="en-GB" sz="1200" b="0" dirty="0">
                        <a:solidFill>
                          <a:schemeClr val="bg2"/>
                        </a:solidFill>
                        <a:latin typeface="Arial" pitchFamily="34" charset="0"/>
                        <a:cs typeface="Arial" pitchFamily="34" charset="0"/>
                      </a:endParaRPr>
                    </a:p>
                  </a:txBody>
                  <a:tcPr/>
                </a:tc>
                <a:tc>
                  <a:txBody>
                    <a:bodyPr/>
                    <a:lstStyle/>
                    <a:p>
                      <a:r>
                        <a:rPr lang="en-US" sz="1200" u="none" strike="noStrike" dirty="0" smtClean="0">
                          <a:solidFill>
                            <a:schemeClr val="bg2"/>
                          </a:solidFill>
                          <a:effectLst/>
                        </a:rPr>
                        <a:t>BUH type</a:t>
                      </a:r>
                    </a:p>
                  </a:txBody>
                  <a:tcPr/>
                </a:tc>
              </a:tr>
              <a:tr h="257159">
                <a:tc>
                  <a:txBody>
                    <a:bodyPr/>
                    <a:lstStyle/>
                    <a:p>
                      <a:r>
                        <a:rPr lang="de-DE" sz="1200" b="0" dirty="0" smtClean="0">
                          <a:solidFill>
                            <a:schemeClr val="bg2"/>
                          </a:solidFill>
                          <a:latin typeface="Arial" pitchFamily="34" charset="0"/>
                          <a:cs typeface="Arial" pitchFamily="34" charset="0"/>
                        </a:rPr>
                        <a:t>3</a:t>
                      </a:r>
                      <a:endParaRPr lang="en-GB" sz="1200" b="0" dirty="0">
                        <a:solidFill>
                          <a:schemeClr val="bg2"/>
                        </a:solidFill>
                        <a:latin typeface="Arial" pitchFamily="34" charset="0"/>
                        <a:cs typeface="Arial" pitchFamily="34" charset="0"/>
                      </a:endParaRPr>
                    </a:p>
                  </a:txBody>
                  <a:tcPr/>
                </a:tc>
                <a:tc>
                  <a:txBody>
                    <a:bodyPr/>
                    <a:lstStyle/>
                    <a:p>
                      <a:pPr algn="l" fontAlgn="t"/>
                      <a:r>
                        <a:rPr lang="en-US" sz="1200" u="none" strike="noStrike" dirty="0" smtClean="0">
                          <a:solidFill>
                            <a:schemeClr val="bg2"/>
                          </a:solidFill>
                          <a:effectLst/>
                        </a:rPr>
                        <a:t>Preferential kWh</a:t>
                      </a:r>
                      <a:r>
                        <a:rPr lang="en-US" sz="1200" u="none" strike="noStrike" baseline="0" dirty="0" smtClean="0">
                          <a:solidFill>
                            <a:schemeClr val="bg2"/>
                          </a:solidFill>
                          <a:effectLst/>
                        </a:rPr>
                        <a:t> rate</a:t>
                      </a:r>
                      <a:endParaRPr lang="en-US" sz="1200" b="0" i="0" u="none" strike="noStrike" dirty="0">
                        <a:solidFill>
                          <a:schemeClr val="bg2"/>
                        </a:solidFill>
                        <a:effectLst/>
                        <a:latin typeface="MS Mincho"/>
                      </a:endParaRPr>
                    </a:p>
                  </a:txBody>
                  <a:tcPr/>
                </a:tc>
              </a:tr>
              <a:tr h="273632">
                <a:tc>
                  <a:txBody>
                    <a:bodyPr/>
                    <a:lstStyle/>
                    <a:p>
                      <a:r>
                        <a:rPr lang="de-DE" sz="1200" b="0" dirty="0" smtClean="0">
                          <a:solidFill>
                            <a:schemeClr val="bg2"/>
                          </a:solidFill>
                          <a:latin typeface="Arial" pitchFamily="34" charset="0"/>
                          <a:cs typeface="Arial" pitchFamily="34" charset="0"/>
                        </a:rPr>
                        <a:t>4</a:t>
                      </a:r>
                      <a:endParaRPr lang="en-GB" sz="1200" b="0" dirty="0">
                        <a:solidFill>
                          <a:schemeClr val="bg2"/>
                        </a:solidFill>
                        <a:latin typeface="Arial" pitchFamily="34" charset="0"/>
                        <a:cs typeface="Arial" pitchFamily="34" charset="0"/>
                      </a:endParaRPr>
                    </a:p>
                  </a:txBody>
                  <a:tcPr/>
                </a:tc>
                <a:tc>
                  <a:txBody>
                    <a:bodyPr/>
                    <a:lstStyle/>
                    <a:p>
                      <a:r>
                        <a:rPr lang="en-GB" sz="1200" u="none" strike="noStrike" dirty="0" smtClean="0">
                          <a:solidFill>
                            <a:schemeClr val="bg2"/>
                          </a:solidFill>
                          <a:effectLst/>
                        </a:rPr>
                        <a:t>DHW operation</a:t>
                      </a:r>
                      <a:endParaRPr lang="en-GB" sz="1200" b="0" dirty="0">
                        <a:solidFill>
                          <a:schemeClr val="bg2"/>
                        </a:solidFill>
                        <a:latin typeface="Arial" pitchFamily="34" charset="0"/>
                        <a:cs typeface="Arial" pitchFamily="34" charset="0"/>
                      </a:endParaRPr>
                    </a:p>
                  </a:txBody>
                  <a:tcPr/>
                </a:tc>
              </a:tr>
              <a:tr h="273632">
                <a:tc>
                  <a:txBody>
                    <a:bodyPr/>
                    <a:lstStyle/>
                    <a:p>
                      <a:r>
                        <a:rPr lang="nl-BE" sz="1200" b="0" dirty="0" smtClean="0">
                          <a:solidFill>
                            <a:schemeClr val="bg2"/>
                          </a:solidFill>
                          <a:latin typeface="Arial" pitchFamily="34" charset="0"/>
                          <a:cs typeface="Arial" pitchFamily="34" charset="0"/>
                        </a:rPr>
                        <a:t>5</a:t>
                      </a:r>
                      <a:endParaRPr lang="en-GB" sz="1200" b="0" dirty="0">
                        <a:solidFill>
                          <a:schemeClr val="bg2"/>
                        </a:solidFill>
                        <a:latin typeface="Arial" pitchFamily="34" charset="0"/>
                        <a:cs typeface="Arial" pitchFamily="34" charset="0"/>
                      </a:endParaRPr>
                    </a:p>
                  </a:txBody>
                  <a:tcPr/>
                </a:tc>
                <a:tc>
                  <a:txBody>
                    <a:bodyPr/>
                    <a:lstStyle/>
                    <a:p>
                      <a:r>
                        <a:rPr lang="nl-BE" sz="1200" b="0" dirty="0" smtClean="0">
                          <a:solidFill>
                            <a:schemeClr val="bg2"/>
                          </a:solidFill>
                          <a:latin typeface="Arial" pitchFamily="34" charset="0"/>
                          <a:cs typeface="Arial" pitchFamily="34" charset="0"/>
                        </a:rPr>
                        <a:t>Contact type </a:t>
                      </a:r>
                      <a:r>
                        <a:rPr lang="nl-BE" sz="1200" b="0" dirty="0" err="1" smtClean="0">
                          <a:solidFill>
                            <a:schemeClr val="bg2"/>
                          </a:solidFill>
                          <a:latin typeface="Arial" pitchFamily="34" charset="0"/>
                          <a:cs typeface="Arial" pitchFamily="34" charset="0"/>
                        </a:rPr>
                        <a:t>main</a:t>
                      </a:r>
                      <a:endParaRPr lang="en-GB" sz="1200" b="0" dirty="0">
                        <a:solidFill>
                          <a:schemeClr val="bg2"/>
                        </a:solidFill>
                        <a:latin typeface="Arial" pitchFamily="34" charset="0"/>
                        <a:cs typeface="Arial" pitchFamily="34" charset="0"/>
                      </a:endParaRPr>
                    </a:p>
                  </a:txBody>
                  <a:tcPr/>
                </a:tc>
              </a:tr>
              <a:tr h="273632">
                <a:tc>
                  <a:txBody>
                    <a:bodyPr/>
                    <a:lstStyle/>
                    <a:p>
                      <a:r>
                        <a:rPr lang="nl-BE" sz="1200" b="0" dirty="0" smtClean="0">
                          <a:solidFill>
                            <a:schemeClr val="bg2"/>
                          </a:solidFill>
                          <a:latin typeface="Arial" pitchFamily="34" charset="0"/>
                          <a:cs typeface="Arial" pitchFamily="34" charset="0"/>
                        </a:rPr>
                        <a:t>6</a:t>
                      </a:r>
                      <a:endParaRPr lang="en-GB" sz="1200" b="0" dirty="0">
                        <a:solidFill>
                          <a:schemeClr val="bg2"/>
                        </a:solidFill>
                        <a:latin typeface="Arial" pitchFamily="34" charset="0"/>
                        <a:cs typeface="Arial" pitchFamily="34" charset="0"/>
                      </a:endParaRPr>
                    </a:p>
                  </a:txBody>
                  <a:tcPr/>
                </a:tc>
                <a:tc>
                  <a:txBody>
                    <a:bodyPr/>
                    <a:lstStyle/>
                    <a:p>
                      <a:r>
                        <a:rPr lang="nl-BE" sz="1200" b="0" dirty="0" smtClean="0">
                          <a:solidFill>
                            <a:schemeClr val="bg2"/>
                          </a:solidFill>
                          <a:latin typeface="Arial" pitchFamily="34" charset="0"/>
                          <a:cs typeface="Arial" pitchFamily="34" charset="0"/>
                        </a:rPr>
                        <a:t>Contact type </a:t>
                      </a:r>
                      <a:r>
                        <a:rPr lang="nl-BE" sz="1200" b="0" dirty="0" err="1" smtClean="0">
                          <a:solidFill>
                            <a:schemeClr val="bg2"/>
                          </a:solidFill>
                          <a:latin typeface="Arial" pitchFamily="34" charset="0"/>
                          <a:cs typeface="Arial" pitchFamily="34" charset="0"/>
                        </a:rPr>
                        <a:t>add</a:t>
                      </a:r>
                      <a:endParaRPr lang="en-GB" sz="1200" b="0" dirty="0">
                        <a:solidFill>
                          <a:schemeClr val="bg2"/>
                        </a:solidFill>
                        <a:latin typeface="Arial" pitchFamily="34" charset="0"/>
                        <a:cs typeface="Arial" pitchFamily="34" charset="0"/>
                      </a:endParaRPr>
                    </a:p>
                  </a:txBody>
                  <a:tcPr/>
                </a:tc>
              </a:tr>
            </a:tbl>
          </a:graphicData>
        </a:graphic>
      </p:graphicFrame>
      <p:cxnSp>
        <p:nvCxnSpPr>
          <p:cNvPr id="7" name="Elbow Connector 6"/>
          <p:cNvCxnSpPr/>
          <p:nvPr/>
        </p:nvCxnSpPr>
        <p:spPr bwMode="auto">
          <a:xfrm rot="10800000" flipV="1">
            <a:off x="1403648" y="1056183"/>
            <a:ext cx="5915000" cy="879294"/>
          </a:xfrm>
          <a:prstGeom prst="bentConnector2">
            <a:avLst/>
          </a:prstGeom>
          <a:solidFill>
            <a:schemeClr val="accent1"/>
          </a:solidFill>
          <a:ln w="381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8" name="Tabelle 19"/>
          <p:cNvGraphicFramePr>
            <a:graphicFrameLocks noGrp="1"/>
          </p:cNvGraphicFramePr>
          <p:nvPr>
            <p:extLst>
              <p:ext uri="{D42A27DB-BD31-4B8C-83A1-F6EECF244321}">
                <p14:modId xmlns:p14="http://schemas.microsoft.com/office/powerpoint/2010/main" val="2010257923"/>
              </p:ext>
            </p:extLst>
          </p:nvPr>
        </p:nvGraphicFramePr>
        <p:xfrm>
          <a:off x="7236296" y="404664"/>
          <a:ext cx="1512168" cy="1097280"/>
        </p:xfrm>
        <a:graphic>
          <a:graphicData uri="http://schemas.openxmlformats.org/drawingml/2006/table">
            <a:tbl>
              <a:tblPr firstRow="1" bandRow="1">
                <a:tableStyleId>{5C22544A-7EE6-4342-B048-85BDC9FD1C3A}</a:tableStyleId>
              </a:tblPr>
              <a:tblGrid>
                <a:gridCol w="252028"/>
                <a:gridCol w="1260140"/>
              </a:tblGrid>
              <a:tr h="206347">
                <a:tc gridSpan="2">
                  <a:txBody>
                    <a:bodyPr/>
                    <a:lstStyle/>
                    <a:p>
                      <a:r>
                        <a:rPr lang="de-DE" sz="1200" dirty="0" smtClean="0">
                          <a:solidFill>
                            <a:schemeClr val="tx2"/>
                          </a:solidFill>
                          <a:latin typeface="Arial" pitchFamily="34" charset="0"/>
                          <a:cs typeface="Arial" pitchFamily="34" charset="0"/>
                        </a:rPr>
                        <a:t>A.2 System</a:t>
                      </a:r>
                      <a:r>
                        <a:rPr lang="de-DE" sz="1200" baseline="0" dirty="0"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206347">
                <a:tc>
                  <a:txBody>
                    <a:bodyPr/>
                    <a:lstStyle/>
                    <a:p>
                      <a:r>
                        <a:rPr lang="de-DE" sz="1200" b="0" dirty="0" smtClean="0">
                          <a:solidFill>
                            <a:schemeClr val="tx2"/>
                          </a:solidFill>
                          <a:latin typeface="Arial" pitchFamily="34" charset="0"/>
                          <a:cs typeface="Arial" pitchFamily="34" charset="0"/>
                        </a:rPr>
                        <a:t>1</a:t>
                      </a:r>
                      <a:endParaRPr lang="en-GB" sz="1200" b="0" dirty="0">
                        <a:solidFill>
                          <a:schemeClr val="tx2"/>
                        </a:solidFill>
                        <a:latin typeface="Arial" pitchFamily="34" charset="0"/>
                        <a:cs typeface="Arial" pitchFamily="34" charset="0"/>
                      </a:endParaRPr>
                    </a:p>
                  </a:txBody>
                  <a:tcPr/>
                </a:tc>
                <a:tc>
                  <a:txBody>
                    <a:bodyPr/>
                    <a:lstStyle/>
                    <a:p>
                      <a:r>
                        <a:rPr lang="de-DE" sz="1200" b="0" dirty="0" smtClean="0">
                          <a:solidFill>
                            <a:schemeClr val="tx2"/>
                          </a:solidFill>
                          <a:latin typeface="Arial" pitchFamily="34" charset="0"/>
                          <a:cs typeface="Arial" pitchFamily="34" charset="0"/>
                        </a:rPr>
                        <a:t>Standard</a:t>
                      </a:r>
                      <a:endParaRPr lang="en-GB" sz="1200" b="0" dirty="0">
                        <a:solidFill>
                          <a:schemeClr val="tx2"/>
                        </a:solidFill>
                        <a:latin typeface="Arial" pitchFamily="34" charset="0"/>
                        <a:cs typeface="Arial" pitchFamily="34" charset="0"/>
                      </a:endParaRPr>
                    </a:p>
                  </a:txBody>
                  <a:tcPr/>
                </a:tc>
              </a:tr>
              <a:tr h="206347">
                <a:tc>
                  <a:txBody>
                    <a:bodyPr/>
                    <a:lstStyle/>
                    <a:p>
                      <a:r>
                        <a:rPr lang="de-DE" sz="1200" b="1" dirty="0" smtClean="0">
                          <a:solidFill>
                            <a:schemeClr val="tx2"/>
                          </a:solidFill>
                          <a:latin typeface="Arial" pitchFamily="34" charset="0"/>
                          <a:cs typeface="Arial" pitchFamily="34" charset="0"/>
                        </a:rPr>
                        <a:t>2</a:t>
                      </a:r>
                      <a:endParaRPr lang="en-GB" sz="1200" b="1" dirty="0">
                        <a:solidFill>
                          <a:schemeClr val="tx2"/>
                        </a:solidFill>
                        <a:latin typeface="Arial" pitchFamily="34" charset="0"/>
                        <a:cs typeface="Arial" pitchFamily="34" charset="0"/>
                      </a:endParaRPr>
                    </a:p>
                  </a:txBody>
                  <a:tcPr/>
                </a:tc>
                <a:tc>
                  <a:txBody>
                    <a:bodyPr/>
                    <a:lstStyle/>
                    <a:p>
                      <a:r>
                        <a:rPr lang="de-DE" sz="1200" b="1" dirty="0" smtClean="0">
                          <a:solidFill>
                            <a:schemeClr val="tx2"/>
                          </a:solidFill>
                          <a:latin typeface="Arial" pitchFamily="34" charset="0"/>
                          <a:cs typeface="Arial" pitchFamily="34" charset="0"/>
                        </a:rPr>
                        <a:t>Options</a:t>
                      </a:r>
                      <a:endParaRPr lang="en-GB" sz="1200" b="1" dirty="0">
                        <a:solidFill>
                          <a:schemeClr val="tx2"/>
                        </a:solidFill>
                        <a:latin typeface="Arial" pitchFamily="34" charset="0"/>
                        <a:cs typeface="Arial" pitchFamily="34" charset="0"/>
                      </a:endParaRPr>
                    </a:p>
                  </a:txBody>
                  <a:tcPr/>
                </a:tc>
              </a:tr>
              <a:tr h="206347">
                <a:tc>
                  <a:txBody>
                    <a:bodyPr/>
                    <a:lstStyle/>
                    <a:p>
                      <a:r>
                        <a:rPr lang="de-DE" sz="1200" dirty="0" smtClean="0">
                          <a:solidFill>
                            <a:schemeClr val="tx2"/>
                          </a:solidFill>
                          <a:latin typeface="Arial" pitchFamily="34" charset="0"/>
                          <a:cs typeface="Arial" pitchFamily="34" charset="0"/>
                        </a:rPr>
                        <a:t>4</a:t>
                      </a:r>
                      <a:endParaRPr lang="en-GB" sz="1200" dirty="0">
                        <a:solidFill>
                          <a:schemeClr val="tx2"/>
                        </a:solidFill>
                        <a:latin typeface="Arial" pitchFamily="34" charset="0"/>
                        <a:cs typeface="Arial" pitchFamily="34" charset="0"/>
                      </a:endParaRPr>
                    </a:p>
                  </a:txBody>
                  <a:tcPr/>
                </a:tc>
                <a:tc>
                  <a:txBody>
                    <a:bodyPr/>
                    <a:lstStyle/>
                    <a:p>
                      <a:r>
                        <a:rPr lang="de-DE" sz="1200" dirty="0" err="1" smtClean="0">
                          <a:solidFill>
                            <a:schemeClr val="tx2"/>
                          </a:solidFill>
                          <a:latin typeface="Arial" pitchFamily="34" charset="0"/>
                          <a:cs typeface="Arial" pitchFamily="34" charset="0"/>
                        </a:rPr>
                        <a:t>Confirm</a:t>
                      </a:r>
                      <a:r>
                        <a:rPr lang="de-DE" sz="1200" baseline="0" dirty="0" smtClean="0">
                          <a:solidFill>
                            <a:schemeClr val="tx2"/>
                          </a:solidFill>
                          <a:latin typeface="Arial" pitchFamily="34" charset="0"/>
                          <a:cs typeface="Arial" pitchFamily="34" charset="0"/>
                        </a:rPr>
                        <a:t> </a:t>
                      </a:r>
                      <a:r>
                        <a:rPr lang="de-DE" sz="1200" baseline="0" dirty="0" err="1"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r>
            </a:tbl>
          </a:graphicData>
        </a:graphic>
      </p:graphicFrame>
      <p:graphicFrame>
        <p:nvGraphicFramePr>
          <p:cNvPr id="9" name="Tabelle 21"/>
          <p:cNvGraphicFramePr>
            <a:graphicFrameLocks noGrp="1"/>
          </p:cNvGraphicFramePr>
          <p:nvPr>
            <p:extLst>
              <p:ext uri="{D42A27DB-BD31-4B8C-83A1-F6EECF244321}">
                <p14:modId xmlns:p14="http://schemas.microsoft.com/office/powerpoint/2010/main" val="241551570"/>
              </p:ext>
            </p:extLst>
          </p:nvPr>
        </p:nvGraphicFramePr>
        <p:xfrm>
          <a:off x="395536" y="1988840"/>
          <a:ext cx="2016224" cy="1399024"/>
        </p:xfrm>
        <a:graphic>
          <a:graphicData uri="http://schemas.openxmlformats.org/drawingml/2006/table">
            <a:tbl>
              <a:tblPr firstRow="1" bandRow="1">
                <a:tableStyleId>{5C22544A-7EE6-4342-B048-85BDC9FD1C3A}</a:tableStyleId>
              </a:tblPr>
              <a:tblGrid>
                <a:gridCol w="360040"/>
                <a:gridCol w="1656184"/>
              </a:tblGrid>
              <a:tr h="161889">
                <a:tc gridSpan="2">
                  <a:txBody>
                    <a:bodyPr/>
                    <a:lstStyle/>
                    <a:p>
                      <a:r>
                        <a:rPr lang="de-DE" sz="1200" dirty="0" smtClean="0">
                          <a:solidFill>
                            <a:schemeClr val="bg2"/>
                          </a:solidFill>
                          <a:latin typeface="Arial" pitchFamily="34" charset="0"/>
                          <a:cs typeface="Arial" pitchFamily="34" charset="0"/>
                        </a:rPr>
                        <a:t>A.2.2 Options</a:t>
                      </a:r>
                      <a:endParaRPr lang="en-GB" sz="1200" dirty="0">
                        <a:solidFill>
                          <a:schemeClr val="bg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301744">
                <a:tc>
                  <a:txBody>
                    <a:bodyPr/>
                    <a:lstStyle/>
                    <a:p>
                      <a:r>
                        <a:rPr lang="de-DE" sz="1200" b="0" dirty="0" smtClean="0">
                          <a:solidFill>
                            <a:schemeClr val="bg2"/>
                          </a:solidFill>
                          <a:latin typeface="Arial" pitchFamily="34" charset="0"/>
                          <a:cs typeface="Arial" pitchFamily="34" charset="0"/>
                        </a:rPr>
                        <a:t>A</a:t>
                      </a:r>
                      <a:endParaRPr lang="en-GB" sz="1200" b="0" dirty="0">
                        <a:solidFill>
                          <a:schemeClr val="bg2"/>
                        </a:solidFill>
                        <a:latin typeface="Arial" pitchFamily="34" charset="0"/>
                        <a:cs typeface="Arial" pitchFamily="34" charset="0"/>
                      </a:endParaRPr>
                    </a:p>
                  </a:txBody>
                  <a:tcPr/>
                </a:tc>
                <a:tc>
                  <a:txBody>
                    <a:bodyPr/>
                    <a:lstStyle/>
                    <a:p>
                      <a:r>
                        <a:rPr lang="nl-BE" sz="1200" b="0" dirty="0" smtClean="0">
                          <a:solidFill>
                            <a:schemeClr val="bg2"/>
                          </a:solidFill>
                          <a:latin typeface="Arial" panose="020B0604020202020204" pitchFamily="34" charset="0"/>
                          <a:cs typeface="Arial" panose="020B0604020202020204" pitchFamily="34" charset="0"/>
                        </a:rPr>
                        <a:t>DHW pump</a:t>
                      </a:r>
                    </a:p>
                  </a:txBody>
                  <a:tcPr/>
                </a:tc>
              </a:tr>
              <a:tr h="161889">
                <a:tc>
                  <a:txBody>
                    <a:bodyPr/>
                    <a:lstStyle/>
                    <a:p>
                      <a:r>
                        <a:rPr lang="de-DE" sz="1200" b="0" dirty="0" smtClean="0">
                          <a:solidFill>
                            <a:schemeClr val="bg2"/>
                          </a:solidFill>
                          <a:latin typeface="Arial" pitchFamily="34" charset="0"/>
                          <a:cs typeface="Arial" pitchFamily="34" charset="0"/>
                        </a:rPr>
                        <a:t>B</a:t>
                      </a:r>
                      <a:endParaRPr lang="en-GB" sz="1200" b="0" dirty="0">
                        <a:solidFill>
                          <a:schemeClr val="bg2"/>
                        </a:solidFill>
                        <a:latin typeface="Arial" pitchFamily="34" charset="0"/>
                        <a:cs typeface="Arial" pitchFamily="34" charset="0"/>
                      </a:endParaRPr>
                    </a:p>
                  </a:txBody>
                  <a:tcPr/>
                </a:tc>
                <a:tc>
                  <a:txBody>
                    <a:bodyPr/>
                    <a:lstStyle/>
                    <a:p>
                      <a:r>
                        <a:rPr lang="nl-BE" sz="1200" b="0" dirty="0" err="1" smtClean="0">
                          <a:solidFill>
                            <a:schemeClr val="bg2"/>
                          </a:solidFill>
                          <a:latin typeface="Arial" panose="020B0604020202020204" pitchFamily="34" charset="0"/>
                          <a:cs typeface="Arial" panose="020B0604020202020204" pitchFamily="34" charset="0"/>
                        </a:rPr>
                        <a:t>External</a:t>
                      </a:r>
                      <a:r>
                        <a:rPr lang="nl-BE" sz="1200" b="0" dirty="0" smtClean="0">
                          <a:solidFill>
                            <a:schemeClr val="bg2"/>
                          </a:solidFill>
                          <a:latin typeface="Arial" panose="020B0604020202020204" pitchFamily="34" charset="0"/>
                          <a:cs typeface="Arial" panose="020B0604020202020204" pitchFamily="34" charset="0"/>
                        </a:rPr>
                        <a:t> sensor </a:t>
                      </a:r>
                      <a:endParaRPr lang="en-GB" sz="1200" b="0" dirty="0">
                        <a:solidFill>
                          <a:schemeClr val="bg2"/>
                        </a:solidFill>
                        <a:latin typeface="Arial" panose="020B0604020202020204" pitchFamily="34" charset="0"/>
                        <a:cs typeface="Arial" panose="020B0604020202020204" pitchFamily="34" charset="0"/>
                      </a:endParaRPr>
                    </a:p>
                  </a:txBody>
                  <a:tcPr/>
                </a:tc>
              </a:tr>
              <a:tr h="161889">
                <a:tc>
                  <a:txBody>
                    <a:bodyPr/>
                    <a:lstStyle/>
                    <a:p>
                      <a:r>
                        <a:rPr lang="de-DE" sz="1200" b="1" dirty="0" smtClean="0">
                          <a:solidFill>
                            <a:schemeClr val="bg2"/>
                          </a:solidFill>
                          <a:latin typeface="Arial" pitchFamily="34" charset="0"/>
                          <a:cs typeface="Arial" pitchFamily="34" charset="0"/>
                        </a:rPr>
                        <a:t>C</a:t>
                      </a:r>
                      <a:endParaRPr lang="en-GB" sz="1200" b="1" dirty="0">
                        <a:solidFill>
                          <a:schemeClr val="bg2"/>
                        </a:solidFill>
                        <a:latin typeface="Arial" pitchFamily="34" charset="0"/>
                        <a:cs typeface="Arial" pitchFamily="34" charset="0"/>
                      </a:endParaRPr>
                    </a:p>
                  </a:txBody>
                  <a:tcPr/>
                </a:tc>
                <a:tc>
                  <a:txBody>
                    <a:bodyPr/>
                    <a:lstStyle/>
                    <a:p>
                      <a:r>
                        <a:rPr lang="nl-BE" sz="1200" b="1" dirty="0" smtClean="0">
                          <a:solidFill>
                            <a:schemeClr val="bg2"/>
                          </a:solidFill>
                          <a:latin typeface="Arial" panose="020B0604020202020204" pitchFamily="34" charset="0"/>
                          <a:cs typeface="Arial" panose="020B0604020202020204" pitchFamily="34" charset="0"/>
                        </a:rPr>
                        <a:t>Control box</a:t>
                      </a:r>
                      <a:endParaRPr lang="en-GB" sz="1200" b="1" dirty="0">
                        <a:solidFill>
                          <a:schemeClr val="bg2"/>
                        </a:solidFill>
                        <a:latin typeface="Arial" panose="020B0604020202020204" pitchFamily="34" charset="0"/>
                        <a:cs typeface="Arial" panose="020B0604020202020204"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D</a:t>
                      </a:r>
                      <a:endParaRPr lang="en-GB" sz="1200" b="0" dirty="0">
                        <a:solidFill>
                          <a:schemeClr val="bg2"/>
                        </a:solidFill>
                        <a:latin typeface="Arial" pitchFamily="34" charset="0"/>
                        <a:cs typeface="Arial" pitchFamily="34" charset="0"/>
                      </a:endParaRPr>
                    </a:p>
                  </a:txBody>
                  <a:tcPr/>
                </a:tc>
                <a:tc>
                  <a:txBody>
                    <a:bodyPr/>
                    <a:lstStyle/>
                    <a:p>
                      <a:r>
                        <a:rPr lang="nl-BE" sz="1200" dirty="0" smtClean="0">
                          <a:solidFill>
                            <a:schemeClr val="bg2"/>
                          </a:solidFill>
                          <a:latin typeface="Arial" panose="020B0604020202020204" pitchFamily="34" charset="0"/>
                          <a:cs typeface="Arial" panose="020B0604020202020204" pitchFamily="34" charset="0"/>
                        </a:rPr>
                        <a:t>Option box </a:t>
                      </a:r>
                      <a:endParaRPr lang="en-GB" sz="1200" dirty="0">
                        <a:solidFill>
                          <a:schemeClr val="bg2"/>
                        </a:solidFill>
                        <a:latin typeface="Arial" panose="020B0604020202020204" pitchFamily="34" charset="0"/>
                        <a:cs typeface="Arial" panose="020B0604020202020204" pitchFamily="34" charset="0"/>
                      </a:endParaRP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82618950"/>
              </p:ext>
            </p:extLst>
          </p:nvPr>
        </p:nvGraphicFramePr>
        <p:xfrm>
          <a:off x="683568" y="6079574"/>
          <a:ext cx="2160240" cy="445770"/>
        </p:xfrm>
        <a:graphic>
          <a:graphicData uri="http://schemas.openxmlformats.org/drawingml/2006/table">
            <a:tbl>
              <a:tblPr firstRow="1">
                <a:tableStyleId>{3C2FFA5D-87B4-456A-9821-1D502468CF0F}</a:tableStyleId>
              </a:tblPr>
              <a:tblGrid>
                <a:gridCol w="1080120"/>
                <a:gridCol w="1080120"/>
              </a:tblGrid>
              <a:tr h="161925">
                <a:tc>
                  <a:txBody>
                    <a:bodyPr/>
                    <a:lstStyle/>
                    <a:p>
                      <a:pPr algn="ctr" fontAlgn="b"/>
                      <a:r>
                        <a:rPr lang="en-US" sz="1400" u="none" strike="noStrike" dirty="0" smtClean="0">
                          <a:solidFill>
                            <a:schemeClr val="tx2"/>
                          </a:solidFill>
                          <a:effectLst/>
                        </a:rPr>
                        <a:t>Bread</a:t>
                      </a:r>
                      <a:r>
                        <a:rPr lang="en-US" sz="1400" u="none" strike="noStrike" baseline="0" dirty="0" smtClean="0">
                          <a:solidFill>
                            <a:schemeClr val="tx2"/>
                          </a:solidFill>
                          <a:effectLst/>
                        </a:rPr>
                        <a:t> Crumb</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Overview</a:t>
                      </a:r>
                      <a:endParaRPr lang="en-GB" sz="1400" b="1" i="0" u="none" strike="noStrike" dirty="0">
                        <a:solidFill>
                          <a:schemeClr val="tx2"/>
                        </a:solidFill>
                        <a:effectLst/>
                        <a:latin typeface="+mn-lt"/>
                      </a:endParaRPr>
                    </a:p>
                  </a:txBody>
                  <a:tcPr marL="36000" marR="36000" marT="9525" marB="0" anchor="ctr"/>
                </a:tc>
              </a:tr>
              <a:tr h="161925">
                <a:tc>
                  <a:txBody>
                    <a:bodyPr/>
                    <a:lstStyle/>
                    <a:p>
                      <a:pPr algn="ctr" fontAlgn="b"/>
                      <a:r>
                        <a:rPr lang="en-US" sz="1400" b="0" i="0" u="none" strike="noStrike" dirty="0" smtClean="0">
                          <a:solidFill>
                            <a:schemeClr val="tx2"/>
                          </a:solidFill>
                          <a:effectLst/>
                          <a:latin typeface="+mn-lt"/>
                        </a:rPr>
                        <a:t>A.2.2.E.1</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E-03</a:t>
                      </a:r>
                    </a:p>
                  </a:txBody>
                  <a:tcPr marL="36000" marR="36000" marT="9525" marB="0" anchor="ctr"/>
                </a:tc>
              </a:tr>
            </a:tbl>
          </a:graphicData>
        </a:graphic>
      </p:graphicFrame>
    </p:spTree>
    <p:extLst>
      <p:ext uri="{BB962C8B-B14F-4D97-AF65-F5344CB8AC3E}">
        <p14:creationId xmlns:p14="http://schemas.microsoft.com/office/powerpoint/2010/main" val="160234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13</a:t>
            </a:fld>
            <a:endParaRPr lang="en-US"/>
          </a:p>
        </p:txBody>
      </p:sp>
      <p:sp>
        <p:nvSpPr>
          <p:cNvPr id="4" name="Text Placeholder 3"/>
          <p:cNvSpPr>
            <a:spLocks noGrp="1"/>
          </p:cNvSpPr>
          <p:nvPr>
            <p:ph type="body" sz="quarter" idx="13"/>
          </p:nvPr>
        </p:nvSpPr>
        <p:spPr/>
        <p:txBody>
          <a:bodyPr/>
          <a:lstStyle/>
          <a:p>
            <a:r>
              <a:rPr lang="nl-BE" dirty="0" smtClean="0"/>
              <a:t>User interface</a:t>
            </a:r>
            <a:endParaRPr lang="en-GB" dirty="0"/>
          </a:p>
        </p:txBody>
      </p:sp>
      <p:sp>
        <p:nvSpPr>
          <p:cNvPr id="5" name="Text Placeholder 4"/>
          <p:cNvSpPr>
            <a:spLocks noGrp="1"/>
          </p:cNvSpPr>
          <p:nvPr>
            <p:ph type="body" sz="quarter" idx="14"/>
          </p:nvPr>
        </p:nvSpPr>
        <p:spPr/>
        <p:txBody>
          <a:bodyPr/>
          <a:lstStyle/>
          <a:p>
            <a:endParaRPr lang="en-GB" dirty="0"/>
          </a:p>
        </p:txBody>
      </p:sp>
      <p:sp>
        <p:nvSpPr>
          <p:cNvPr id="6" name="Text Placeholder 5"/>
          <p:cNvSpPr>
            <a:spLocks noGrp="1"/>
          </p:cNvSpPr>
          <p:nvPr>
            <p:ph type="body" sz="quarter" idx="15"/>
          </p:nvPr>
        </p:nvSpPr>
        <p:spPr/>
        <p:txBody>
          <a:bodyPr/>
          <a:lstStyle/>
          <a:p>
            <a:r>
              <a:rPr lang="nl-BE" dirty="0" smtClean="0"/>
              <a:t>1.</a:t>
            </a:r>
            <a:endParaRPr lang="en-GB" dirty="0"/>
          </a:p>
        </p:txBody>
      </p:sp>
    </p:spTree>
    <p:extLst>
      <p:ext uri="{BB962C8B-B14F-4D97-AF65-F5344CB8AC3E}">
        <p14:creationId xmlns:p14="http://schemas.microsoft.com/office/powerpoint/2010/main" val="313178907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130</a:t>
            </a:fld>
            <a:endParaRPr lang="en-US" dirty="0"/>
          </a:p>
        </p:txBody>
      </p:sp>
      <p:sp>
        <p:nvSpPr>
          <p:cNvPr id="4" name="Text Placeholder 3"/>
          <p:cNvSpPr>
            <a:spLocks noGrp="1"/>
          </p:cNvSpPr>
          <p:nvPr>
            <p:ph type="body" sz="quarter" idx="15"/>
          </p:nvPr>
        </p:nvSpPr>
        <p:spPr/>
        <p:txBody>
          <a:bodyPr/>
          <a:lstStyle/>
          <a:p>
            <a:r>
              <a:rPr lang="nl-BE" dirty="0"/>
              <a:t>5. </a:t>
            </a:r>
            <a:r>
              <a:rPr lang="nl-BE" dirty="0" err="1"/>
              <a:t>Commissioning</a:t>
            </a:r>
            <a:r>
              <a:rPr lang="nl-BE" dirty="0"/>
              <a:t> </a:t>
            </a:r>
            <a:r>
              <a:rPr lang="nl-BE" dirty="0" smtClean="0"/>
              <a:t> </a:t>
            </a:r>
            <a:r>
              <a:rPr lang="nl-BE" dirty="0"/>
              <a:t>–</a:t>
            </a:r>
            <a:r>
              <a:rPr lang="en-GB" dirty="0"/>
              <a:t> Quick wizard  - </a:t>
            </a:r>
            <a:r>
              <a:rPr lang="en-GB" dirty="0" smtClean="0"/>
              <a:t>BUH type </a:t>
            </a:r>
            <a:endParaRPr lang="nl-BE" dirty="0"/>
          </a:p>
          <a:p>
            <a:endParaRPr lang="en-GB" dirty="0"/>
          </a:p>
        </p:txBody>
      </p:sp>
      <p:sp>
        <p:nvSpPr>
          <p:cNvPr id="5" name="Text Placeholder 4"/>
          <p:cNvSpPr>
            <a:spLocks noGrp="1"/>
          </p:cNvSpPr>
          <p:nvPr>
            <p:ph type="body" sz="quarter" idx="16"/>
          </p:nvPr>
        </p:nvSpPr>
        <p:spPr/>
        <p:txBody>
          <a:bodyPr>
            <a:normAutofit/>
          </a:bodyPr>
          <a:lstStyle/>
          <a:p>
            <a:r>
              <a:rPr lang="en-GB" dirty="0">
                <a:solidFill>
                  <a:srgbClr val="000000"/>
                </a:solidFill>
              </a:rPr>
              <a:t>The backup heater in the *9W model can be connected in </a:t>
            </a:r>
            <a:endParaRPr lang="en-GB" dirty="0" smtClean="0">
              <a:solidFill>
                <a:srgbClr val="000000"/>
              </a:solidFill>
            </a:endParaRPr>
          </a:p>
          <a:p>
            <a:r>
              <a:rPr lang="en-GB" dirty="0" smtClean="0">
                <a:solidFill>
                  <a:srgbClr val="000000"/>
                </a:solidFill>
              </a:rPr>
              <a:t>different </a:t>
            </a:r>
            <a:r>
              <a:rPr lang="en-GB" dirty="0">
                <a:solidFill>
                  <a:srgbClr val="000000"/>
                </a:solidFill>
              </a:rPr>
              <a:t>configurations. Besides hardware configuration, the </a:t>
            </a:r>
            <a:endParaRPr lang="en-GB" dirty="0" smtClean="0">
              <a:solidFill>
                <a:srgbClr val="000000"/>
              </a:solidFill>
            </a:endParaRPr>
          </a:p>
          <a:p>
            <a:r>
              <a:rPr lang="en-GB" dirty="0" smtClean="0">
                <a:solidFill>
                  <a:srgbClr val="000000"/>
                </a:solidFill>
              </a:rPr>
              <a:t>BUH  type </a:t>
            </a:r>
            <a:r>
              <a:rPr lang="en-GB" dirty="0">
                <a:solidFill>
                  <a:srgbClr val="000000"/>
                </a:solidFill>
              </a:rPr>
              <a:t>must be setup on the user interface</a:t>
            </a:r>
            <a:r>
              <a:rPr lang="en-GB" dirty="0" smtClean="0">
                <a:solidFill>
                  <a:srgbClr val="000000"/>
                </a:solidFill>
              </a:rPr>
              <a:t>.</a:t>
            </a:r>
          </a:p>
          <a:p>
            <a:endParaRPr lang="en-GB" dirty="0">
              <a:solidFill>
                <a:srgbClr val="000000"/>
              </a:solidFill>
            </a:endParaRPr>
          </a:p>
          <a:p>
            <a:pPr marL="57150"/>
            <a:r>
              <a:rPr lang="nl-BE" dirty="0" smtClean="0"/>
              <a:t>		</a:t>
            </a:r>
            <a:r>
              <a:rPr lang="en-GB" b="1" dirty="0" smtClean="0">
                <a:solidFill>
                  <a:srgbClr val="000000"/>
                </a:solidFill>
              </a:rPr>
              <a:t>A.2.2.E.2 = 1 ; </a:t>
            </a:r>
            <a:r>
              <a:rPr lang="nl-BE" b="1" dirty="0" smtClean="0">
                <a:solidFill>
                  <a:srgbClr val="000000"/>
                </a:solidFill>
              </a:rPr>
              <a:t>1</a:t>
            </a:r>
            <a:r>
              <a:rPr lang="pl-PL" b="1" dirty="0">
                <a:solidFill>
                  <a:srgbClr val="000000"/>
                </a:solidFill>
              </a:rPr>
              <a:t>P,(1</a:t>
            </a:r>
            <a:r>
              <a:rPr lang="en-GB" b="1" dirty="0">
                <a:solidFill>
                  <a:srgbClr val="000000"/>
                </a:solidFill>
              </a:rPr>
              <a:t> or </a:t>
            </a:r>
            <a:r>
              <a:rPr lang="pl-PL" b="1" dirty="0">
                <a:solidFill>
                  <a:srgbClr val="000000"/>
                </a:solidFill>
              </a:rPr>
              <a:t>1+2): </a:t>
            </a:r>
            <a:r>
              <a:rPr lang="nl-BE" b="1" dirty="0">
                <a:solidFill>
                  <a:srgbClr val="000000"/>
                </a:solidFill>
              </a:rPr>
              <a:t>6</a:t>
            </a:r>
            <a:r>
              <a:rPr lang="pl-PL" b="1" dirty="0">
                <a:solidFill>
                  <a:srgbClr val="000000"/>
                </a:solidFill>
              </a:rPr>
              <a:t> kW 1~ 230 V</a:t>
            </a:r>
            <a:r>
              <a:rPr lang="en-GB" b="1" dirty="0">
                <a:solidFill>
                  <a:srgbClr val="000000"/>
                </a:solidFill>
              </a:rPr>
              <a:t> </a:t>
            </a:r>
            <a:r>
              <a:rPr lang="en-GB" b="1" dirty="0" smtClean="0">
                <a:solidFill>
                  <a:srgbClr val="000000"/>
                </a:solidFill>
              </a:rPr>
              <a:t>		(</a:t>
            </a:r>
            <a:r>
              <a:rPr lang="en-GB" b="1" dirty="0">
                <a:solidFill>
                  <a:srgbClr val="000000"/>
                </a:solidFill>
              </a:rPr>
              <a:t>single phase 6kW backup heater)</a:t>
            </a:r>
          </a:p>
          <a:p>
            <a:pPr marL="57150"/>
            <a:r>
              <a:rPr lang="en-GB" dirty="0" smtClean="0">
                <a:solidFill>
                  <a:srgbClr val="000000"/>
                </a:solidFill>
              </a:rPr>
              <a:t>		</a:t>
            </a:r>
          </a:p>
          <a:p>
            <a:pPr marL="57150"/>
            <a:r>
              <a:rPr lang="en-GB" dirty="0">
                <a:solidFill>
                  <a:srgbClr val="000000"/>
                </a:solidFill>
              </a:rPr>
              <a:t>	</a:t>
            </a:r>
            <a:r>
              <a:rPr lang="en-GB" dirty="0" smtClean="0">
                <a:solidFill>
                  <a:srgbClr val="000000"/>
                </a:solidFill>
              </a:rPr>
              <a:t>	If </a:t>
            </a:r>
            <a:r>
              <a:rPr lang="en-GB" dirty="0">
                <a:solidFill>
                  <a:srgbClr val="000000"/>
                </a:solidFill>
              </a:rPr>
              <a:t>single phase 3kW is required then the </a:t>
            </a:r>
            <a:r>
              <a:rPr lang="en-GB" dirty="0" smtClean="0">
                <a:solidFill>
                  <a:srgbClr val="000000"/>
                </a:solidFill>
              </a:rPr>
              <a:t>		second </a:t>
            </a:r>
            <a:r>
              <a:rPr lang="en-GB" dirty="0">
                <a:solidFill>
                  <a:srgbClr val="000000"/>
                </a:solidFill>
              </a:rPr>
              <a:t>step can be disabled in </a:t>
            </a:r>
            <a:r>
              <a:rPr lang="en-GB" dirty="0" smtClean="0">
                <a:solidFill>
                  <a:srgbClr val="000000"/>
                </a:solidFill>
              </a:rPr>
              <a:t>setting </a:t>
            </a:r>
            <a:r>
              <a:rPr lang="en-GB" dirty="0">
                <a:solidFill>
                  <a:srgbClr val="000000"/>
                </a:solidFill>
              </a:rPr>
              <a:t>A.2.1.4</a:t>
            </a:r>
          </a:p>
          <a:p>
            <a:pPr marL="57150"/>
            <a:r>
              <a:rPr lang="en-GB" dirty="0">
                <a:solidFill>
                  <a:srgbClr val="000000"/>
                </a:solidFill>
              </a:rPr>
              <a:t>	</a:t>
            </a:r>
            <a:r>
              <a:rPr lang="en-GB" dirty="0" smtClean="0">
                <a:solidFill>
                  <a:srgbClr val="000000"/>
                </a:solidFill>
              </a:rPr>
              <a:t>		</a:t>
            </a:r>
          </a:p>
          <a:p>
            <a:pPr marL="57150"/>
            <a:r>
              <a:rPr lang="en-GB" dirty="0">
                <a:solidFill>
                  <a:srgbClr val="000000"/>
                </a:solidFill>
              </a:rPr>
              <a:t>	</a:t>
            </a:r>
            <a:r>
              <a:rPr lang="en-GB" dirty="0" smtClean="0">
                <a:solidFill>
                  <a:srgbClr val="000000"/>
                </a:solidFill>
              </a:rPr>
              <a:t>	</a:t>
            </a:r>
            <a:r>
              <a:rPr lang="en-GB" dirty="0">
                <a:solidFill>
                  <a:srgbClr val="000000"/>
                </a:solidFill>
              </a:rPr>
              <a:t> A.2.2.E.2 </a:t>
            </a:r>
            <a:r>
              <a:rPr lang="en-GB" dirty="0" smtClean="0">
                <a:solidFill>
                  <a:srgbClr val="000000"/>
                </a:solidFill>
              </a:rPr>
              <a:t>= </a:t>
            </a:r>
            <a:r>
              <a:rPr lang="nl-BE" dirty="0" smtClean="0">
                <a:solidFill>
                  <a:srgbClr val="000000"/>
                </a:solidFill>
              </a:rPr>
              <a:t>4 ; 3</a:t>
            </a:r>
            <a:r>
              <a:rPr lang="pl-PL" dirty="0" smtClean="0">
                <a:solidFill>
                  <a:srgbClr val="000000"/>
                </a:solidFill>
              </a:rPr>
              <a:t>PN</a:t>
            </a:r>
            <a:r>
              <a:rPr lang="pl-PL" dirty="0">
                <a:solidFill>
                  <a:srgbClr val="000000"/>
                </a:solidFill>
              </a:rPr>
              <a:t>,(1</a:t>
            </a:r>
            <a:r>
              <a:rPr lang="en-GB" dirty="0">
                <a:solidFill>
                  <a:srgbClr val="000000"/>
                </a:solidFill>
              </a:rPr>
              <a:t> or </a:t>
            </a:r>
            <a:r>
              <a:rPr lang="pl-PL" dirty="0">
                <a:solidFill>
                  <a:srgbClr val="000000"/>
                </a:solidFill>
              </a:rPr>
              <a:t>2)</a:t>
            </a:r>
            <a:r>
              <a:rPr lang="nl-BE" dirty="0">
                <a:solidFill>
                  <a:srgbClr val="000000"/>
                </a:solidFill>
              </a:rPr>
              <a:t>:</a:t>
            </a:r>
            <a:r>
              <a:rPr lang="pl-PL" dirty="0">
                <a:solidFill>
                  <a:srgbClr val="000000"/>
                </a:solidFill>
              </a:rPr>
              <a:t> 6 kW 3N~ 4</a:t>
            </a:r>
            <a:r>
              <a:rPr lang="en-GB" dirty="0">
                <a:solidFill>
                  <a:srgbClr val="000000"/>
                </a:solidFill>
              </a:rPr>
              <a:t>15</a:t>
            </a:r>
            <a:r>
              <a:rPr lang="pl-PL" dirty="0">
                <a:solidFill>
                  <a:srgbClr val="000000"/>
                </a:solidFill>
              </a:rPr>
              <a:t> V </a:t>
            </a:r>
            <a:r>
              <a:rPr lang="en-GB" dirty="0">
                <a:solidFill>
                  <a:srgbClr val="000000"/>
                </a:solidFill>
              </a:rPr>
              <a:t>(three </a:t>
            </a:r>
            <a:r>
              <a:rPr lang="en-GB" dirty="0" smtClean="0">
                <a:solidFill>
                  <a:srgbClr val="000000"/>
                </a:solidFill>
              </a:rPr>
              <a:t>		phase </a:t>
            </a:r>
            <a:r>
              <a:rPr lang="en-GB" dirty="0">
                <a:solidFill>
                  <a:srgbClr val="000000"/>
                </a:solidFill>
              </a:rPr>
              <a:t>&amp; neutral 6kW backup heater)</a:t>
            </a:r>
          </a:p>
          <a:p>
            <a:pPr marL="57150"/>
            <a:endParaRPr lang="en-GB" dirty="0">
              <a:solidFill>
                <a:srgbClr val="000000"/>
              </a:solidFill>
            </a:endParaRPr>
          </a:p>
          <a:p>
            <a:pPr marL="57150"/>
            <a:r>
              <a:rPr lang="en-GB" dirty="0" smtClean="0">
                <a:solidFill>
                  <a:srgbClr val="000000"/>
                </a:solidFill>
              </a:rPr>
              <a:t>		</a:t>
            </a:r>
            <a:r>
              <a:rPr lang="en-GB" dirty="0">
                <a:solidFill>
                  <a:srgbClr val="000000"/>
                </a:solidFill>
              </a:rPr>
              <a:t> A.2.2.E.2 </a:t>
            </a:r>
            <a:r>
              <a:rPr lang="en-GB" dirty="0" smtClean="0">
                <a:solidFill>
                  <a:srgbClr val="000000"/>
                </a:solidFill>
              </a:rPr>
              <a:t>= 5 ; </a:t>
            </a:r>
            <a:r>
              <a:rPr lang="pl-PL" dirty="0" smtClean="0">
                <a:solidFill>
                  <a:srgbClr val="000000"/>
                </a:solidFill>
              </a:rPr>
              <a:t>3PN</a:t>
            </a:r>
            <a:r>
              <a:rPr lang="pl-PL" dirty="0">
                <a:solidFill>
                  <a:srgbClr val="000000"/>
                </a:solidFill>
              </a:rPr>
              <a:t>,(1</a:t>
            </a:r>
            <a:r>
              <a:rPr lang="en-GB" dirty="0">
                <a:solidFill>
                  <a:srgbClr val="000000"/>
                </a:solidFill>
              </a:rPr>
              <a:t> or </a:t>
            </a:r>
            <a:r>
              <a:rPr lang="pl-PL" dirty="0">
                <a:solidFill>
                  <a:srgbClr val="000000"/>
                </a:solidFill>
              </a:rPr>
              <a:t>1+2): 9 kW 3N~ 4</a:t>
            </a:r>
            <a:r>
              <a:rPr lang="en-GB" dirty="0">
                <a:solidFill>
                  <a:srgbClr val="000000"/>
                </a:solidFill>
              </a:rPr>
              <a:t>15</a:t>
            </a:r>
            <a:r>
              <a:rPr lang="pl-PL" dirty="0">
                <a:solidFill>
                  <a:srgbClr val="000000"/>
                </a:solidFill>
              </a:rPr>
              <a:t> V</a:t>
            </a:r>
            <a:endParaRPr lang="de-DE" dirty="0">
              <a:solidFill>
                <a:srgbClr val="000000"/>
              </a:solidFill>
            </a:endParaRPr>
          </a:p>
          <a:p>
            <a:pPr marL="57150"/>
            <a:r>
              <a:rPr lang="nl-BE" dirty="0" smtClean="0">
                <a:solidFill>
                  <a:srgbClr val="000000"/>
                </a:solidFill>
              </a:rPr>
              <a:t>		</a:t>
            </a:r>
            <a:r>
              <a:rPr lang="pl-PL" dirty="0" smtClean="0">
                <a:solidFill>
                  <a:srgbClr val="000000"/>
                </a:solidFill>
              </a:rPr>
              <a:t> </a:t>
            </a:r>
            <a:r>
              <a:rPr lang="en-GB" dirty="0">
                <a:solidFill>
                  <a:srgbClr val="000000"/>
                </a:solidFill>
              </a:rPr>
              <a:t>(three phase &amp; neutral 9kW backup heater)</a:t>
            </a:r>
          </a:p>
          <a:p>
            <a:endParaRPr lang="en-GB" dirty="0"/>
          </a:p>
        </p:txBody>
      </p:sp>
      <p:cxnSp>
        <p:nvCxnSpPr>
          <p:cNvPr id="8" name="Elbow Connector 7"/>
          <p:cNvCxnSpPr/>
          <p:nvPr/>
        </p:nvCxnSpPr>
        <p:spPr bwMode="auto">
          <a:xfrm rot="10800000" flipV="1">
            <a:off x="1360784" y="1052736"/>
            <a:ext cx="5875512" cy="1080120"/>
          </a:xfrm>
          <a:prstGeom prst="bentConnector2">
            <a:avLst/>
          </a:prstGeom>
          <a:solidFill>
            <a:schemeClr val="accent1"/>
          </a:solidFill>
          <a:ln w="381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9" name="Table 8"/>
          <p:cNvGraphicFramePr>
            <a:graphicFrameLocks noGrp="1"/>
          </p:cNvGraphicFramePr>
          <p:nvPr>
            <p:extLst>
              <p:ext uri="{D42A27DB-BD31-4B8C-83A1-F6EECF244321}">
                <p14:modId xmlns:p14="http://schemas.microsoft.com/office/powerpoint/2010/main" val="3852938844"/>
              </p:ext>
            </p:extLst>
          </p:nvPr>
        </p:nvGraphicFramePr>
        <p:xfrm>
          <a:off x="683568" y="6079574"/>
          <a:ext cx="2160240" cy="445770"/>
        </p:xfrm>
        <a:graphic>
          <a:graphicData uri="http://schemas.openxmlformats.org/drawingml/2006/table">
            <a:tbl>
              <a:tblPr firstRow="1">
                <a:tableStyleId>{3C2FFA5D-87B4-456A-9821-1D502468CF0F}</a:tableStyleId>
              </a:tblPr>
              <a:tblGrid>
                <a:gridCol w="1080120"/>
                <a:gridCol w="1080120"/>
              </a:tblGrid>
              <a:tr h="161925">
                <a:tc>
                  <a:txBody>
                    <a:bodyPr/>
                    <a:lstStyle/>
                    <a:p>
                      <a:pPr algn="ctr" fontAlgn="b"/>
                      <a:r>
                        <a:rPr lang="en-US" sz="1400" u="none" strike="noStrike" dirty="0" smtClean="0">
                          <a:solidFill>
                            <a:schemeClr val="tx2"/>
                          </a:solidFill>
                          <a:effectLst/>
                        </a:rPr>
                        <a:t>Bread</a:t>
                      </a:r>
                      <a:r>
                        <a:rPr lang="en-US" sz="1400" u="none" strike="noStrike" baseline="0" dirty="0" smtClean="0">
                          <a:solidFill>
                            <a:schemeClr val="tx2"/>
                          </a:solidFill>
                          <a:effectLst/>
                        </a:rPr>
                        <a:t> Crumb</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Overview</a:t>
                      </a:r>
                      <a:endParaRPr lang="en-GB" sz="1400" b="1" i="0" u="none" strike="noStrike" dirty="0">
                        <a:solidFill>
                          <a:schemeClr val="tx2"/>
                        </a:solidFill>
                        <a:effectLst/>
                        <a:latin typeface="+mn-lt"/>
                      </a:endParaRPr>
                    </a:p>
                  </a:txBody>
                  <a:tcPr marL="36000" marR="36000" marT="9525" marB="0" anchor="ctr"/>
                </a:tc>
              </a:tr>
              <a:tr h="161925">
                <a:tc>
                  <a:txBody>
                    <a:bodyPr/>
                    <a:lstStyle/>
                    <a:p>
                      <a:pPr algn="ctr" fontAlgn="b"/>
                      <a:r>
                        <a:rPr lang="en-US" sz="1400" b="0" i="0" u="none" strike="noStrike" dirty="0" smtClean="0">
                          <a:solidFill>
                            <a:schemeClr val="tx2"/>
                          </a:solidFill>
                          <a:effectLst/>
                          <a:latin typeface="+mn-lt"/>
                        </a:rPr>
                        <a:t>A.2.2.E.2</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5-0D</a:t>
                      </a:r>
                    </a:p>
                  </a:txBody>
                  <a:tcPr marL="36000" marR="36000" marT="9525" marB="0" anchor="ctr"/>
                </a:tc>
              </a:tr>
            </a:tbl>
          </a:graphicData>
        </a:graphic>
      </p:graphicFrame>
      <p:graphicFrame>
        <p:nvGraphicFramePr>
          <p:cNvPr id="10" name="Tabelle 19"/>
          <p:cNvGraphicFramePr>
            <a:graphicFrameLocks noGrp="1"/>
          </p:cNvGraphicFramePr>
          <p:nvPr>
            <p:extLst>
              <p:ext uri="{D42A27DB-BD31-4B8C-83A1-F6EECF244321}">
                <p14:modId xmlns:p14="http://schemas.microsoft.com/office/powerpoint/2010/main" val="266077894"/>
              </p:ext>
            </p:extLst>
          </p:nvPr>
        </p:nvGraphicFramePr>
        <p:xfrm>
          <a:off x="7236296" y="404664"/>
          <a:ext cx="1512168" cy="1097280"/>
        </p:xfrm>
        <a:graphic>
          <a:graphicData uri="http://schemas.openxmlformats.org/drawingml/2006/table">
            <a:tbl>
              <a:tblPr firstRow="1" bandRow="1">
                <a:tableStyleId>{5C22544A-7EE6-4342-B048-85BDC9FD1C3A}</a:tableStyleId>
              </a:tblPr>
              <a:tblGrid>
                <a:gridCol w="252028"/>
                <a:gridCol w="1260140"/>
              </a:tblGrid>
              <a:tr h="206347">
                <a:tc gridSpan="2">
                  <a:txBody>
                    <a:bodyPr/>
                    <a:lstStyle/>
                    <a:p>
                      <a:r>
                        <a:rPr lang="de-DE" sz="1200" dirty="0" smtClean="0">
                          <a:solidFill>
                            <a:schemeClr val="tx2"/>
                          </a:solidFill>
                          <a:latin typeface="Arial" pitchFamily="34" charset="0"/>
                          <a:cs typeface="Arial" pitchFamily="34" charset="0"/>
                        </a:rPr>
                        <a:t>A.2 System</a:t>
                      </a:r>
                      <a:r>
                        <a:rPr lang="de-DE" sz="1200" baseline="0" dirty="0"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206347">
                <a:tc>
                  <a:txBody>
                    <a:bodyPr/>
                    <a:lstStyle/>
                    <a:p>
                      <a:r>
                        <a:rPr lang="de-DE" sz="1200" b="1" dirty="0" smtClean="0">
                          <a:solidFill>
                            <a:schemeClr val="tx2"/>
                          </a:solidFill>
                          <a:latin typeface="Arial" pitchFamily="34" charset="0"/>
                          <a:cs typeface="Arial" pitchFamily="34" charset="0"/>
                        </a:rPr>
                        <a:t>1</a:t>
                      </a:r>
                      <a:endParaRPr lang="en-GB" sz="1200" b="1" dirty="0">
                        <a:solidFill>
                          <a:schemeClr val="tx2"/>
                        </a:solidFill>
                        <a:latin typeface="Arial" pitchFamily="34" charset="0"/>
                        <a:cs typeface="Arial" pitchFamily="34" charset="0"/>
                      </a:endParaRPr>
                    </a:p>
                  </a:txBody>
                  <a:tcPr/>
                </a:tc>
                <a:tc>
                  <a:txBody>
                    <a:bodyPr/>
                    <a:lstStyle/>
                    <a:p>
                      <a:r>
                        <a:rPr lang="de-DE" sz="1200" b="1" dirty="0" smtClean="0">
                          <a:solidFill>
                            <a:schemeClr val="tx2"/>
                          </a:solidFill>
                          <a:latin typeface="Arial" pitchFamily="34" charset="0"/>
                          <a:cs typeface="Arial" pitchFamily="34" charset="0"/>
                        </a:rPr>
                        <a:t>Standard</a:t>
                      </a:r>
                      <a:endParaRPr lang="en-GB" sz="1200" b="1" dirty="0">
                        <a:solidFill>
                          <a:schemeClr val="tx2"/>
                        </a:solidFill>
                        <a:latin typeface="Arial" pitchFamily="34" charset="0"/>
                        <a:cs typeface="Arial" pitchFamily="34" charset="0"/>
                      </a:endParaRPr>
                    </a:p>
                  </a:txBody>
                  <a:tcPr/>
                </a:tc>
              </a:tr>
              <a:tr h="206347">
                <a:tc>
                  <a:txBody>
                    <a:bodyPr/>
                    <a:lstStyle/>
                    <a:p>
                      <a:r>
                        <a:rPr lang="de-DE" sz="1200" b="0" dirty="0" smtClean="0">
                          <a:solidFill>
                            <a:schemeClr val="tx2"/>
                          </a:solidFill>
                          <a:latin typeface="Arial" pitchFamily="34" charset="0"/>
                          <a:cs typeface="Arial" pitchFamily="34" charset="0"/>
                        </a:rPr>
                        <a:t>2</a:t>
                      </a:r>
                      <a:endParaRPr lang="en-GB" sz="1200" b="0" dirty="0">
                        <a:solidFill>
                          <a:schemeClr val="tx2"/>
                        </a:solidFill>
                        <a:latin typeface="Arial" pitchFamily="34" charset="0"/>
                        <a:cs typeface="Arial" pitchFamily="34" charset="0"/>
                      </a:endParaRPr>
                    </a:p>
                  </a:txBody>
                  <a:tcPr/>
                </a:tc>
                <a:tc>
                  <a:txBody>
                    <a:bodyPr/>
                    <a:lstStyle/>
                    <a:p>
                      <a:r>
                        <a:rPr lang="de-DE" sz="1200" b="0" dirty="0" smtClean="0">
                          <a:solidFill>
                            <a:schemeClr val="tx2"/>
                          </a:solidFill>
                          <a:latin typeface="Arial" pitchFamily="34" charset="0"/>
                          <a:cs typeface="Arial" pitchFamily="34" charset="0"/>
                        </a:rPr>
                        <a:t>Options</a:t>
                      </a:r>
                      <a:endParaRPr lang="en-GB" sz="1200" b="0" dirty="0">
                        <a:solidFill>
                          <a:schemeClr val="tx2"/>
                        </a:solidFill>
                        <a:latin typeface="Arial" pitchFamily="34" charset="0"/>
                        <a:cs typeface="Arial" pitchFamily="34" charset="0"/>
                      </a:endParaRPr>
                    </a:p>
                  </a:txBody>
                  <a:tcPr/>
                </a:tc>
              </a:tr>
              <a:tr h="206347">
                <a:tc>
                  <a:txBody>
                    <a:bodyPr/>
                    <a:lstStyle/>
                    <a:p>
                      <a:r>
                        <a:rPr lang="de-DE" sz="1200" dirty="0" smtClean="0">
                          <a:solidFill>
                            <a:schemeClr val="tx2"/>
                          </a:solidFill>
                          <a:latin typeface="Arial" pitchFamily="34" charset="0"/>
                          <a:cs typeface="Arial" pitchFamily="34" charset="0"/>
                        </a:rPr>
                        <a:t>4</a:t>
                      </a:r>
                      <a:endParaRPr lang="en-GB" sz="1200" dirty="0">
                        <a:solidFill>
                          <a:schemeClr val="tx2"/>
                        </a:solidFill>
                        <a:latin typeface="Arial" pitchFamily="34" charset="0"/>
                        <a:cs typeface="Arial" pitchFamily="34" charset="0"/>
                      </a:endParaRPr>
                    </a:p>
                  </a:txBody>
                  <a:tcPr/>
                </a:tc>
                <a:tc>
                  <a:txBody>
                    <a:bodyPr/>
                    <a:lstStyle/>
                    <a:p>
                      <a:r>
                        <a:rPr lang="de-DE" sz="1200" dirty="0" err="1" smtClean="0">
                          <a:solidFill>
                            <a:schemeClr val="tx2"/>
                          </a:solidFill>
                          <a:latin typeface="Arial" pitchFamily="34" charset="0"/>
                          <a:cs typeface="Arial" pitchFamily="34" charset="0"/>
                        </a:rPr>
                        <a:t>Confirm</a:t>
                      </a:r>
                      <a:r>
                        <a:rPr lang="de-DE" sz="1200" baseline="0" dirty="0" smtClean="0">
                          <a:solidFill>
                            <a:schemeClr val="tx2"/>
                          </a:solidFill>
                          <a:latin typeface="Arial" pitchFamily="34" charset="0"/>
                          <a:cs typeface="Arial" pitchFamily="34" charset="0"/>
                        </a:rPr>
                        <a:t> </a:t>
                      </a:r>
                      <a:r>
                        <a:rPr lang="de-DE" sz="1200" baseline="0" dirty="0" err="1"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r>
            </a:tbl>
          </a:graphicData>
        </a:graphic>
      </p:graphicFrame>
      <p:graphicFrame>
        <p:nvGraphicFramePr>
          <p:cNvPr id="11" name="Tabelle 22"/>
          <p:cNvGraphicFramePr>
            <a:graphicFrameLocks noGrp="1"/>
          </p:cNvGraphicFramePr>
          <p:nvPr>
            <p:extLst>
              <p:ext uri="{D42A27DB-BD31-4B8C-83A1-F6EECF244321}">
                <p14:modId xmlns:p14="http://schemas.microsoft.com/office/powerpoint/2010/main" val="84280375"/>
              </p:ext>
            </p:extLst>
          </p:nvPr>
        </p:nvGraphicFramePr>
        <p:xfrm>
          <a:off x="467544" y="3789040"/>
          <a:ext cx="2016224" cy="1920240"/>
        </p:xfrm>
        <a:graphic>
          <a:graphicData uri="http://schemas.openxmlformats.org/drawingml/2006/table">
            <a:tbl>
              <a:tblPr firstRow="1" bandRow="1">
                <a:tableStyleId>{5C22544A-7EE6-4342-B048-85BDC9FD1C3A}</a:tableStyleId>
              </a:tblPr>
              <a:tblGrid>
                <a:gridCol w="288032"/>
                <a:gridCol w="1728192"/>
              </a:tblGrid>
              <a:tr h="273632">
                <a:tc gridSpan="2">
                  <a:txBody>
                    <a:bodyPr/>
                    <a:lstStyle/>
                    <a:p>
                      <a:r>
                        <a:rPr lang="nl-BE" sz="1200" dirty="0" smtClean="0">
                          <a:solidFill>
                            <a:schemeClr val="bg2"/>
                          </a:solidFill>
                          <a:latin typeface="Arial" pitchFamily="34" charset="0"/>
                          <a:cs typeface="Arial" pitchFamily="34" charset="0"/>
                        </a:rPr>
                        <a:t>A.2.2.E Control box</a:t>
                      </a:r>
                      <a:endParaRPr lang="en-GB" sz="1200" dirty="0">
                        <a:solidFill>
                          <a:schemeClr val="bg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273632">
                <a:tc>
                  <a:txBody>
                    <a:bodyPr/>
                    <a:lstStyle/>
                    <a:p>
                      <a:r>
                        <a:rPr lang="de-DE" sz="1200" b="0" dirty="0" smtClean="0">
                          <a:solidFill>
                            <a:schemeClr val="bg2"/>
                          </a:solidFill>
                          <a:latin typeface="Arial" pitchFamily="34" charset="0"/>
                          <a:cs typeface="Arial" pitchFamily="34" charset="0"/>
                        </a:rPr>
                        <a:t>1</a:t>
                      </a:r>
                      <a:endParaRPr lang="en-GB" sz="1200" b="0" dirty="0">
                        <a:solidFill>
                          <a:schemeClr val="bg2"/>
                        </a:solidFill>
                        <a:latin typeface="Arial" pitchFamily="34" charset="0"/>
                        <a:cs typeface="Arial" pitchFamily="34" charset="0"/>
                      </a:endParaRPr>
                    </a:p>
                  </a:txBody>
                  <a:tcPr/>
                </a:tc>
                <a:tc>
                  <a:txBody>
                    <a:bodyPr/>
                    <a:lstStyle/>
                    <a:p>
                      <a:r>
                        <a:rPr lang="en-GB" sz="1200" b="0" u="none" strike="noStrike" dirty="0" smtClean="0">
                          <a:solidFill>
                            <a:schemeClr val="bg2"/>
                          </a:solidFill>
                          <a:effectLst/>
                        </a:rPr>
                        <a:t>BUH steps</a:t>
                      </a:r>
                      <a:endParaRPr lang="en-GB" sz="1200" b="0" dirty="0">
                        <a:solidFill>
                          <a:schemeClr val="bg2"/>
                        </a:solidFill>
                        <a:latin typeface="Arial" pitchFamily="34" charset="0"/>
                        <a:cs typeface="Arial" pitchFamily="34" charset="0"/>
                      </a:endParaRPr>
                    </a:p>
                  </a:txBody>
                  <a:tcPr/>
                </a:tc>
              </a:tr>
              <a:tr h="243447">
                <a:tc>
                  <a:txBody>
                    <a:bodyPr/>
                    <a:lstStyle/>
                    <a:p>
                      <a:r>
                        <a:rPr lang="de-DE" sz="1200" b="1" dirty="0" smtClean="0">
                          <a:solidFill>
                            <a:schemeClr val="bg2"/>
                          </a:solidFill>
                          <a:latin typeface="Arial" pitchFamily="34" charset="0"/>
                          <a:cs typeface="Arial" pitchFamily="34" charset="0"/>
                        </a:rPr>
                        <a:t>2</a:t>
                      </a:r>
                      <a:endParaRPr lang="en-GB" sz="1200" b="1" dirty="0">
                        <a:solidFill>
                          <a:schemeClr val="bg2"/>
                        </a:solidFill>
                        <a:latin typeface="Arial" pitchFamily="34" charset="0"/>
                        <a:cs typeface="Arial" pitchFamily="34" charset="0"/>
                      </a:endParaRPr>
                    </a:p>
                  </a:txBody>
                  <a:tcPr/>
                </a:tc>
                <a:tc>
                  <a:txBody>
                    <a:bodyPr/>
                    <a:lstStyle/>
                    <a:p>
                      <a:r>
                        <a:rPr lang="en-US" sz="1200" b="1" u="none" strike="noStrike" dirty="0" smtClean="0">
                          <a:solidFill>
                            <a:schemeClr val="bg2"/>
                          </a:solidFill>
                          <a:effectLst/>
                        </a:rPr>
                        <a:t>BUH type</a:t>
                      </a:r>
                    </a:p>
                  </a:txBody>
                  <a:tcPr/>
                </a:tc>
              </a:tr>
              <a:tr h="257159">
                <a:tc>
                  <a:txBody>
                    <a:bodyPr/>
                    <a:lstStyle/>
                    <a:p>
                      <a:r>
                        <a:rPr lang="de-DE" sz="1200" b="0" dirty="0" smtClean="0">
                          <a:solidFill>
                            <a:schemeClr val="bg2"/>
                          </a:solidFill>
                          <a:latin typeface="Arial" pitchFamily="34" charset="0"/>
                          <a:cs typeface="Arial" pitchFamily="34" charset="0"/>
                        </a:rPr>
                        <a:t>3</a:t>
                      </a:r>
                      <a:endParaRPr lang="en-GB" sz="1200" b="0" dirty="0">
                        <a:solidFill>
                          <a:schemeClr val="bg2"/>
                        </a:solidFill>
                        <a:latin typeface="Arial" pitchFamily="34" charset="0"/>
                        <a:cs typeface="Arial" pitchFamily="34" charset="0"/>
                      </a:endParaRPr>
                    </a:p>
                  </a:txBody>
                  <a:tcPr/>
                </a:tc>
                <a:tc>
                  <a:txBody>
                    <a:bodyPr/>
                    <a:lstStyle/>
                    <a:p>
                      <a:pPr algn="l" fontAlgn="t"/>
                      <a:r>
                        <a:rPr lang="en-US" sz="1200" u="none" strike="noStrike" dirty="0" smtClean="0">
                          <a:solidFill>
                            <a:schemeClr val="bg2"/>
                          </a:solidFill>
                          <a:effectLst/>
                        </a:rPr>
                        <a:t>Preferential kWh</a:t>
                      </a:r>
                      <a:r>
                        <a:rPr lang="en-US" sz="1200" u="none" strike="noStrike" baseline="0" dirty="0" smtClean="0">
                          <a:solidFill>
                            <a:schemeClr val="bg2"/>
                          </a:solidFill>
                          <a:effectLst/>
                        </a:rPr>
                        <a:t> rate</a:t>
                      </a:r>
                      <a:endParaRPr lang="en-US" sz="1200" b="0" i="0" u="none" strike="noStrike" dirty="0">
                        <a:solidFill>
                          <a:schemeClr val="bg2"/>
                        </a:solidFill>
                        <a:effectLst/>
                        <a:latin typeface="MS Mincho"/>
                      </a:endParaRPr>
                    </a:p>
                  </a:txBody>
                  <a:tcPr/>
                </a:tc>
              </a:tr>
              <a:tr h="273632">
                <a:tc>
                  <a:txBody>
                    <a:bodyPr/>
                    <a:lstStyle/>
                    <a:p>
                      <a:r>
                        <a:rPr lang="de-DE" sz="1200" b="0" dirty="0" smtClean="0">
                          <a:solidFill>
                            <a:schemeClr val="bg2"/>
                          </a:solidFill>
                          <a:latin typeface="Arial" pitchFamily="34" charset="0"/>
                          <a:cs typeface="Arial" pitchFamily="34" charset="0"/>
                        </a:rPr>
                        <a:t>4</a:t>
                      </a:r>
                      <a:endParaRPr lang="en-GB" sz="1200" b="0" dirty="0">
                        <a:solidFill>
                          <a:schemeClr val="bg2"/>
                        </a:solidFill>
                        <a:latin typeface="Arial" pitchFamily="34" charset="0"/>
                        <a:cs typeface="Arial" pitchFamily="34" charset="0"/>
                      </a:endParaRPr>
                    </a:p>
                  </a:txBody>
                  <a:tcPr/>
                </a:tc>
                <a:tc>
                  <a:txBody>
                    <a:bodyPr/>
                    <a:lstStyle/>
                    <a:p>
                      <a:r>
                        <a:rPr lang="en-GB" sz="1200" u="none" strike="noStrike" dirty="0" smtClean="0">
                          <a:solidFill>
                            <a:schemeClr val="bg2"/>
                          </a:solidFill>
                          <a:effectLst/>
                        </a:rPr>
                        <a:t>DHW operation</a:t>
                      </a:r>
                      <a:endParaRPr lang="en-GB" sz="1200" b="0" dirty="0">
                        <a:solidFill>
                          <a:schemeClr val="bg2"/>
                        </a:solidFill>
                        <a:latin typeface="Arial" pitchFamily="34" charset="0"/>
                        <a:cs typeface="Arial" pitchFamily="34" charset="0"/>
                      </a:endParaRPr>
                    </a:p>
                  </a:txBody>
                  <a:tcPr/>
                </a:tc>
              </a:tr>
              <a:tr h="273632">
                <a:tc>
                  <a:txBody>
                    <a:bodyPr/>
                    <a:lstStyle/>
                    <a:p>
                      <a:r>
                        <a:rPr lang="nl-BE" sz="1200" b="0" dirty="0" smtClean="0">
                          <a:solidFill>
                            <a:schemeClr val="bg2"/>
                          </a:solidFill>
                          <a:latin typeface="Arial" pitchFamily="34" charset="0"/>
                          <a:cs typeface="Arial" pitchFamily="34" charset="0"/>
                        </a:rPr>
                        <a:t>5</a:t>
                      </a:r>
                      <a:endParaRPr lang="en-GB" sz="1200" b="0" dirty="0">
                        <a:solidFill>
                          <a:schemeClr val="bg2"/>
                        </a:solidFill>
                        <a:latin typeface="Arial" pitchFamily="34" charset="0"/>
                        <a:cs typeface="Arial" pitchFamily="34" charset="0"/>
                      </a:endParaRPr>
                    </a:p>
                  </a:txBody>
                  <a:tcPr/>
                </a:tc>
                <a:tc>
                  <a:txBody>
                    <a:bodyPr/>
                    <a:lstStyle/>
                    <a:p>
                      <a:r>
                        <a:rPr lang="nl-BE" sz="1200" b="0" dirty="0" smtClean="0">
                          <a:solidFill>
                            <a:schemeClr val="bg2"/>
                          </a:solidFill>
                          <a:latin typeface="Arial" pitchFamily="34" charset="0"/>
                          <a:cs typeface="Arial" pitchFamily="34" charset="0"/>
                        </a:rPr>
                        <a:t>Contact type </a:t>
                      </a:r>
                      <a:r>
                        <a:rPr lang="nl-BE" sz="1200" b="0" dirty="0" err="1" smtClean="0">
                          <a:solidFill>
                            <a:schemeClr val="bg2"/>
                          </a:solidFill>
                          <a:latin typeface="Arial" pitchFamily="34" charset="0"/>
                          <a:cs typeface="Arial" pitchFamily="34" charset="0"/>
                        </a:rPr>
                        <a:t>main</a:t>
                      </a:r>
                      <a:endParaRPr lang="en-GB" sz="1200" b="0" dirty="0">
                        <a:solidFill>
                          <a:schemeClr val="bg2"/>
                        </a:solidFill>
                        <a:latin typeface="Arial" pitchFamily="34" charset="0"/>
                        <a:cs typeface="Arial" pitchFamily="34" charset="0"/>
                      </a:endParaRPr>
                    </a:p>
                  </a:txBody>
                  <a:tcPr/>
                </a:tc>
              </a:tr>
              <a:tr h="273632">
                <a:tc>
                  <a:txBody>
                    <a:bodyPr/>
                    <a:lstStyle/>
                    <a:p>
                      <a:r>
                        <a:rPr lang="nl-BE" sz="1200" b="0" dirty="0" smtClean="0">
                          <a:solidFill>
                            <a:schemeClr val="bg2"/>
                          </a:solidFill>
                          <a:latin typeface="Arial" pitchFamily="34" charset="0"/>
                          <a:cs typeface="Arial" pitchFamily="34" charset="0"/>
                        </a:rPr>
                        <a:t>6</a:t>
                      </a:r>
                      <a:endParaRPr lang="en-GB" sz="1200" b="0" dirty="0">
                        <a:solidFill>
                          <a:schemeClr val="bg2"/>
                        </a:solidFill>
                        <a:latin typeface="Arial" pitchFamily="34" charset="0"/>
                        <a:cs typeface="Arial" pitchFamily="34" charset="0"/>
                      </a:endParaRPr>
                    </a:p>
                  </a:txBody>
                  <a:tcPr/>
                </a:tc>
                <a:tc>
                  <a:txBody>
                    <a:bodyPr/>
                    <a:lstStyle/>
                    <a:p>
                      <a:r>
                        <a:rPr lang="nl-BE" sz="1200" b="0" dirty="0" smtClean="0">
                          <a:solidFill>
                            <a:schemeClr val="bg2"/>
                          </a:solidFill>
                          <a:latin typeface="Arial" pitchFamily="34" charset="0"/>
                          <a:cs typeface="Arial" pitchFamily="34" charset="0"/>
                        </a:rPr>
                        <a:t>Contact type </a:t>
                      </a:r>
                      <a:r>
                        <a:rPr lang="nl-BE" sz="1200" b="0" dirty="0" err="1" smtClean="0">
                          <a:solidFill>
                            <a:schemeClr val="bg2"/>
                          </a:solidFill>
                          <a:latin typeface="Arial" pitchFamily="34" charset="0"/>
                          <a:cs typeface="Arial" pitchFamily="34" charset="0"/>
                        </a:rPr>
                        <a:t>add</a:t>
                      </a:r>
                      <a:endParaRPr lang="en-GB" sz="1200" b="0" dirty="0">
                        <a:solidFill>
                          <a:schemeClr val="bg2"/>
                        </a:solidFill>
                        <a:latin typeface="Arial" pitchFamily="34" charset="0"/>
                        <a:cs typeface="Arial" pitchFamily="34" charset="0"/>
                      </a:endParaRPr>
                    </a:p>
                  </a:txBody>
                  <a:tcPr/>
                </a:tc>
              </a:tr>
            </a:tbl>
          </a:graphicData>
        </a:graphic>
      </p:graphicFrame>
      <p:graphicFrame>
        <p:nvGraphicFramePr>
          <p:cNvPr id="12" name="Tabelle 21"/>
          <p:cNvGraphicFramePr>
            <a:graphicFrameLocks noGrp="1"/>
          </p:cNvGraphicFramePr>
          <p:nvPr>
            <p:extLst>
              <p:ext uri="{D42A27DB-BD31-4B8C-83A1-F6EECF244321}">
                <p14:modId xmlns:p14="http://schemas.microsoft.com/office/powerpoint/2010/main" val="62215254"/>
              </p:ext>
            </p:extLst>
          </p:nvPr>
        </p:nvGraphicFramePr>
        <p:xfrm>
          <a:off x="467544" y="2132856"/>
          <a:ext cx="2016224" cy="1399024"/>
        </p:xfrm>
        <a:graphic>
          <a:graphicData uri="http://schemas.openxmlformats.org/drawingml/2006/table">
            <a:tbl>
              <a:tblPr firstRow="1" bandRow="1">
                <a:tableStyleId>{5C22544A-7EE6-4342-B048-85BDC9FD1C3A}</a:tableStyleId>
              </a:tblPr>
              <a:tblGrid>
                <a:gridCol w="360040"/>
                <a:gridCol w="1656184"/>
              </a:tblGrid>
              <a:tr h="161889">
                <a:tc gridSpan="2">
                  <a:txBody>
                    <a:bodyPr/>
                    <a:lstStyle/>
                    <a:p>
                      <a:r>
                        <a:rPr lang="de-DE" sz="1200" dirty="0" smtClean="0">
                          <a:solidFill>
                            <a:schemeClr val="bg2"/>
                          </a:solidFill>
                          <a:latin typeface="Arial" pitchFamily="34" charset="0"/>
                          <a:cs typeface="Arial" pitchFamily="34" charset="0"/>
                        </a:rPr>
                        <a:t>A.2.2 Options</a:t>
                      </a:r>
                      <a:endParaRPr lang="en-GB" sz="1200" dirty="0">
                        <a:solidFill>
                          <a:schemeClr val="bg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301744">
                <a:tc>
                  <a:txBody>
                    <a:bodyPr/>
                    <a:lstStyle/>
                    <a:p>
                      <a:r>
                        <a:rPr lang="de-DE" sz="1200" b="0" dirty="0" smtClean="0">
                          <a:solidFill>
                            <a:schemeClr val="bg2"/>
                          </a:solidFill>
                          <a:latin typeface="Arial" pitchFamily="34" charset="0"/>
                          <a:cs typeface="Arial" pitchFamily="34" charset="0"/>
                        </a:rPr>
                        <a:t>A</a:t>
                      </a:r>
                      <a:endParaRPr lang="en-GB" sz="1200" b="0" dirty="0">
                        <a:solidFill>
                          <a:schemeClr val="bg2"/>
                        </a:solidFill>
                        <a:latin typeface="Arial" pitchFamily="34" charset="0"/>
                        <a:cs typeface="Arial" pitchFamily="34" charset="0"/>
                      </a:endParaRPr>
                    </a:p>
                  </a:txBody>
                  <a:tcPr/>
                </a:tc>
                <a:tc>
                  <a:txBody>
                    <a:bodyPr/>
                    <a:lstStyle/>
                    <a:p>
                      <a:r>
                        <a:rPr lang="nl-BE" sz="1200" b="0" dirty="0" smtClean="0">
                          <a:solidFill>
                            <a:schemeClr val="bg2"/>
                          </a:solidFill>
                          <a:latin typeface="Arial" panose="020B0604020202020204" pitchFamily="34" charset="0"/>
                          <a:cs typeface="Arial" panose="020B0604020202020204" pitchFamily="34" charset="0"/>
                        </a:rPr>
                        <a:t>DHW pump</a:t>
                      </a:r>
                    </a:p>
                  </a:txBody>
                  <a:tcPr/>
                </a:tc>
              </a:tr>
              <a:tr h="161889">
                <a:tc>
                  <a:txBody>
                    <a:bodyPr/>
                    <a:lstStyle/>
                    <a:p>
                      <a:r>
                        <a:rPr lang="de-DE" sz="1200" b="0" dirty="0" smtClean="0">
                          <a:solidFill>
                            <a:schemeClr val="bg2"/>
                          </a:solidFill>
                          <a:latin typeface="Arial" pitchFamily="34" charset="0"/>
                          <a:cs typeface="Arial" pitchFamily="34" charset="0"/>
                        </a:rPr>
                        <a:t>B</a:t>
                      </a:r>
                      <a:endParaRPr lang="en-GB" sz="1200" b="0" dirty="0">
                        <a:solidFill>
                          <a:schemeClr val="bg2"/>
                        </a:solidFill>
                        <a:latin typeface="Arial" pitchFamily="34" charset="0"/>
                        <a:cs typeface="Arial" pitchFamily="34" charset="0"/>
                      </a:endParaRPr>
                    </a:p>
                  </a:txBody>
                  <a:tcPr/>
                </a:tc>
                <a:tc>
                  <a:txBody>
                    <a:bodyPr/>
                    <a:lstStyle/>
                    <a:p>
                      <a:r>
                        <a:rPr lang="nl-BE" sz="1200" b="0" dirty="0" err="1" smtClean="0">
                          <a:solidFill>
                            <a:schemeClr val="bg2"/>
                          </a:solidFill>
                          <a:latin typeface="Arial" panose="020B0604020202020204" pitchFamily="34" charset="0"/>
                          <a:cs typeface="Arial" panose="020B0604020202020204" pitchFamily="34" charset="0"/>
                        </a:rPr>
                        <a:t>External</a:t>
                      </a:r>
                      <a:r>
                        <a:rPr lang="nl-BE" sz="1200" b="0" dirty="0" smtClean="0">
                          <a:solidFill>
                            <a:schemeClr val="bg2"/>
                          </a:solidFill>
                          <a:latin typeface="Arial" panose="020B0604020202020204" pitchFamily="34" charset="0"/>
                          <a:cs typeface="Arial" panose="020B0604020202020204" pitchFamily="34" charset="0"/>
                        </a:rPr>
                        <a:t> sensor </a:t>
                      </a:r>
                      <a:endParaRPr lang="en-GB" sz="1200" b="0" dirty="0">
                        <a:solidFill>
                          <a:schemeClr val="bg2"/>
                        </a:solidFill>
                        <a:latin typeface="Arial" panose="020B0604020202020204" pitchFamily="34" charset="0"/>
                        <a:cs typeface="Arial" panose="020B0604020202020204" pitchFamily="34" charset="0"/>
                      </a:endParaRPr>
                    </a:p>
                  </a:txBody>
                  <a:tcPr/>
                </a:tc>
              </a:tr>
              <a:tr h="161889">
                <a:tc>
                  <a:txBody>
                    <a:bodyPr/>
                    <a:lstStyle/>
                    <a:p>
                      <a:r>
                        <a:rPr lang="de-DE" sz="1200" b="1" dirty="0" smtClean="0">
                          <a:solidFill>
                            <a:schemeClr val="bg2"/>
                          </a:solidFill>
                          <a:latin typeface="Arial" pitchFamily="34" charset="0"/>
                          <a:cs typeface="Arial" pitchFamily="34" charset="0"/>
                        </a:rPr>
                        <a:t>C</a:t>
                      </a:r>
                      <a:endParaRPr lang="en-GB" sz="1200" b="1" dirty="0">
                        <a:solidFill>
                          <a:schemeClr val="bg2"/>
                        </a:solidFill>
                        <a:latin typeface="Arial" pitchFamily="34" charset="0"/>
                        <a:cs typeface="Arial" pitchFamily="34" charset="0"/>
                      </a:endParaRPr>
                    </a:p>
                  </a:txBody>
                  <a:tcPr/>
                </a:tc>
                <a:tc>
                  <a:txBody>
                    <a:bodyPr/>
                    <a:lstStyle/>
                    <a:p>
                      <a:r>
                        <a:rPr lang="nl-BE" sz="1200" b="1" dirty="0" smtClean="0">
                          <a:solidFill>
                            <a:schemeClr val="bg2"/>
                          </a:solidFill>
                          <a:latin typeface="Arial" panose="020B0604020202020204" pitchFamily="34" charset="0"/>
                          <a:cs typeface="Arial" panose="020B0604020202020204" pitchFamily="34" charset="0"/>
                        </a:rPr>
                        <a:t>Control box</a:t>
                      </a:r>
                      <a:endParaRPr lang="en-GB" sz="1200" b="1" dirty="0">
                        <a:solidFill>
                          <a:schemeClr val="bg2"/>
                        </a:solidFill>
                        <a:latin typeface="Arial" panose="020B0604020202020204" pitchFamily="34" charset="0"/>
                        <a:cs typeface="Arial" panose="020B0604020202020204"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D</a:t>
                      </a:r>
                      <a:endParaRPr lang="en-GB" sz="1200" b="0" dirty="0">
                        <a:solidFill>
                          <a:schemeClr val="bg2"/>
                        </a:solidFill>
                        <a:latin typeface="Arial" pitchFamily="34" charset="0"/>
                        <a:cs typeface="Arial" pitchFamily="34" charset="0"/>
                      </a:endParaRPr>
                    </a:p>
                  </a:txBody>
                  <a:tcPr/>
                </a:tc>
                <a:tc>
                  <a:txBody>
                    <a:bodyPr/>
                    <a:lstStyle/>
                    <a:p>
                      <a:r>
                        <a:rPr lang="nl-BE" sz="1200" dirty="0" smtClean="0">
                          <a:solidFill>
                            <a:schemeClr val="bg2"/>
                          </a:solidFill>
                          <a:latin typeface="Arial" panose="020B0604020202020204" pitchFamily="34" charset="0"/>
                          <a:cs typeface="Arial" panose="020B0604020202020204" pitchFamily="34" charset="0"/>
                        </a:rPr>
                        <a:t>Option box </a:t>
                      </a:r>
                      <a:endParaRPr lang="en-GB" sz="1200" dirty="0">
                        <a:solidFill>
                          <a:schemeClr val="bg2"/>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38438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131</a:t>
            </a:fld>
            <a:endParaRPr lang="en-US" dirty="0"/>
          </a:p>
        </p:txBody>
      </p:sp>
      <p:sp>
        <p:nvSpPr>
          <p:cNvPr id="4" name="Text Placeholder 3"/>
          <p:cNvSpPr>
            <a:spLocks noGrp="1"/>
          </p:cNvSpPr>
          <p:nvPr>
            <p:ph type="body" sz="quarter" idx="15"/>
          </p:nvPr>
        </p:nvSpPr>
        <p:spPr/>
        <p:txBody>
          <a:bodyPr/>
          <a:lstStyle/>
          <a:p>
            <a:r>
              <a:rPr lang="nl-BE" dirty="0"/>
              <a:t>5. </a:t>
            </a:r>
            <a:r>
              <a:rPr lang="nl-BE" dirty="0" err="1"/>
              <a:t>Commissioning</a:t>
            </a:r>
            <a:r>
              <a:rPr lang="nl-BE" dirty="0"/>
              <a:t>  –</a:t>
            </a:r>
            <a:r>
              <a:rPr lang="en-GB" dirty="0"/>
              <a:t> Quick wizard  - </a:t>
            </a:r>
            <a:r>
              <a:rPr lang="en-GB" dirty="0" smtClean="0"/>
              <a:t>DHW operation</a:t>
            </a:r>
            <a:endParaRPr lang="nl-BE" dirty="0"/>
          </a:p>
          <a:p>
            <a:endParaRPr lang="en-GB" dirty="0"/>
          </a:p>
        </p:txBody>
      </p:sp>
      <p:sp>
        <p:nvSpPr>
          <p:cNvPr id="5" name="Text Placeholder 4"/>
          <p:cNvSpPr>
            <a:spLocks noGrp="1"/>
          </p:cNvSpPr>
          <p:nvPr>
            <p:ph type="body" sz="quarter" idx="16"/>
          </p:nvPr>
        </p:nvSpPr>
        <p:spPr/>
        <p:txBody>
          <a:bodyPr/>
          <a:lstStyle/>
          <a:p>
            <a:endParaRPr lang="nl-BE" dirty="0" smtClean="0"/>
          </a:p>
          <a:p>
            <a:endParaRPr lang="nl-BE" dirty="0"/>
          </a:p>
          <a:p>
            <a:endParaRPr lang="nl-BE" dirty="0" smtClean="0"/>
          </a:p>
          <a:p>
            <a:r>
              <a:rPr lang="nl-BE" dirty="0"/>
              <a:t>	</a:t>
            </a:r>
            <a:r>
              <a:rPr lang="nl-BE" dirty="0" smtClean="0"/>
              <a:t>	</a:t>
            </a:r>
            <a:r>
              <a:rPr lang="nl-BE" b="1" dirty="0" smtClean="0">
                <a:solidFill>
                  <a:schemeClr val="bg2"/>
                </a:solidFill>
              </a:rPr>
              <a:t>A.2.2.E.4 = 0 ; No DHW </a:t>
            </a:r>
          </a:p>
          <a:p>
            <a:endParaRPr lang="nl-BE" dirty="0">
              <a:solidFill>
                <a:schemeClr val="bg2"/>
              </a:solidFill>
            </a:endParaRPr>
          </a:p>
          <a:p>
            <a:r>
              <a:rPr lang="nl-BE" dirty="0" smtClean="0">
                <a:solidFill>
                  <a:schemeClr val="bg2"/>
                </a:solidFill>
              </a:rPr>
              <a:t>		</a:t>
            </a:r>
            <a:r>
              <a:rPr lang="nl-BE" dirty="0">
                <a:solidFill>
                  <a:schemeClr val="bg2"/>
                </a:solidFill>
              </a:rPr>
              <a:t> A.2.2.E.4 </a:t>
            </a:r>
            <a:r>
              <a:rPr lang="nl-BE" dirty="0" smtClean="0">
                <a:solidFill>
                  <a:schemeClr val="bg2"/>
                </a:solidFill>
              </a:rPr>
              <a:t>= 1; DHW </a:t>
            </a:r>
            <a:r>
              <a:rPr lang="nl-BE" dirty="0" err="1" smtClean="0">
                <a:solidFill>
                  <a:schemeClr val="bg2"/>
                </a:solidFill>
              </a:rPr>
              <a:t>operation</a:t>
            </a:r>
            <a:r>
              <a:rPr lang="nl-BE" dirty="0" smtClean="0">
                <a:solidFill>
                  <a:schemeClr val="bg2"/>
                </a:solidFill>
              </a:rPr>
              <a:t> </a:t>
            </a:r>
            <a:r>
              <a:rPr lang="nl-BE" dirty="0" err="1" smtClean="0">
                <a:solidFill>
                  <a:schemeClr val="bg2"/>
                </a:solidFill>
              </a:rPr>
              <a:t>possible</a:t>
            </a:r>
            <a:endParaRPr lang="en-GB" dirty="0">
              <a:solidFill>
                <a:schemeClr val="bg2"/>
              </a:solidFill>
            </a:endParaRPr>
          </a:p>
        </p:txBody>
      </p:sp>
      <p:cxnSp>
        <p:nvCxnSpPr>
          <p:cNvPr id="6" name="Elbow Connector 5"/>
          <p:cNvCxnSpPr/>
          <p:nvPr/>
        </p:nvCxnSpPr>
        <p:spPr bwMode="auto">
          <a:xfrm rot="10800000" flipV="1">
            <a:off x="1360784" y="1052736"/>
            <a:ext cx="5875512" cy="1080120"/>
          </a:xfrm>
          <a:prstGeom prst="bentConnector2">
            <a:avLst/>
          </a:prstGeom>
          <a:solidFill>
            <a:schemeClr val="accent1"/>
          </a:solidFill>
          <a:ln w="381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7" name="Tabelle 19"/>
          <p:cNvGraphicFramePr>
            <a:graphicFrameLocks noGrp="1"/>
          </p:cNvGraphicFramePr>
          <p:nvPr>
            <p:extLst>
              <p:ext uri="{D42A27DB-BD31-4B8C-83A1-F6EECF244321}">
                <p14:modId xmlns:p14="http://schemas.microsoft.com/office/powerpoint/2010/main" val="3726845639"/>
              </p:ext>
            </p:extLst>
          </p:nvPr>
        </p:nvGraphicFramePr>
        <p:xfrm>
          <a:off x="7236296" y="404664"/>
          <a:ext cx="1512168" cy="1097280"/>
        </p:xfrm>
        <a:graphic>
          <a:graphicData uri="http://schemas.openxmlformats.org/drawingml/2006/table">
            <a:tbl>
              <a:tblPr firstRow="1" bandRow="1">
                <a:tableStyleId>{5C22544A-7EE6-4342-B048-85BDC9FD1C3A}</a:tableStyleId>
              </a:tblPr>
              <a:tblGrid>
                <a:gridCol w="252028"/>
                <a:gridCol w="1260140"/>
              </a:tblGrid>
              <a:tr h="206347">
                <a:tc gridSpan="2">
                  <a:txBody>
                    <a:bodyPr/>
                    <a:lstStyle/>
                    <a:p>
                      <a:r>
                        <a:rPr lang="de-DE" sz="1200" dirty="0" smtClean="0">
                          <a:solidFill>
                            <a:schemeClr val="tx2"/>
                          </a:solidFill>
                          <a:latin typeface="Arial" pitchFamily="34" charset="0"/>
                          <a:cs typeface="Arial" pitchFamily="34" charset="0"/>
                        </a:rPr>
                        <a:t>A.2 System</a:t>
                      </a:r>
                      <a:r>
                        <a:rPr lang="de-DE" sz="1200" baseline="0" dirty="0"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206347">
                <a:tc>
                  <a:txBody>
                    <a:bodyPr/>
                    <a:lstStyle/>
                    <a:p>
                      <a:r>
                        <a:rPr lang="de-DE" sz="1200" b="1" dirty="0" smtClean="0">
                          <a:solidFill>
                            <a:schemeClr val="tx2"/>
                          </a:solidFill>
                          <a:latin typeface="Arial" pitchFamily="34" charset="0"/>
                          <a:cs typeface="Arial" pitchFamily="34" charset="0"/>
                        </a:rPr>
                        <a:t>1</a:t>
                      </a:r>
                      <a:endParaRPr lang="en-GB" sz="1200" b="1" dirty="0">
                        <a:solidFill>
                          <a:schemeClr val="tx2"/>
                        </a:solidFill>
                        <a:latin typeface="Arial" pitchFamily="34" charset="0"/>
                        <a:cs typeface="Arial" pitchFamily="34" charset="0"/>
                      </a:endParaRPr>
                    </a:p>
                  </a:txBody>
                  <a:tcPr/>
                </a:tc>
                <a:tc>
                  <a:txBody>
                    <a:bodyPr/>
                    <a:lstStyle/>
                    <a:p>
                      <a:r>
                        <a:rPr lang="de-DE" sz="1200" b="1" dirty="0" smtClean="0">
                          <a:solidFill>
                            <a:schemeClr val="tx2"/>
                          </a:solidFill>
                          <a:latin typeface="Arial" pitchFamily="34" charset="0"/>
                          <a:cs typeface="Arial" pitchFamily="34" charset="0"/>
                        </a:rPr>
                        <a:t>Standard</a:t>
                      </a:r>
                      <a:endParaRPr lang="en-GB" sz="1200" b="1" dirty="0">
                        <a:solidFill>
                          <a:schemeClr val="tx2"/>
                        </a:solidFill>
                        <a:latin typeface="Arial" pitchFamily="34" charset="0"/>
                        <a:cs typeface="Arial" pitchFamily="34" charset="0"/>
                      </a:endParaRPr>
                    </a:p>
                  </a:txBody>
                  <a:tcPr/>
                </a:tc>
              </a:tr>
              <a:tr h="206347">
                <a:tc>
                  <a:txBody>
                    <a:bodyPr/>
                    <a:lstStyle/>
                    <a:p>
                      <a:r>
                        <a:rPr lang="de-DE" sz="1200" b="0" dirty="0" smtClean="0">
                          <a:solidFill>
                            <a:schemeClr val="tx2"/>
                          </a:solidFill>
                          <a:latin typeface="Arial" pitchFamily="34" charset="0"/>
                          <a:cs typeface="Arial" pitchFamily="34" charset="0"/>
                        </a:rPr>
                        <a:t>2</a:t>
                      </a:r>
                      <a:endParaRPr lang="en-GB" sz="1200" b="0" dirty="0">
                        <a:solidFill>
                          <a:schemeClr val="tx2"/>
                        </a:solidFill>
                        <a:latin typeface="Arial" pitchFamily="34" charset="0"/>
                        <a:cs typeface="Arial" pitchFamily="34" charset="0"/>
                      </a:endParaRPr>
                    </a:p>
                  </a:txBody>
                  <a:tcPr/>
                </a:tc>
                <a:tc>
                  <a:txBody>
                    <a:bodyPr/>
                    <a:lstStyle/>
                    <a:p>
                      <a:r>
                        <a:rPr lang="de-DE" sz="1200" b="0" dirty="0" smtClean="0">
                          <a:solidFill>
                            <a:schemeClr val="tx2"/>
                          </a:solidFill>
                          <a:latin typeface="Arial" pitchFamily="34" charset="0"/>
                          <a:cs typeface="Arial" pitchFamily="34" charset="0"/>
                        </a:rPr>
                        <a:t>Options</a:t>
                      </a:r>
                      <a:endParaRPr lang="en-GB" sz="1200" b="0" dirty="0">
                        <a:solidFill>
                          <a:schemeClr val="tx2"/>
                        </a:solidFill>
                        <a:latin typeface="Arial" pitchFamily="34" charset="0"/>
                        <a:cs typeface="Arial" pitchFamily="34" charset="0"/>
                      </a:endParaRPr>
                    </a:p>
                  </a:txBody>
                  <a:tcPr/>
                </a:tc>
              </a:tr>
              <a:tr h="206347">
                <a:tc>
                  <a:txBody>
                    <a:bodyPr/>
                    <a:lstStyle/>
                    <a:p>
                      <a:r>
                        <a:rPr lang="de-DE" sz="1200" dirty="0" smtClean="0">
                          <a:solidFill>
                            <a:schemeClr val="tx2"/>
                          </a:solidFill>
                          <a:latin typeface="Arial" pitchFamily="34" charset="0"/>
                          <a:cs typeface="Arial" pitchFamily="34" charset="0"/>
                        </a:rPr>
                        <a:t>4</a:t>
                      </a:r>
                      <a:endParaRPr lang="en-GB" sz="1200" dirty="0">
                        <a:solidFill>
                          <a:schemeClr val="tx2"/>
                        </a:solidFill>
                        <a:latin typeface="Arial" pitchFamily="34" charset="0"/>
                        <a:cs typeface="Arial" pitchFamily="34" charset="0"/>
                      </a:endParaRPr>
                    </a:p>
                  </a:txBody>
                  <a:tcPr/>
                </a:tc>
                <a:tc>
                  <a:txBody>
                    <a:bodyPr/>
                    <a:lstStyle/>
                    <a:p>
                      <a:r>
                        <a:rPr lang="de-DE" sz="1200" dirty="0" err="1" smtClean="0">
                          <a:solidFill>
                            <a:schemeClr val="tx2"/>
                          </a:solidFill>
                          <a:latin typeface="Arial" pitchFamily="34" charset="0"/>
                          <a:cs typeface="Arial" pitchFamily="34" charset="0"/>
                        </a:rPr>
                        <a:t>Confirm</a:t>
                      </a:r>
                      <a:r>
                        <a:rPr lang="de-DE" sz="1200" baseline="0" dirty="0" smtClean="0">
                          <a:solidFill>
                            <a:schemeClr val="tx2"/>
                          </a:solidFill>
                          <a:latin typeface="Arial" pitchFamily="34" charset="0"/>
                          <a:cs typeface="Arial" pitchFamily="34" charset="0"/>
                        </a:rPr>
                        <a:t> </a:t>
                      </a:r>
                      <a:r>
                        <a:rPr lang="de-DE" sz="1200" baseline="0" dirty="0" err="1"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r>
            </a:tbl>
          </a:graphicData>
        </a:graphic>
      </p:graphicFrame>
      <p:graphicFrame>
        <p:nvGraphicFramePr>
          <p:cNvPr id="8" name="Tabelle 22"/>
          <p:cNvGraphicFramePr>
            <a:graphicFrameLocks noGrp="1"/>
          </p:cNvGraphicFramePr>
          <p:nvPr>
            <p:extLst>
              <p:ext uri="{D42A27DB-BD31-4B8C-83A1-F6EECF244321}">
                <p14:modId xmlns:p14="http://schemas.microsoft.com/office/powerpoint/2010/main" val="3400324764"/>
              </p:ext>
            </p:extLst>
          </p:nvPr>
        </p:nvGraphicFramePr>
        <p:xfrm>
          <a:off x="467544" y="3789040"/>
          <a:ext cx="2016224" cy="1920240"/>
        </p:xfrm>
        <a:graphic>
          <a:graphicData uri="http://schemas.openxmlformats.org/drawingml/2006/table">
            <a:tbl>
              <a:tblPr firstRow="1" bandRow="1">
                <a:tableStyleId>{5C22544A-7EE6-4342-B048-85BDC9FD1C3A}</a:tableStyleId>
              </a:tblPr>
              <a:tblGrid>
                <a:gridCol w="288032"/>
                <a:gridCol w="1728192"/>
              </a:tblGrid>
              <a:tr h="273632">
                <a:tc gridSpan="2">
                  <a:txBody>
                    <a:bodyPr/>
                    <a:lstStyle/>
                    <a:p>
                      <a:r>
                        <a:rPr lang="nl-BE" sz="1200" dirty="0" smtClean="0">
                          <a:solidFill>
                            <a:schemeClr val="bg2"/>
                          </a:solidFill>
                          <a:latin typeface="Arial" pitchFamily="34" charset="0"/>
                          <a:cs typeface="Arial" pitchFamily="34" charset="0"/>
                        </a:rPr>
                        <a:t>A.2.2.E Control box</a:t>
                      </a:r>
                      <a:endParaRPr lang="en-GB" sz="1200" dirty="0">
                        <a:solidFill>
                          <a:schemeClr val="bg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273632">
                <a:tc>
                  <a:txBody>
                    <a:bodyPr/>
                    <a:lstStyle/>
                    <a:p>
                      <a:r>
                        <a:rPr lang="de-DE" sz="1200" b="0" dirty="0" smtClean="0">
                          <a:solidFill>
                            <a:schemeClr val="bg2"/>
                          </a:solidFill>
                          <a:latin typeface="Arial" pitchFamily="34" charset="0"/>
                          <a:cs typeface="Arial" pitchFamily="34" charset="0"/>
                        </a:rPr>
                        <a:t>1</a:t>
                      </a:r>
                      <a:endParaRPr lang="en-GB" sz="1200" b="0" dirty="0">
                        <a:solidFill>
                          <a:schemeClr val="bg2"/>
                        </a:solidFill>
                        <a:latin typeface="Arial" pitchFamily="34" charset="0"/>
                        <a:cs typeface="Arial" pitchFamily="34" charset="0"/>
                      </a:endParaRPr>
                    </a:p>
                  </a:txBody>
                  <a:tcPr/>
                </a:tc>
                <a:tc>
                  <a:txBody>
                    <a:bodyPr/>
                    <a:lstStyle/>
                    <a:p>
                      <a:r>
                        <a:rPr lang="en-GB" sz="1200" b="0" u="none" strike="noStrike" dirty="0" smtClean="0">
                          <a:solidFill>
                            <a:schemeClr val="bg2"/>
                          </a:solidFill>
                          <a:effectLst/>
                        </a:rPr>
                        <a:t>BUH steps</a:t>
                      </a:r>
                      <a:endParaRPr lang="en-GB" sz="1200" b="0" dirty="0">
                        <a:solidFill>
                          <a:schemeClr val="bg2"/>
                        </a:solidFill>
                        <a:latin typeface="Arial" pitchFamily="34" charset="0"/>
                        <a:cs typeface="Arial" pitchFamily="34" charset="0"/>
                      </a:endParaRPr>
                    </a:p>
                  </a:txBody>
                  <a:tcPr/>
                </a:tc>
              </a:tr>
              <a:tr h="243447">
                <a:tc>
                  <a:txBody>
                    <a:bodyPr/>
                    <a:lstStyle/>
                    <a:p>
                      <a:r>
                        <a:rPr lang="de-DE" sz="1200" b="0" dirty="0" smtClean="0">
                          <a:solidFill>
                            <a:schemeClr val="bg2"/>
                          </a:solidFill>
                          <a:latin typeface="Arial" pitchFamily="34" charset="0"/>
                          <a:cs typeface="Arial" pitchFamily="34" charset="0"/>
                        </a:rPr>
                        <a:t>2</a:t>
                      </a:r>
                      <a:endParaRPr lang="en-GB" sz="1200" b="0" dirty="0">
                        <a:solidFill>
                          <a:schemeClr val="bg2"/>
                        </a:solidFill>
                        <a:latin typeface="Arial" pitchFamily="34" charset="0"/>
                        <a:cs typeface="Arial" pitchFamily="34" charset="0"/>
                      </a:endParaRPr>
                    </a:p>
                  </a:txBody>
                  <a:tcPr/>
                </a:tc>
                <a:tc>
                  <a:txBody>
                    <a:bodyPr/>
                    <a:lstStyle/>
                    <a:p>
                      <a:r>
                        <a:rPr lang="en-US" sz="1200" b="0" u="none" strike="noStrike" dirty="0" smtClean="0">
                          <a:solidFill>
                            <a:schemeClr val="bg2"/>
                          </a:solidFill>
                          <a:effectLst/>
                        </a:rPr>
                        <a:t>BUH type</a:t>
                      </a:r>
                    </a:p>
                  </a:txBody>
                  <a:tcPr/>
                </a:tc>
              </a:tr>
              <a:tr h="257159">
                <a:tc>
                  <a:txBody>
                    <a:bodyPr/>
                    <a:lstStyle/>
                    <a:p>
                      <a:r>
                        <a:rPr lang="de-DE" sz="1200" b="0" dirty="0" smtClean="0">
                          <a:solidFill>
                            <a:schemeClr val="bg2"/>
                          </a:solidFill>
                          <a:latin typeface="Arial" pitchFamily="34" charset="0"/>
                          <a:cs typeface="Arial" pitchFamily="34" charset="0"/>
                        </a:rPr>
                        <a:t>3</a:t>
                      </a:r>
                      <a:endParaRPr lang="en-GB" sz="1200" b="0" dirty="0">
                        <a:solidFill>
                          <a:schemeClr val="bg2"/>
                        </a:solidFill>
                        <a:latin typeface="Arial" pitchFamily="34" charset="0"/>
                        <a:cs typeface="Arial" pitchFamily="34" charset="0"/>
                      </a:endParaRPr>
                    </a:p>
                  </a:txBody>
                  <a:tcPr/>
                </a:tc>
                <a:tc>
                  <a:txBody>
                    <a:bodyPr/>
                    <a:lstStyle/>
                    <a:p>
                      <a:pPr algn="l" fontAlgn="t"/>
                      <a:r>
                        <a:rPr lang="en-US" sz="1200" u="none" strike="noStrike" dirty="0" smtClean="0">
                          <a:solidFill>
                            <a:schemeClr val="bg2"/>
                          </a:solidFill>
                          <a:effectLst/>
                        </a:rPr>
                        <a:t>Preferential kWh</a:t>
                      </a:r>
                      <a:r>
                        <a:rPr lang="en-US" sz="1200" u="none" strike="noStrike" baseline="0" dirty="0" smtClean="0">
                          <a:solidFill>
                            <a:schemeClr val="bg2"/>
                          </a:solidFill>
                          <a:effectLst/>
                        </a:rPr>
                        <a:t> rate</a:t>
                      </a:r>
                      <a:endParaRPr lang="en-US" sz="1200" b="0" i="0" u="none" strike="noStrike" dirty="0">
                        <a:solidFill>
                          <a:schemeClr val="bg2"/>
                        </a:solidFill>
                        <a:effectLst/>
                        <a:latin typeface="MS Mincho"/>
                      </a:endParaRPr>
                    </a:p>
                  </a:txBody>
                  <a:tcPr/>
                </a:tc>
              </a:tr>
              <a:tr h="273632">
                <a:tc>
                  <a:txBody>
                    <a:bodyPr/>
                    <a:lstStyle/>
                    <a:p>
                      <a:r>
                        <a:rPr lang="de-DE" sz="1200" b="1" dirty="0" smtClean="0">
                          <a:solidFill>
                            <a:schemeClr val="bg2"/>
                          </a:solidFill>
                          <a:latin typeface="Arial" pitchFamily="34" charset="0"/>
                          <a:cs typeface="Arial" pitchFamily="34" charset="0"/>
                        </a:rPr>
                        <a:t>4</a:t>
                      </a:r>
                      <a:endParaRPr lang="en-GB" sz="1200" b="1" dirty="0">
                        <a:solidFill>
                          <a:schemeClr val="bg2"/>
                        </a:solidFill>
                        <a:latin typeface="Arial" pitchFamily="34" charset="0"/>
                        <a:cs typeface="Arial" pitchFamily="34" charset="0"/>
                      </a:endParaRPr>
                    </a:p>
                  </a:txBody>
                  <a:tcPr/>
                </a:tc>
                <a:tc>
                  <a:txBody>
                    <a:bodyPr/>
                    <a:lstStyle/>
                    <a:p>
                      <a:r>
                        <a:rPr lang="en-GB" sz="1200" b="1" u="none" strike="noStrike" dirty="0" smtClean="0">
                          <a:solidFill>
                            <a:schemeClr val="bg2"/>
                          </a:solidFill>
                          <a:effectLst/>
                        </a:rPr>
                        <a:t>DHW operation</a:t>
                      </a:r>
                      <a:endParaRPr lang="en-GB" sz="1200" b="1" dirty="0">
                        <a:solidFill>
                          <a:schemeClr val="bg2"/>
                        </a:solidFill>
                        <a:latin typeface="Arial" pitchFamily="34" charset="0"/>
                        <a:cs typeface="Arial" pitchFamily="34" charset="0"/>
                      </a:endParaRPr>
                    </a:p>
                  </a:txBody>
                  <a:tcPr/>
                </a:tc>
              </a:tr>
              <a:tr h="273632">
                <a:tc>
                  <a:txBody>
                    <a:bodyPr/>
                    <a:lstStyle/>
                    <a:p>
                      <a:r>
                        <a:rPr lang="nl-BE" sz="1200" b="0" dirty="0" smtClean="0">
                          <a:solidFill>
                            <a:schemeClr val="bg2"/>
                          </a:solidFill>
                          <a:latin typeface="Arial" pitchFamily="34" charset="0"/>
                          <a:cs typeface="Arial" pitchFamily="34" charset="0"/>
                        </a:rPr>
                        <a:t>5</a:t>
                      </a:r>
                      <a:endParaRPr lang="en-GB" sz="1200" b="0" dirty="0">
                        <a:solidFill>
                          <a:schemeClr val="bg2"/>
                        </a:solidFill>
                        <a:latin typeface="Arial" pitchFamily="34" charset="0"/>
                        <a:cs typeface="Arial" pitchFamily="34" charset="0"/>
                      </a:endParaRPr>
                    </a:p>
                  </a:txBody>
                  <a:tcPr/>
                </a:tc>
                <a:tc>
                  <a:txBody>
                    <a:bodyPr/>
                    <a:lstStyle/>
                    <a:p>
                      <a:r>
                        <a:rPr lang="nl-BE" sz="1200" b="0" dirty="0" smtClean="0">
                          <a:solidFill>
                            <a:schemeClr val="bg2"/>
                          </a:solidFill>
                          <a:latin typeface="Arial" pitchFamily="34" charset="0"/>
                          <a:cs typeface="Arial" pitchFamily="34" charset="0"/>
                        </a:rPr>
                        <a:t>Contact type </a:t>
                      </a:r>
                      <a:r>
                        <a:rPr lang="nl-BE" sz="1200" b="0" dirty="0" err="1" smtClean="0">
                          <a:solidFill>
                            <a:schemeClr val="bg2"/>
                          </a:solidFill>
                          <a:latin typeface="Arial" pitchFamily="34" charset="0"/>
                          <a:cs typeface="Arial" pitchFamily="34" charset="0"/>
                        </a:rPr>
                        <a:t>main</a:t>
                      </a:r>
                      <a:endParaRPr lang="en-GB" sz="1200" b="0" dirty="0">
                        <a:solidFill>
                          <a:schemeClr val="bg2"/>
                        </a:solidFill>
                        <a:latin typeface="Arial" pitchFamily="34" charset="0"/>
                        <a:cs typeface="Arial" pitchFamily="34" charset="0"/>
                      </a:endParaRPr>
                    </a:p>
                  </a:txBody>
                  <a:tcPr/>
                </a:tc>
              </a:tr>
              <a:tr h="273632">
                <a:tc>
                  <a:txBody>
                    <a:bodyPr/>
                    <a:lstStyle/>
                    <a:p>
                      <a:r>
                        <a:rPr lang="nl-BE" sz="1200" b="0" dirty="0" smtClean="0">
                          <a:solidFill>
                            <a:schemeClr val="bg2"/>
                          </a:solidFill>
                          <a:latin typeface="Arial" pitchFamily="34" charset="0"/>
                          <a:cs typeface="Arial" pitchFamily="34" charset="0"/>
                        </a:rPr>
                        <a:t>6</a:t>
                      </a:r>
                      <a:endParaRPr lang="en-GB" sz="1200" b="0" dirty="0">
                        <a:solidFill>
                          <a:schemeClr val="bg2"/>
                        </a:solidFill>
                        <a:latin typeface="Arial" pitchFamily="34" charset="0"/>
                        <a:cs typeface="Arial" pitchFamily="34" charset="0"/>
                      </a:endParaRPr>
                    </a:p>
                  </a:txBody>
                  <a:tcPr/>
                </a:tc>
                <a:tc>
                  <a:txBody>
                    <a:bodyPr/>
                    <a:lstStyle/>
                    <a:p>
                      <a:r>
                        <a:rPr lang="nl-BE" sz="1200" b="0" dirty="0" smtClean="0">
                          <a:solidFill>
                            <a:schemeClr val="bg2"/>
                          </a:solidFill>
                          <a:latin typeface="Arial" pitchFamily="34" charset="0"/>
                          <a:cs typeface="Arial" pitchFamily="34" charset="0"/>
                        </a:rPr>
                        <a:t>Contact type </a:t>
                      </a:r>
                      <a:r>
                        <a:rPr lang="nl-BE" sz="1200" b="0" dirty="0" err="1" smtClean="0">
                          <a:solidFill>
                            <a:schemeClr val="bg2"/>
                          </a:solidFill>
                          <a:latin typeface="Arial" pitchFamily="34" charset="0"/>
                          <a:cs typeface="Arial" pitchFamily="34" charset="0"/>
                        </a:rPr>
                        <a:t>add</a:t>
                      </a:r>
                      <a:endParaRPr lang="en-GB" sz="1200" b="0" dirty="0">
                        <a:solidFill>
                          <a:schemeClr val="bg2"/>
                        </a:solidFill>
                        <a:latin typeface="Arial" pitchFamily="34" charset="0"/>
                        <a:cs typeface="Arial" pitchFamily="34" charset="0"/>
                      </a:endParaRPr>
                    </a:p>
                  </a:txBody>
                  <a:tcPr/>
                </a:tc>
              </a:tr>
            </a:tbl>
          </a:graphicData>
        </a:graphic>
      </p:graphicFrame>
      <p:graphicFrame>
        <p:nvGraphicFramePr>
          <p:cNvPr id="9" name="Tabelle 21"/>
          <p:cNvGraphicFramePr>
            <a:graphicFrameLocks noGrp="1"/>
          </p:cNvGraphicFramePr>
          <p:nvPr>
            <p:extLst>
              <p:ext uri="{D42A27DB-BD31-4B8C-83A1-F6EECF244321}">
                <p14:modId xmlns:p14="http://schemas.microsoft.com/office/powerpoint/2010/main" val="2273309835"/>
              </p:ext>
            </p:extLst>
          </p:nvPr>
        </p:nvGraphicFramePr>
        <p:xfrm>
          <a:off x="467544" y="2132856"/>
          <a:ext cx="2016224" cy="1399024"/>
        </p:xfrm>
        <a:graphic>
          <a:graphicData uri="http://schemas.openxmlformats.org/drawingml/2006/table">
            <a:tbl>
              <a:tblPr firstRow="1" bandRow="1">
                <a:tableStyleId>{5C22544A-7EE6-4342-B048-85BDC9FD1C3A}</a:tableStyleId>
              </a:tblPr>
              <a:tblGrid>
                <a:gridCol w="360040"/>
                <a:gridCol w="1656184"/>
              </a:tblGrid>
              <a:tr h="161889">
                <a:tc gridSpan="2">
                  <a:txBody>
                    <a:bodyPr/>
                    <a:lstStyle/>
                    <a:p>
                      <a:r>
                        <a:rPr lang="de-DE" sz="1200" dirty="0" smtClean="0">
                          <a:solidFill>
                            <a:schemeClr val="bg2"/>
                          </a:solidFill>
                          <a:latin typeface="Arial" pitchFamily="34" charset="0"/>
                          <a:cs typeface="Arial" pitchFamily="34" charset="0"/>
                        </a:rPr>
                        <a:t>A.2.2 Options</a:t>
                      </a:r>
                      <a:endParaRPr lang="en-GB" sz="1200" dirty="0">
                        <a:solidFill>
                          <a:schemeClr val="bg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301744">
                <a:tc>
                  <a:txBody>
                    <a:bodyPr/>
                    <a:lstStyle/>
                    <a:p>
                      <a:r>
                        <a:rPr lang="de-DE" sz="1200" b="0" dirty="0" smtClean="0">
                          <a:solidFill>
                            <a:schemeClr val="bg2"/>
                          </a:solidFill>
                          <a:latin typeface="Arial" pitchFamily="34" charset="0"/>
                          <a:cs typeface="Arial" pitchFamily="34" charset="0"/>
                        </a:rPr>
                        <a:t>A</a:t>
                      </a:r>
                      <a:endParaRPr lang="en-GB" sz="1200" b="0" dirty="0">
                        <a:solidFill>
                          <a:schemeClr val="bg2"/>
                        </a:solidFill>
                        <a:latin typeface="Arial" pitchFamily="34" charset="0"/>
                        <a:cs typeface="Arial" pitchFamily="34" charset="0"/>
                      </a:endParaRPr>
                    </a:p>
                  </a:txBody>
                  <a:tcPr/>
                </a:tc>
                <a:tc>
                  <a:txBody>
                    <a:bodyPr/>
                    <a:lstStyle/>
                    <a:p>
                      <a:r>
                        <a:rPr lang="nl-BE" sz="1200" b="0" dirty="0" smtClean="0">
                          <a:solidFill>
                            <a:schemeClr val="bg2"/>
                          </a:solidFill>
                          <a:latin typeface="Arial" panose="020B0604020202020204" pitchFamily="34" charset="0"/>
                          <a:cs typeface="Arial" panose="020B0604020202020204" pitchFamily="34" charset="0"/>
                        </a:rPr>
                        <a:t>DHW pump</a:t>
                      </a:r>
                    </a:p>
                  </a:txBody>
                  <a:tcPr/>
                </a:tc>
              </a:tr>
              <a:tr h="161889">
                <a:tc>
                  <a:txBody>
                    <a:bodyPr/>
                    <a:lstStyle/>
                    <a:p>
                      <a:r>
                        <a:rPr lang="de-DE" sz="1200" b="0" dirty="0" smtClean="0">
                          <a:solidFill>
                            <a:schemeClr val="bg2"/>
                          </a:solidFill>
                          <a:latin typeface="Arial" pitchFamily="34" charset="0"/>
                          <a:cs typeface="Arial" pitchFamily="34" charset="0"/>
                        </a:rPr>
                        <a:t>B</a:t>
                      </a:r>
                      <a:endParaRPr lang="en-GB" sz="1200" b="0" dirty="0">
                        <a:solidFill>
                          <a:schemeClr val="bg2"/>
                        </a:solidFill>
                        <a:latin typeface="Arial" pitchFamily="34" charset="0"/>
                        <a:cs typeface="Arial" pitchFamily="34" charset="0"/>
                      </a:endParaRPr>
                    </a:p>
                  </a:txBody>
                  <a:tcPr/>
                </a:tc>
                <a:tc>
                  <a:txBody>
                    <a:bodyPr/>
                    <a:lstStyle/>
                    <a:p>
                      <a:r>
                        <a:rPr lang="nl-BE" sz="1200" b="0" dirty="0" err="1" smtClean="0">
                          <a:solidFill>
                            <a:schemeClr val="bg2"/>
                          </a:solidFill>
                          <a:latin typeface="Arial" panose="020B0604020202020204" pitchFamily="34" charset="0"/>
                          <a:cs typeface="Arial" panose="020B0604020202020204" pitchFamily="34" charset="0"/>
                        </a:rPr>
                        <a:t>External</a:t>
                      </a:r>
                      <a:r>
                        <a:rPr lang="nl-BE" sz="1200" b="0" dirty="0" smtClean="0">
                          <a:solidFill>
                            <a:schemeClr val="bg2"/>
                          </a:solidFill>
                          <a:latin typeface="Arial" panose="020B0604020202020204" pitchFamily="34" charset="0"/>
                          <a:cs typeface="Arial" panose="020B0604020202020204" pitchFamily="34" charset="0"/>
                        </a:rPr>
                        <a:t> sensor </a:t>
                      </a:r>
                      <a:endParaRPr lang="en-GB" sz="1200" b="0" dirty="0">
                        <a:solidFill>
                          <a:schemeClr val="bg2"/>
                        </a:solidFill>
                        <a:latin typeface="Arial" panose="020B0604020202020204" pitchFamily="34" charset="0"/>
                        <a:cs typeface="Arial" panose="020B0604020202020204" pitchFamily="34" charset="0"/>
                      </a:endParaRPr>
                    </a:p>
                  </a:txBody>
                  <a:tcPr/>
                </a:tc>
              </a:tr>
              <a:tr h="161889">
                <a:tc>
                  <a:txBody>
                    <a:bodyPr/>
                    <a:lstStyle/>
                    <a:p>
                      <a:r>
                        <a:rPr lang="de-DE" sz="1200" b="1" dirty="0" smtClean="0">
                          <a:solidFill>
                            <a:schemeClr val="bg2"/>
                          </a:solidFill>
                          <a:latin typeface="Arial" pitchFamily="34" charset="0"/>
                          <a:cs typeface="Arial" pitchFamily="34" charset="0"/>
                        </a:rPr>
                        <a:t>C</a:t>
                      </a:r>
                      <a:endParaRPr lang="en-GB" sz="1200" b="1" dirty="0">
                        <a:solidFill>
                          <a:schemeClr val="bg2"/>
                        </a:solidFill>
                        <a:latin typeface="Arial" pitchFamily="34" charset="0"/>
                        <a:cs typeface="Arial" pitchFamily="34" charset="0"/>
                      </a:endParaRPr>
                    </a:p>
                  </a:txBody>
                  <a:tcPr/>
                </a:tc>
                <a:tc>
                  <a:txBody>
                    <a:bodyPr/>
                    <a:lstStyle/>
                    <a:p>
                      <a:r>
                        <a:rPr lang="nl-BE" sz="1200" b="1" dirty="0" smtClean="0">
                          <a:solidFill>
                            <a:schemeClr val="bg2"/>
                          </a:solidFill>
                          <a:latin typeface="Arial" panose="020B0604020202020204" pitchFamily="34" charset="0"/>
                          <a:cs typeface="Arial" panose="020B0604020202020204" pitchFamily="34" charset="0"/>
                        </a:rPr>
                        <a:t>Control box</a:t>
                      </a:r>
                      <a:endParaRPr lang="en-GB" sz="1200" b="1" dirty="0">
                        <a:solidFill>
                          <a:schemeClr val="bg2"/>
                        </a:solidFill>
                        <a:latin typeface="Arial" panose="020B0604020202020204" pitchFamily="34" charset="0"/>
                        <a:cs typeface="Arial" panose="020B0604020202020204"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D</a:t>
                      </a:r>
                      <a:endParaRPr lang="en-GB" sz="1200" b="0" dirty="0">
                        <a:solidFill>
                          <a:schemeClr val="bg2"/>
                        </a:solidFill>
                        <a:latin typeface="Arial" pitchFamily="34" charset="0"/>
                        <a:cs typeface="Arial" pitchFamily="34" charset="0"/>
                      </a:endParaRPr>
                    </a:p>
                  </a:txBody>
                  <a:tcPr/>
                </a:tc>
                <a:tc>
                  <a:txBody>
                    <a:bodyPr/>
                    <a:lstStyle/>
                    <a:p>
                      <a:r>
                        <a:rPr lang="nl-BE" sz="1200" dirty="0" smtClean="0">
                          <a:solidFill>
                            <a:schemeClr val="bg2"/>
                          </a:solidFill>
                          <a:latin typeface="Arial" panose="020B0604020202020204" pitchFamily="34" charset="0"/>
                          <a:cs typeface="Arial" panose="020B0604020202020204" pitchFamily="34" charset="0"/>
                        </a:rPr>
                        <a:t>Option box </a:t>
                      </a:r>
                      <a:endParaRPr lang="en-GB" sz="1200" dirty="0">
                        <a:solidFill>
                          <a:schemeClr val="bg2"/>
                        </a:solidFill>
                        <a:latin typeface="Arial" panose="020B0604020202020204" pitchFamily="34" charset="0"/>
                        <a:cs typeface="Arial" panose="020B0604020202020204" pitchFamily="34" charset="0"/>
                      </a:endParaRP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177028886"/>
              </p:ext>
            </p:extLst>
          </p:nvPr>
        </p:nvGraphicFramePr>
        <p:xfrm>
          <a:off x="683568" y="6079574"/>
          <a:ext cx="2160240" cy="445770"/>
        </p:xfrm>
        <a:graphic>
          <a:graphicData uri="http://schemas.openxmlformats.org/drawingml/2006/table">
            <a:tbl>
              <a:tblPr firstRow="1">
                <a:tableStyleId>{3C2FFA5D-87B4-456A-9821-1D502468CF0F}</a:tableStyleId>
              </a:tblPr>
              <a:tblGrid>
                <a:gridCol w="1080120"/>
                <a:gridCol w="1080120"/>
              </a:tblGrid>
              <a:tr h="161925">
                <a:tc>
                  <a:txBody>
                    <a:bodyPr/>
                    <a:lstStyle/>
                    <a:p>
                      <a:pPr algn="ctr" fontAlgn="b"/>
                      <a:r>
                        <a:rPr lang="en-US" sz="1400" u="none" strike="noStrike" dirty="0" smtClean="0">
                          <a:solidFill>
                            <a:schemeClr val="tx2"/>
                          </a:solidFill>
                          <a:effectLst/>
                        </a:rPr>
                        <a:t>Bread</a:t>
                      </a:r>
                      <a:r>
                        <a:rPr lang="en-US" sz="1400" u="none" strike="noStrike" baseline="0" dirty="0" smtClean="0">
                          <a:solidFill>
                            <a:schemeClr val="tx2"/>
                          </a:solidFill>
                          <a:effectLst/>
                        </a:rPr>
                        <a:t> Crumb</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Overview</a:t>
                      </a:r>
                      <a:endParaRPr lang="en-GB" sz="1400" b="1" i="0" u="none" strike="noStrike" dirty="0">
                        <a:solidFill>
                          <a:schemeClr val="tx2"/>
                        </a:solidFill>
                        <a:effectLst/>
                        <a:latin typeface="+mn-lt"/>
                      </a:endParaRPr>
                    </a:p>
                  </a:txBody>
                  <a:tcPr marL="36000" marR="36000" marT="9525" marB="0" anchor="ctr"/>
                </a:tc>
              </a:tr>
              <a:tr h="161925">
                <a:tc>
                  <a:txBody>
                    <a:bodyPr/>
                    <a:lstStyle/>
                    <a:p>
                      <a:pPr algn="ctr" fontAlgn="b"/>
                      <a:r>
                        <a:rPr lang="en-US" sz="1400" b="0" i="0" u="none" strike="noStrike" dirty="0" smtClean="0">
                          <a:solidFill>
                            <a:schemeClr val="tx2"/>
                          </a:solidFill>
                          <a:effectLst/>
                          <a:latin typeface="+mn-lt"/>
                        </a:rPr>
                        <a:t>A.2.2.E.4</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E-05</a:t>
                      </a:r>
                    </a:p>
                  </a:txBody>
                  <a:tcPr marL="36000" marR="36000" marT="9525" marB="0" anchor="ctr"/>
                </a:tc>
              </a:tr>
            </a:tbl>
          </a:graphicData>
        </a:graphic>
      </p:graphicFrame>
    </p:spTree>
    <p:extLst>
      <p:ext uri="{BB962C8B-B14F-4D97-AF65-F5344CB8AC3E}">
        <p14:creationId xmlns:p14="http://schemas.microsoft.com/office/powerpoint/2010/main" val="92004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132</a:t>
            </a:fld>
            <a:endParaRPr lang="en-US"/>
          </a:p>
        </p:txBody>
      </p:sp>
      <p:sp>
        <p:nvSpPr>
          <p:cNvPr id="4" name="Text Placeholder 3"/>
          <p:cNvSpPr>
            <a:spLocks noGrp="1"/>
          </p:cNvSpPr>
          <p:nvPr>
            <p:ph type="body" sz="quarter" idx="15"/>
          </p:nvPr>
        </p:nvSpPr>
        <p:spPr/>
        <p:txBody>
          <a:bodyPr/>
          <a:lstStyle/>
          <a:p>
            <a:r>
              <a:rPr lang="nl-BE" dirty="0"/>
              <a:t>5. </a:t>
            </a:r>
            <a:r>
              <a:rPr lang="nl-BE" dirty="0" err="1"/>
              <a:t>Commissioning</a:t>
            </a:r>
            <a:r>
              <a:rPr lang="nl-BE" dirty="0"/>
              <a:t> </a:t>
            </a:r>
            <a:r>
              <a:rPr lang="nl-BE" dirty="0" smtClean="0"/>
              <a:t> –</a:t>
            </a:r>
            <a:r>
              <a:rPr lang="en-GB" dirty="0" smtClean="0"/>
              <a:t> </a:t>
            </a:r>
            <a:r>
              <a:rPr lang="en-GB" dirty="0"/>
              <a:t>Quick wizard  - C</a:t>
            </a:r>
            <a:r>
              <a:rPr lang="en-GB" dirty="0" smtClean="0"/>
              <a:t>ontact type </a:t>
            </a:r>
            <a:endParaRPr lang="en-GB" dirty="0"/>
          </a:p>
          <a:p>
            <a:endParaRPr lang="en-GB" dirty="0"/>
          </a:p>
        </p:txBody>
      </p:sp>
      <p:sp>
        <p:nvSpPr>
          <p:cNvPr id="5" name="Text Placeholder 4"/>
          <p:cNvSpPr>
            <a:spLocks noGrp="1"/>
          </p:cNvSpPr>
          <p:nvPr>
            <p:ph type="body" sz="quarter" idx="16"/>
          </p:nvPr>
        </p:nvSpPr>
        <p:spPr/>
        <p:txBody>
          <a:bodyPr/>
          <a:lstStyle/>
          <a:p>
            <a:endParaRPr lang="nl-BE" dirty="0" smtClean="0"/>
          </a:p>
          <a:p>
            <a:endParaRPr lang="nl-BE" dirty="0"/>
          </a:p>
          <a:p>
            <a:endParaRPr lang="nl-BE" dirty="0" smtClean="0"/>
          </a:p>
          <a:p>
            <a:r>
              <a:rPr lang="nl-BE" dirty="0"/>
              <a:t>	</a:t>
            </a:r>
            <a:r>
              <a:rPr lang="nl-BE" dirty="0" smtClean="0"/>
              <a:t>	</a:t>
            </a:r>
            <a:r>
              <a:rPr lang="nl-BE" b="1" dirty="0" smtClean="0">
                <a:solidFill>
                  <a:schemeClr val="tx2"/>
                </a:solidFill>
              </a:rPr>
              <a:t>A.2.2.E.5 = 1 ;Thermo ON/OFF </a:t>
            </a:r>
            <a:r>
              <a:rPr lang="nl-BE" b="1" dirty="0" err="1" smtClean="0">
                <a:solidFill>
                  <a:schemeClr val="tx2"/>
                </a:solidFill>
              </a:rPr>
              <a:t>request</a:t>
            </a:r>
            <a:r>
              <a:rPr lang="nl-BE" b="1" dirty="0" smtClean="0">
                <a:solidFill>
                  <a:schemeClr val="tx2"/>
                </a:solidFill>
              </a:rPr>
              <a:t> </a:t>
            </a:r>
            <a:r>
              <a:rPr lang="nl-BE" b="1" dirty="0" err="1" smtClean="0">
                <a:solidFill>
                  <a:schemeClr val="tx2"/>
                </a:solidFill>
              </a:rPr>
              <a:t>main</a:t>
            </a:r>
            <a:endParaRPr lang="nl-BE" b="1" dirty="0" smtClean="0">
              <a:solidFill>
                <a:schemeClr val="tx2"/>
              </a:solidFill>
            </a:endParaRPr>
          </a:p>
          <a:p>
            <a:endParaRPr lang="nl-BE" dirty="0">
              <a:solidFill>
                <a:schemeClr val="tx2"/>
              </a:solidFill>
            </a:endParaRPr>
          </a:p>
          <a:p>
            <a:r>
              <a:rPr lang="nl-BE" dirty="0" smtClean="0">
                <a:solidFill>
                  <a:schemeClr val="tx2"/>
                </a:solidFill>
              </a:rPr>
              <a:t>		A.2.2.E.5 = 2 ;C/H </a:t>
            </a:r>
            <a:r>
              <a:rPr lang="nl-BE" dirty="0" err="1" smtClean="0">
                <a:solidFill>
                  <a:schemeClr val="tx2"/>
                </a:solidFill>
              </a:rPr>
              <a:t>request</a:t>
            </a:r>
            <a:r>
              <a:rPr lang="nl-BE" dirty="0" smtClean="0">
                <a:solidFill>
                  <a:schemeClr val="tx2"/>
                </a:solidFill>
              </a:rPr>
              <a:t> </a:t>
            </a:r>
            <a:r>
              <a:rPr lang="nl-BE" dirty="0" err="1" smtClean="0">
                <a:solidFill>
                  <a:schemeClr val="tx2"/>
                </a:solidFill>
              </a:rPr>
              <a:t>main</a:t>
            </a:r>
            <a:endParaRPr lang="nl-BE" dirty="0">
              <a:solidFill>
                <a:schemeClr val="tx2"/>
              </a:solidFill>
            </a:endParaRPr>
          </a:p>
          <a:p>
            <a:endParaRPr lang="nl-BE" dirty="0">
              <a:solidFill>
                <a:schemeClr val="tx2"/>
              </a:solidFill>
            </a:endParaRPr>
          </a:p>
          <a:p>
            <a:r>
              <a:rPr lang="nl-BE" dirty="0" smtClean="0">
                <a:solidFill>
                  <a:schemeClr val="tx2"/>
                </a:solidFill>
              </a:rPr>
              <a:t>		</a:t>
            </a:r>
            <a:r>
              <a:rPr lang="nl-BE" b="1" dirty="0" smtClean="0">
                <a:solidFill>
                  <a:schemeClr val="tx2"/>
                </a:solidFill>
              </a:rPr>
              <a:t>A.2.2.E.6  = 1 ;Thermo </a:t>
            </a:r>
            <a:r>
              <a:rPr lang="nl-BE" b="1" dirty="0">
                <a:solidFill>
                  <a:schemeClr val="tx2"/>
                </a:solidFill>
              </a:rPr>
              <a:t>ON/OFF </a:t>
            </a:r>
            <a:r>
              <a:rPr lang="nl-BE" b="1" dirty="0" err="1" smtClean="0">
                <a:solidFill>
                  <a:schemeClr val="tx2"/>
                </a:solidFill>
              </a:rPr>
              <a:t>request</a:t>
            </a:r>
            <a:r>
              <a:rPr lang="nl-BE" b="1" dirty="0" smtClean="0">
                <a:solidFill>
                  <a:schemeClr val="tx2"/>
                </a:solidFill>
              </a:rPr>
              <a:t> </a:t>
            </a:r>
            <a:r>
              <a:rPr lang="nl-BE" b="1" dirty="0" err="1" smtClean="0">
                <a:solidFill>
                  <a:schemeClr val="tx2"/>
                </a:solidFill>
              </a:rPr>
              <a:t>add</a:t>
            </a:r>
            <a:endParaRPr lang="nl-BE" b="1" dirty="0">
              <a:solidFill>
                <a:schemeClr val="tx2"/>
              </a:solidFill>
            </a:endParaRPr>
          </a:p>
          <a:p>
            <a:endParaRPr lang="nl-BE" b="1" dirty="0" smtClean="0">
              <a:solidFill>
                <a:schemeClr val="tx2"/>
              </a:solidFill>
            </a:endParaRPr>
          </a:p>
          <a:p>
            <a:r>
              <a:rPr lang="nl-BE" b="1" dirty="0">
                <a:solidFill>
                  <a:schemeClr val="tx2"/>
                </a:solidFill>
              </a:rPr>
              <a:t>	</a:t>
            </a:r>
            <a:r>
              <a:rPr lang="nl-BE" b="1" dirty="0" smtClean="0">
                <a:solidFill>
                  <a:schemeClr val="tx2"/>
                </a:solidFill>
              </a:rPr>
              <a:t>	</a:t>
            </a:r>
            <a:r>
              <a:rPr lang="nl-BE" dirty="0" smtClean="0">
                <a:solidFill>
                  <a:schemeClr val="tx2"/>
                </a:solidFill>
              </a:rPr>
              <a:t>A.2.2.E.6 = 2 ;C/H </a:t>
            </a:r>
            <a:r>
              <a:rPr lang="nl-BE" dirty="0" err="1" smtClean="0">
                <a:solidFill>
                  <a:schemeClr val="tx2"/>
                </a:solidFill>
              </a:rPr>
              <a:t>request</a:t>
            </a:r>
            <a:r>
              <a:rPr lang="nl-BE" dirty="0" smtClean="0">
                <a:solidFill>
                  <a:schemeClr val="tx2"/>
                </a:solidFill>
              </a:rPr>
              <a:t> </a:t>
            </a:r>
            <a:r>
              <a:rPr lang="nl-BE" dirty="0" err="1" smtClean="0">
                <a:solidFill>
                  <a:schemeClr val="tx2"/>
                </a:solidFill>
              </a:rPr>
              <a:t>add</a:t>
            </a:r>
            <a:endParaRPr lang="en-GB" dirty="0"/>
          </a:p>
        </p:txBody>
      </p:sp>
      <p:cxnSp>
        <p:nvCxnSpPr>
          <p:cNvPr id="7" name="Elbow Connector 6"/>
          <p:cNvCxnSpPr/>
          <p:nvPr/>
        </p:nvCxnSpPr>
        <p:spPr bwMode="auto">
          <a:xfrm rot="10800000" flipV="1">
            <a:off x="1331640" y="1268759"/>
            <a:ext cx="5904656" cy="666717"/>
          </a:xfrm>
          <a:prstGeom prst="bentConnector2">
            <a:avLst/>
          </a:prstGeom>
          <a:solidFill>
            <a:schemeClr val="accent1"/>
          </a:solidFill>
          <a:ln w="381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9" name="Table 8"/>
          <p:cNvGraphicFramePr>
            <a:graphicFrameLocks noGrp="1"/>
          </p:cNvGraphicFramePr>
          <p:nvPr>
            <p:extLst>
              <p:ext uri="{D42A27DB-BD31-4B8C-83A1-F6EECF244321}">
                <p14:modId xmlns:p14="http://schemas.microsoft.com/office/powerpoint/2010/main" val="1809393712"/>
              </p:ext>
            </p:extLst>
          </p:nvPr>
        </p:nvGraphicFramePr>
        <p:xfrm>
          <a:off x="683568" y="5856689"/>
          <a:ext cx="2160240" cy="668655"/>
        </p:xfrm>
        <a:graphic>
          <a:graphicData uri="http://schemas.openxmlformats.org/drawingml/2006/table">
            <a:tbl>
              <a:tblPr firstRow="1">
                <a:tableStyleId>{3C2FFA5D-87B4-456A-9821-1D502468CF0F}</a:tableStyleId>
              </a:tblPr>
              <a:tblGrid>
                <a:gridCol w="1080120"/>
                <a:gridCol w="1080120"/>
              </a:tblGrid>
              <a:tr h="161925">
                <a:tc>
                  <a:txBody>
                    <a:bodyPr/>
                    <a:lstStyle/>
                    <a:p>
                      <a:pPr algn="ctr" fontAlgn="b"/>
                      <a:r>
                        <a:rPr lang="en-US" sz="1400" u="none" strike="noStrike" dirty="0" smtClean="0">
                          <a:solidFill>
                            <a:schemeClr val="tx2"/>
                          </a:solidFill>
                          <a:effectLst/>
                        </a:rPr>
                        <a:t>Bread</a:t>
                      </a:r>
                      <a:r>
                        <a:rPr lang="en-US" sz="1400" u="none" strike="noStrike" baseline="0" dirty="0" smtClean="0">
                          <a:solidFill>
                            <a:schemeClr val="tx2"/>
                          </a:solidFill>
                          <a:effectLst/>
                        </a:rPr>
                        <a:t> Crumb</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Overview</a:t>
                      </a:r>
                      <a:endParaRPr lang="en-GB" sz="1400" b="1" i="0" u="none" strike="noStrike" dirty="0">
                        <a:solidFill>
                          <a:schemeClr val="tx2"/>
                        </a:solidFill>
                        <a:effectLst/>
                        <a:latin typeface="+mn-lt"/>
                      </a:endParaRPr>
                    </a:p>
                  </a:txBody>
                  <a:tcPr marL="36000" marR="36000" marT="9525" marB="0" anchor="ctr"/>
                </a:tc>
              </a:tr>
              <a:tr h="161925">
                <a:tc>
                  <a:txBody>
                    <a:bodyPr/>
                    <a:lstStyle/>
                    <a:p>
                      <a:pPr algn="ctr" fontAlgn="b"/>
                      <a:r>
                        <a:rPr lang="en-US" sz="1400" b="0" i="0" u="none" strike="noStrike" dirty="0" smtClean="0">
                          <a:solidFill>
                            <a:schemeClr val="tx2"/>
                          </a:solidFill>
                          <a:effectLst/>
                          <a:latin typeface="+mn-lt"/>
                        </a:rPr>
                        <a:t>A.2.2.E.5</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C-05</a:t>
                      </a:r>
                    </a:p>
                  </a:txBody>
                  <a:tcPr marL="36000" marR="36000" marT="9525" marB="0" anchor="ctr"/>
                </a:tc>
              </a:tr>
              <a:tr h="161925">
                <a:tc>
                  <a:txBody>
                    <a:bodyPr/>
                    <a:lstStyle/>
                    <a:p>
                      <a:pPr algn="ctr" fontAlgn="b"/>
                      <a:r>
                        <a:rPr lang="de-DE" sz="1400" b="0" i="0" u="none" strike="noStrike" dirty="0" smtClean="0">
                          <a:solidFill>
                            <a:schemeClr val="tx2"/>
                          </a:solidFill>
                          <a:effectLst/>
                          <a:latin typeface="+mn-lt"/>
                        </a:rPr>
                        <a:t>A.2.2.E.6</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C-06</a:t>
                      </a:r>
                    </a:p>
                  </a:txBody>
                  <a:tcPr marL="36000" marR="36000" marT="9525" marB="0" anchor="ctr"/>
                </a:tc>
              </a:tr>
            </a:tbl>
          </a:graphicData>
        </a:graphic>
      </p:graphicFrame>
      <p:graphicFrame>
        <p:nvGraphicFramePr>
          <p:cNvPr id="10" name="Tabelle 19"/>
          <p:cNvGraphicFramePr>
            <a:graphicFrameLocks noGrp="1"/>
          </p:cNvGraphicFramePr>
          <p:nvPr>
            <p:extLst>
              <p:ext uri="{D42A27DB-BD31-4B8C-83A1-F6EECF244321}">
                <p14:modId xmlns:p14="http://schemas.microsoft.com/office/powerpoint/2010/main" val="4186672001"/>
              </p:ext>
            </p:extLst>
          </p:nvPr>
        </p:nvGraphicFramePr>
        <p:xfrm>
          <a:off x="7236296" y="620688"/>
          <a:ext cx="1512168" cy="1097280"/>
        </p:xfrm>
        <a:graphic>
          <a:graphicData uri="http://schemas.openxmlformats.org/drawingml/2006/table">
            <a:tbl>
              <a:tblPr firstRow="1" bandRow="1">
                <a:tableStyleId>{5C22544A-7EE6-4342-B048-85BDC9FD1C3A}</a:tableStyleId>
              </a:tblPr>
              <a:tblGrid>
                <a:gridCol w="252028"/>
                <a:gridCol w="1260140"/>
              </a:tblGrid>
              <a:tr h="206347">
                <a:tc gridSpan="2">
                  <a:txBody>
                    <a:bodyPr/>
                    <a:lstStyle/>
                    <a:p>
                      <a:r>
                        <a:rPr lang="de-DE" sz="1200" dirty="0" smtClean="0">
                          <a:solidFill>
                            <a:schemeClr val="tx2"/>
                          </a:solidFill>
                          <a:latin typeface="Arial" pitchFamily="34" charset="0"/>
                          <a:cs typeface="Arial" pitchFamily="34" charset="0"/>
                        </a:rPr>
                        <a:t>A.2 System</a:t>
                      </a:r>
                      <a:r>
                        <a:rPr lang="de-DE" sz="1200" baseline="0" dirty="0"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206347">
                <a:tc>
                  <a:txBody>
                    <a:bodyPr/>
                    <a:lstStyle/>
                    <a:p>
                      <a:r>
                        <a:rPr lang="de-DE" sz="1200" b="0" dirty="0" smtClean="0">
                          <a:solidFill>
                            <a:schemeClr val="tx2"/>
                          </a:solidFill>
                          <a:latin typeface="Arial" pitchFamily="34" charset="0"/>
                          <a:cs typeface="Arial" pitchFamily="34" charset="0"/>
                        </a:rPr>
                        <a:t>1</a:t>
                      </a:r>
                      <a:endParaRPr lang="en-GB" sz="1200" b="0" dirty="0">
                        <a:solidFill>
                          <a:schemeClr val="tx2"/>
                        </a:solidFill>
                        <a:latin typeface="Arial" pitchFamily="34" charset="0"/>
                        <a:cs typeface="Arial" pitchFamily="34" charset="0"/>
                      </a:endParaRPr>
                    </a:p>
                  </a:txBody>
                  <a:tcPr/>
                </a:tc>
                <a:tc>
                  <a:txBody>
                    <a:bodyPr/>
                    <a:lstStyle/>
                    <a:p>
                      <a:r>
                        <a:rPr lang="de-DE" sz="1200" b="0" dirty="0" smtClean="0">
                          <a:solidFill>
                            <a:schemeClr val="tx2"/>
                          </a:solidFill>
                          <a:latin typeface="Arial" pitchFamily="34" charset="0"/>
                          <a:cs typeface="Arial" pitchFamily="34" charset="0"/>
                        </a:rPr>
                        <a:t>Standard</a:t>
                      </a:r>
                      <a:endParaRPr lang="en-GB" sz="1200" b="0" dirty="0">
                        <a:solidFill>
                          <a:schemeClr val="tx2"/>
                        </a:solidFill>
                        <a:latin typeface="Arial" pitchFamily="34" charset="0"/>
                        <a:cs typeface="Arial" pitchFamily="34" charset="0"/>
                      </a:endParaRPr>
                    </a:p>
                  </a:txBody>
                  <a:tcPr/>
                </a:tc>
              </a:tr>
              <a:tr h="206347">
                <a:tc>
                  <a:txBody>
                    <a:bodyPr/>
                    <a:lstStyle/>
                    <a:p>
                      <a:r>
                        <a:rPr lang="de-DE" sz="1200" b="1" dirty="0" smtClean="0">
                          <a:solidFill>
                            <a:schemeClr val="tx2"/>
                          </a:solidFill>
                          <a:latin typeface="Arial" pitchFamily="34" charset="0"/>
                          <a:cs typeface="Arial" pitchFamily="34" charset="0"/>
                        </a:rPr>
                        <a:t>2</a:t>
                      </a:r>
                      <a:endParaRPr lang="en-GB" sz="1200" b="1" dirty="0">
                        <a:solidFill>
                          <a:schemeClr val="tx2"/>
                        </a:solidFill>
                        <a:latin typeface="Arial" pitchFamily="34" charset="0"/>
                        <a:cs typeface="Arial" pitchFamily="34" charset="0"/>
                      </a:endParaRPr>
                    </a:p>
                  </a:txBody>
                  <a:tcPr/>
                </a:tc>
                <a:tc>
                  <a:txBody>
                    <a:bodyPr/>
                    <a:lstStyle/>
                    <a:p>
                      <a:r>
                        <a:rPr lang="de-DE" sz="1200" b="1" dirty="0" smtClean="0">
                          <a:solidFill>
                            <a:schemeClr val="tx2"/>
                          </a:solidFill>
                          <a:latin typeface="Arial" pitchFamily="34" charset="0"/>
                          <a:cs typeface="Arial" pitchFamily="34" charset="0"/>
                        </a:rPr>
                        <a:t>Options</a:t>
                      </a:r>
                      <a:endParaRPr lang="en-GB" sz="1200" b="1" dirty="0">
                        <a:solidFill>
                          <a:schemeClr val="tx2"/>
                        </a:solidFill>
                        <a:latin typeface="Arial" pitchFamily="34" charset="0"/>
                        <a:cs typeface="Arial" pitchFamily="34" charset="0"/>
                      </a:endParaRPr>
                    </a:p>
                  </a:txBody>
                  <a:tcPr/>
                </a:tc>
              </a:tr>
              <a:tr h="206347">
                <a:tc>
                  <a:txBody>
                    <a:bodyPr/>
                    <a:lstStyle/>
                    <a:p>
                      <a:r>
                        <a:rPr lang="de-DE" sz="1200" dirty="0" smtClean="0">
                          <a:solidFill>
                            <a:schemeClr val="tx2"/>
                          </a:solidFill>
                          <a:latin typeface="Arial" pitchFamily="34" charset="0"/>
                          <a:cs typeface="Arial" pitchFamily="34" charset="0"/>
                        </a:rPr>
                        <a:t>4</a:t>
                      </a:r>
                      <a:endParaRPr lang="en-GB" sz="1200" dirty="0">
                        <a:solidFill>
                          <a:schemeClr val="tx2"/>
                        </a:solidFill>
                        <a:latin typeface="Arial" pitchFamily="34" charset="0"/>
                        <a:cs typeface="Arial" pitchFamily="34" charset="0"/>
                      </a:endParaRPr>
                    </a:p>
                  </a:txBody>
                  <a:tcPr/>
                </a:tc>
                <a:tc>
                  <a:txBody>
                    <a:bodyPr/>
                    <a:lstStyle/>
                    <a:p>
                      <a:r>
                        <a:rPr lang="de-DE" sz="1200" dirty="0" err="1" smtClean="0">
                          <a:solidFill>
                            <a:schemeClr val="tx2"/>
                          </a:solidFill>
                          <a:latin typeface="Arial" pitchFamily="34" charset="0"/>
                          <a:cs typeface="Arial" pitchFamily="34" charset="0"/>
                        </a:rPr>
                        <a:t>Confirm</a:t>
                      </a:r>
                      <a:r>
                        <a:rPr lang="de-DE" sz="1200" baseline="0" dirty="0" smtClean="0">
                          <a:solidFill>
                            <a:schemeClr val="tx2"/>
                          </a:solidFill>
                          <a:latin typeface="Arial" pitchFamily="34" charset="0"/>
                          <a:cs typeface="Arial" pitchFamily="34" charset="0"/>
                        </a:rPr>
                        <a:t> </a:t>
                      </a:r>
                      <a:r>
                        <a:rPr lang="de-DE" sz="1200" baseline="0" dirty="0" err="1"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r>
            </a:tbl>
          </a:graphicData>
        </a:graphic>
      </p:graphicFrame>
      <p:graphicFrame>
        <p:nvGraphicFramePr>
          <p:cNvPr id="11" name="Tabelle 22"/>
          <p:cNvGraphicFramePr>
            <a:graphicFrameLocks noGrp="1"/>
          </p:cNvGraphicFramePr>
          <p:nvPr>
            <p:extLst>
              <p:ext uri="{D42A27DB-BD31-4B8C-83A1-F6EECF244321}">
                <p14:modId xmlns:p14="http://schemas.microsoft.com/office/powerpoint/2010/main" val="4164598886"/>
              </p:ext>
            </p:extLst>
          </p:nvPr>
        </p:nvGraphicFramePr>
        <p:xfrm>
          <a:off x="467544" y="3789040"/>
          <a:ext cx="2016224" cy="1920240"/>
        </p:xfrm>
        <a:graphic>
          <a:graphicData uri="http://schemas.openxmlformats.org/drawingml/2006/table">
            <a:tbl>
              <a:tblPr firstRow="1" bandRow="1">
                <a:tableStyleId>{5C22544A-7EE6-4342-B048-85BDC9FD1C3A}</a:tableStyleId>
              </a:tblPr>
              <a:tblGrid>
                <a:gridCol w="288032"/>
                <a:gridCol w="1728192"/>
              </a:tblGrid>
              <a:tr h="273632">
                <a:tc gridSpan="2">
                  <a:txBody>
                    <a:bodyPr/>
                    <a:lstStyle/>
                    <a:p>
                      <a:r>
                        <a:rPr lang="nl-BE" sz="1200" dirty="0" smtClean="0">
                          <a:solidFill>
                            <a:schemeClr val="bg2"/>
                          </a:solidFill>
                          <a:latin typeface="Arial" pitchFamily="34" charset="0"/>
                          <a:cs typeface="Arial" pitchFamily="34" charset="0"/>
                        </a:rPr>
                        <a:t>A.2.2.E Control box</a:t>
                      </a:r>
                      <a:endParaRPr lang="en-GB" sz="1200" dirty="0">
                        <a:solidFill>
                          <a:schemeClr val="bg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273632">
                <a:tc>
                  <a:txBody>
                    <a:bodyPr/>
                    <a:lstStyle/>
                    <a:p>
                      <a:r>
                        <a:rPr lang="de-DE" sz="1200" b="0" dirty="0" smtClean="0">
                          <a:solidFill>
                            <a:schemeClr val="bg2"/>
                          </a:solidFill>
                          <a:latin typeface="Arial" pitchFamily="34" charset="0"/>
                          <a:cs typeface="Arial" pitchFamily="34" charset="0"/>
                        </a:rPr>
                        <a:t>1</a:t>
                      </a:r>
                      <a:endParaRPr lang="en-GB" sz="1200" b="0" dirty="0">
                        <a:solidFill>
                          <a:schemeClr val="bg2"/>
                        </a:solidFill>
                        <a:latin typeface="Arial" pitchFamily="34" charset="0"/>
                        <a:cs typeface="Arial" pitchFamily="34" charset="0"/>
                      </a:endParaRPr>
                    </a:p>
                  </a:txBody>
                  <a:tcPr/>
                </a:tc>
                <a:tc>
                  <a:txBody>
                    <a:bodyPr/>
                    <a:lstStyle/>
                    <a:p>
                      <a:r>
                        <a:rPr lang="en-GB" sz="1200" b="0" u="none" strike="noStrike" dirty="0" smtClean="0">
                          <a:solidFill>
                            <a:schemeClr val="bg2"/>
                          </a:solidFill>
                          <a:effectLst/>
                        </a:rPr>
                        <a:t>BUH steps</a:t>
                      </a:r>
                      <a:endParaRPr lang="en-GB" sz="1200" b="0" dirty="0">
                        <a:solidFill>
                          <a:schemeClr val="bg2"/>
                        </a:solidFill>
                        <a:latin typeface="Arial" pitchFamily="34" charset="0"/>
                        <a:cs typeface="Arial" pitchFamily="34" charset="0"/>
                      </a:endParaRPr>
                    </a:p>
                  </a:txBody>
                  <a:tcPr/>
                </a:tc>
              </a:tr>
              <a:tr h="243447">
                <a:tc>
                  <a:txBody>
                    <a:bodyPr/>
                    <a:lstStyle/>
                    <a:p>
                      <a:r>
                        <a:rPr lang="de-DE" sz="1200" b="0" dirty="0" smtClean="0">
                          <a:solidFill>
                            <a:schemeClr val="bg2"/>
                          </a:solidFill>
                          <a:latin typeface="Arial" pitchFamily="34" charset="0"/>
                          <a:cs typeface="Arial" pitchFamily="34" charset="0"/>
                        </a:rPr>
                        <a:t>2</a:t>
                      </a:r>
                      <a:endParaRPr lang="en-GB" sz="1200" b="0" dirty="0">
                        <a:solidFill>
                          <a:schemeClr val="bg2"/>
                        </a:solidFill>
                        <a:latin typeface="Arial" pitchFamily="34" charset="0"/>
                        <a:cs typeface="Arial" pitchFamily="34" charset="0"/>
                      </a:endParaRPr>
                    </a:p>
                  </a:txBody>
                  <a:tcPr/>
                </a:tc>
                <a:tc>
                  <a:txBody>
                    <a:bodyPr/>
                    <a:lstStyle/>
                    <a:p>
                      <a:r>
                        <a:rPr lang="en-US" sz="1200" b="0" u="none" strike="noStrike" dirty="0" smtClean="0">
                          <a:solidFill>
                            <a:schemeClr val="bg2"/>
                          </a:solidFill>
                          <a:effectLst/>
                        </a:rPr>
                        <a:t>BUH type</a:t>
                      </a:r>
                    </a:p>
                  </a:txBody>
                  <a:tcPr/>
                </a:tc>
              </a:tr>
              <a:tr h="257159">
                <a:tc>
                  <a:txBody>
                    <a:bodyPr/>
                    <a:lstStyle/>
                    <a:p>
                      <a:r>
                        <a:rPr lang="de-DE" sz="1200" b="0" dirty="0" smtClean="0">
                          <a:solidFill>
                            <a:schemeClr val="bg2"/>
                          </a:solidFill>
                          <a:latin typeface="Arial" pitchFamily="34" charset="0"/>
                          <a:cs typeface="Arial" pitchFamily="34" charset="0"/>
                        </a:rPr>
                        <a:t>3</a:t>
                      </a:r>
                      <a:endParaRPr lang="en-GB" sz="1200" b="0" dirty="0">
                        <a:solidFill>
                          <a:schemeClr val="bg2"/>
                        </a:solidFill>
                        <a:latin typeface="Arial" pitchFamily="34" charset="0"/>
                        <a:cs typeface="Arial" pitchFamily="34" charset="0"/>
                      </a:endParaRPr>
                    </a:p>
                  </a:txBody>
                  <a:tcPr/>
                </a:tc>
                <a:tc>
                  <a:txBody>
                    <a:bodyPr/>
                    <a:lstStyle/>
                    <a:p>
                      <a:pPr algn="l" fontAlgn="t"/>
                      <a:r>
                        <a:rPr lang="en-US" sz="1200" u="none" strike="noStrike" dirty="0" smtClean="0">
                          <a:solidFill>
                            <a:schemeClr val="bg2"/>
                          </a:solidFill>
                          <a:effectLst/>
                        </a:rPr>
                        <a:t>Preferential kWh</a:t>
                      </a:r>
                      <a:r>
                        <a:rPr lang="en-US" sz="1200" u="none" strike="noStrike" baseline="0" dirty="0" smtClean="0">
                          <a:solidFill>
                            <a:schemeClr val="bg2"/>
                          </a:solidFill>
                          <a:effectLst/>
                        </a:rPr>
                        <a:t> rate</a:t>
                      </a:r>
                      <a:endParaRPr lang="en-US" sz="1200" b="0" i="0" u="none" strike="noStrike" dirty="0">
                        <a:solidFill>
                          <a:schemeClr val="bg2"/>
                        </a:solidFill>
                        <a:effectLst/>
                        <a:latin typeface="MS Mincho"/>
                      </a:endParaRPr>
                    </a:p>
                  </a:txBody>
                  <a:tcPr/>
                </a:tc>
              </a:tr>
              <a:tr h="273632">
                <a:tc>
                  <a:txBody>
                    <a:bodyPr/>
                    <a:lstStyle/>
                    <a:p>
                      <a:r>
                        <a:rPr lang="de-DE" sz="1200" b="0" dirty="0" smtClean="0">
                          <a:solidFill>
                            <a:schemeClr val="bg2"/>
                          </a:solidFill>
                          <a:latin typeface="Arial" pitchFamily="34" charset="0"/>
                          <a:cs typeface="Arial" pitchFamily="34" charset="0"/>
                        </a:rPr>
                        <a:t>4</a:t>
                      </a:r>
                      <a:endParaRPr lang="en-GB" sz="1200" b="0" dirty="0">
                        <a:solidFill>
                          <a:schemeClr val="bg2"/>
                        </a:solidFill>
                        <a:latin typeface="Arial" pitchFamily="34" charset="0"/>
                        <a:cs typeface="Arial" pitchFamily="34" charset="0"/>
                      </a:endParaRPr>
                    </a:p>
                  </a:txBody>
                  <a:tcPr/>
                </a:tc>
                <a:tc>
                  <a:txBody>
                    <a:bodyPr/>
                    <a:lstStyle/>
                    <a:p>
                      <a:r>
                        <a:rPr lang="en-GB" sz="1200" u="none" strike="noStrike" dirty="0" smtClean="0">
                          <a:solidFill>
                            <a:schemeClr val="bg2"/>
                          </a:solidFill>
                          <a:effectLst/>
                        </a:rPr>
                        <a:t>DHW operation</a:t>
                      </a:r>
                      <a:endParaRPr lang="en-GB" sz="1200" b="0" dirty="0">
                        <a:solidFill>
                          <a:schemeClr val="bg2"/>
                        </a:solidFill>
                        <a:latin typeface="Arial" pitchFamily="34" charset="0"/>
                        <a:cs typeface="Arial" pitchFamily="34" charset="0"/>
                      </a:endParaRPr>
                    </a:p>
                  </a:txBody>
                  <a:tcPr/>
                </a:tc>
              </a:tr>
              <a:tr h="273632">
                <a:tc>
                  <a:txBody>
                    <a:bodyPr/>
                    <a:lstStyle/>
                    <a:p>
                      <a:r>
                        <a:rPr lang="nl-BE" sz="1200" b="1" dirty="0" smtClean="0">
                          <a:solidFill>
                            <a:schemeClr val="bg2"/>
                          </a:solidFill>
                          <a:latin typeface="Arial" pitchFamily="34" charset="0"/>
                          <a:cs typeface="Arial" pitchFamily="34" charset="0"/>
                        </a:rPr>
                        <a:t>5</a:t>
                      </a:r>
                      <a:endParaRPr lang="en-GB" sz="1200" b="1" dirty="0">
                        <a:solidFill>
                          <a:schemeClr val="bg2"/>
                        </a:solidFill>
                        <a:latin typeface="Arial" pitchFamily="34" charset="0"/>
                        <a:cs typeface="Arial" pitchFamily="34" charset="0"/>
                      </a:endParaRPr>
                    </a:p>
                  </a:txBody>
                  <a:tcPr/>
                </a:tc>
                <a:tc>
                  <a:txBody>
                    <a:bodyPr/>
                    <a:lstStyle/>
                    <a:p>
                      <a:r>
                        <a:rPr lang="nl-BE" sz="1200" b="1" dirty="0" smtClean="0">
                          <a:solidFill>
                            <a:schemeClr val="bg2"/>
                          </a:solidFill>
                          <a:latin typeface="Arial" pitchFamily="34" charset="0"/>
                          <a:cs typeface="Arial" pitchFamily="34" charset="0"/>
                        </a:rPr>
                        <a:t>Contact type </a:t>
                      </a:r>
                      <a:r>
                        <a:rPr lang="nl-BE" sz="1200" b="1" dirty="0" err="1" smtClean="0">
                          <a:solidFill>
                            <a:schemeClr val="bg2"/>
                          </a:solidFill>
                          <a:latin typeface="Arial" pitchFamily="34" charset="0"/>
                          <a:cs typeface="Arial" pitchFamily="34" charset="0"/>
                        </a:rPr>
                        <a:t>main</a:t>
                      </a:r>
                      <a:endParaRPr lang="en-GB" sz="1200" b="1" dirty="0">
                        <a:solidFill>
                          <a:schemeClr val="bg2"/>
                        </a:solidFill>
                        <a:latin typeface="Arial" pitchFamily="34" charset="0"/>
                        <a:cs typeface="Arial" pitchFamily="34" charset="0"/>
                      </a:endParaRPr>
                    </a:p>
                  </a:txBody>
                  <a:tcPr/>
                </a:tc>
              </a:tr>
              <a:tr h="273632">
                <a:tc>
                  <a:txBody>
                    <a:bodyPr/>
                    <a:lstStyle/>
                    <a:p>
                      <a:r>
                        <a:rPr lang="nl-BE" sz="1200" b="1" dirty="0" smtClean="0">
                          <a:solidFill>
                            <a:schemeClr val="bg2"/>
                          </a:solidFill>
                          <a:latin typeface="Arial" pitchFamily="34" charset="0"/>
                          <a:cs typeface="Arial" pitchFamily="34" charset="0"/>
                        </a:rPr>
                        <a:t>6</a:t>
                      </a:r>
                      <a:endParaRPr lang="en-GB" sz="1200" b="1" dirty="0">
                        <a:solidFill>
                          <a:schemeClr val="bg2"/>
                        </a:solidFill>
                        <a:latin typeface="Arial" pitchFamily="34" charset="0"/>
                        <a:cs typeface="Arial" pitchFamily="34" charset="0"/>
                      </a:endParaRPr>
                    </a:p>
                  </a:txBody>
                  <a:tcPr/>
                </a:tc>
                <a:tc>
                  <a:txBody>
                    <a:bodyPr/>
                    <a:lstStyle/>
                    <a:p>
                      <a:r>
                        <a:rPr lang="nl-BE" sz="1200" b="1" dirty="0" smtClean="0">
                          <a:solidFill>
                            <a:schemeClr val="bg2"/>
                          </a:solidFill>
                          <a:latin typeface="Arial" pitchFamily="34" charset="0"/>
                          <a:cs typeface="Arial" pitchFamily="34" charset="0"/>
                        </a:rPr>
                        <a:t>Contact type </a:t>
                      </a:r>
                      <a:r>
                        <a:rPr lang="nl-BE" sz="1200" b="1" dirty="0" err="1" smtClean="0">
                          <a:solidFill>
                            <a:schemeClr val="bg2"/>
                          </a:solidFill>
                          <a:latin typeface="Arial" pitchFamily="34" charset="0"/>
                          <a:cs typeface="Arial" pitchFamily="34" charset="0"/>
                        </a:rPr>
                        <a:t>add</a:t>
                      </a:r>
                      <a:endParaRPr lang="en-GB" sz="1200" b="1" dirty="0">
                        <a:solidFill>
                          <a:schemeClr val="bg2"/>
                        </a:solidFill>
                        <a:latin typeface="Arial" pitchFamily="34" charset="0"/>
                        <a:cs typeface="Arial" pitchFamily="34" charset="0"/>
                      </a:endParaRPr>
                    </a:p>
                  </a:txBody>
                  <a:tcPr/>
                </a:tc>
              </a:tr>
            </a:tbl>
          </a:graphicData>
        </a:graphic>
      </p:graphicFrame>
      <p:graphicFrame>
        <p:nvGraphicFramePr>
          <p:cNvPr id="12" name="Tabelle 21"/>
          <p:cNvGraphicFramePr>
            <a:graphicFrameLocks noGrp="1"/>
          </p:cNvGraphicFramePr>
          <p:nvPr>
            <p:extLst>
              <p:ext uri="{D42A27DB-BD31-4B8C-83A1-F6EECF244321}">
                <p14:modId xmlns:p14="http://schemas.microsoft.com/office/powerpoint/2010/main" val="1932452437"/>
              </p:ext>
            </p:extLst>
          </p:nvPr>
        </p:nvGraphicFramePr>
        <p:xfrm>
          <a:off x="467544" y="2132856"/>
          <a:ext cx="2016224" cy="1399024"/>
        </p:xfrm>
        <a:graphic>
          <a:graphicData uri="http://schemas.openxmlformats.org/drawingml/2006/table">
            <a:tbl>
              <a:tblPr firstRow="1" bandRow="1">
                <a:tableStyleId>{5C22544A-7EE6-4342-B048-85BDC9FD1C3A}</a:tableStyleId>
              </a:tblPr>
              <a:tblGrid>
                <a:gridCol w="360040"/>
                <a:gridCol w="1656184"/>
              </a:tblGrid>
              <a:tr h="161889">
                <a:tc gridSpan="2">
                  <a:txBody>
                    <a:bodyPr/>
                    <a:lstStyle/>
                    <a:p>
                      <a:r>
                        <a:rPr lang="de-DE" sz="1200" dirty="0" smtClean="0">
                          <a:solidFill>
                            <a:schemeClr val="bg2"/>
                          </a:solidFill>
                          <a:latin typeface="Arial" pitchFamily="34" charset="0"/>
                          <a:cs typeface="Arial" pitchFamily="34" charset="0"/>
                        </a:rPr>
                        <a:t>A.2.2 Options</a:t>
                      </a:r>
                      <a:endParaRPr lang="en-GB" sz="1200" dirty="0">
                        <a:solidFill>
                          <a:schemeClr val="bg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301744">
                <a:tc>
                  <a:txBody>
                    <a:bodyPr/>
                    <a:lstStyle/>
                    <a:p>
                      <a:r>
                        <a:rPr lang="de-DE" sz="1200" b="0" dirty="0" smtClean="0">
                          <a:solidFill>
                            <a:schemeClr val="bg2"/>
                          </a:solidFill>
                          <a:latin typeface="Arial" pitchFamily="34" charset="0"/>
                          <a:cs typeface="Arial" pitchFamily="34" charset="0"/>
                        </a:rPr>
                        <a:t>A</a:t>
                      </a:r>
                      <a:endParaRPr lang="en-GB" sz="1200" b="0" dirty="0">
                        <a:solidFill>
                          <a:schemeClr val="bg2"/>
                        </a:solidFill>
                        <a:latin typeface="Arial" pitchFamily="34" charset="0"/>
                        <a:cs typeface="Arial" pitchFamily="34" charset="0"/>
                      </a:endParaRPr>
                    </a:p>
                  </a:txBody>
                  <a:tcPr/>
                </a:tc>
                <a:tc>
                  <a:txBody>
                    <a:bodyPr/>
                    <a:lstStyle/>
                    <a:p>
                      <a:r>
                        <a:rPr lang="nl-BE" sz="1200" b="0" dirty="0" smtClean="0">
                          <a:solidFill>
                            <a:schemeClr val="bg2"/>
                          </a:solidFill>
                          <a:latin typeface="Arial" panose="020B0604020202020204" pitchFamily="34" charset="0"/>
                          <a:cs typeface="Arial" panose="020B0604020202020204" pitchFamily="34" charset="0"/>
                        </a:rPr>
                        <a:t>DHW pump</a:t>
                      </a:r>
                    </a:p>
                  </a:txBody>
                  <a:tcPr/>
                </a:tc>
              </a:tr>
              <a:tr h="161889">
                <a:tc>
                  <a:txBody>
                    <a:bodyPr/>
                    <a:lstStyle/>
                    <a:p>
                      <a:r>
                        <a:rPr lang="de-DE" sz="1200" b="0" dirty="0" smtClean="0">
                          <a:solidFill>
                            <a:schemeClr val="bg2"/>
                          </a:solidFill>
                          <a:latin typeface="Arial" pitchFamily="34" charset="0"/>
                          <a:cs typeface="Arial" pitchFamily="34" charset="0"/>
                        </a:rPr>
                        <a:t>B</a:t>
                      </a:r>
                      <a:endParaRPr lang="en-GB" sz="1200" b="0" dirty="0">
                        <a:solidFill>
                          <a:schemeClr val="bg2"/>
                        </a:solidFill>
                        <a:latin typeface="Arial" pitchFamily="34" charset="0"/>
                        <a:cs typeface="Arial" pitchFamily="34" charset="0"/>
                      </a:endParaRPr>
                    </a:p>
                  </a:txBody>
                  <a:tcPr/>
                </a:tc>
                <a:tc>
                  <a:txBody>
                    <a:bodyPr/>
                    <a:lstStyle/>
                    <a:p>
                      <a:r>
                        <a:rPr lang="nl-BE" sz="1200" b="0" dirty="0" err="1" smtClean="0">
                          <a:solidFill>
                            <a:schemeClr val="bg2"/>
                          </a:solidFill>
                          <a:latin typeface="Arial" panose="020B0604020202020204" pitchFamily="34" charset="0"/>
                          <a:cs typeface="Arial" panose="020B0604020202020204" pitchFamily="34" charset="0"/>
                        </a:rPr>
                        <a:t>External</a:t>
                      </a:r>
                      <a:r>
                        <a:rPr lang="nl-BE" sz="1200" b="0" dirty="0" smtClean="0">
                          <a:solidFill>
                            <a:schemeClr val="bg2"/>
                          </a:solidFill>
                          <a:latin typeface="Arial" panose="020B0604020202020204" pitchFamily="34" charset="0"/>
                          <a:cs typeface="Arial" panose="020B0604020202020204" pitchFamily="34" charset="0"/>
                        </a:rPr>
                        <a:t> sensor </a:t>
                      </a:r>
                      <a:endParaRPr lang="en-GB" sz="1200" b="0" dirty="0">
                        <a:solidFill>
                          <a:schemeClr val="bg2"/>
                        </a:solidFill>
                        <a:latin typeface="Arial" panose="020B0604020202020204" pitchFamily="34" charset="0"/>
                        <a:cs typeface="Arial" panose="020B0604020202020204" pitchFamily="34" charset="0"/>
                      </a:endParaRPr>
                    </a:p>
                  </a:txBody>
                  <a:tcPr/>
                </a:tc>
              </a:tr>
              <a:tr h="161889">
                <a:tc>
                  <a:txBody>
                    <a:bodyPr/>
                    <a:lstStyle/>
                    <a:p>
                      <a:r>
                        <a:rPr lang="de-DE" sz="1200" b="1" dirty="0" smtClean="0">
                          <a:solidFill>
                            <a:schemeClr val="bg2"/>
                          </a:solidFill>
                          <a:latin typeface="Arial" pitchFamily="34" charset="0"/>
                          <a:cs typeface="Arial" pitchFamily="34" charset="0"/>
                        </a:rPr>
                        <a:t>C</a:t>
                      </a:r>
                      <a:endParaRPr lang="en-GB" sz="1200" b="1" dirty="0">
                        <a:solidFill>
                          <a:schemeClr val="bg2"/>
                        </a:solidFill>
                        <a:latin typeface="Arial" pitchFamily="34" charset="0"/>
                        <a:cs typeface="Arial" pitchFamily="34" charset="0"/>
                      </a:endParaRPr>
                    </a:p>
                  </a:txBody>
                  <a:tcPr/>
                </a:tc>
                <a:tc>
                  <a:txBody>
                    <a:bodyPr/>
                    <a:lstStyle/>
                    <a:p>
                      <a:r>
                        <a:rPr lang="nl-BE" sz="1200" b="1" dirty="0" smtClean="0">
                          <a:solidFill>
                            <a:schemeClr val="bg2"/>
                          </a:solidFill>
                          <a:latin typeface="Arial" panose="020B0604020202020204" pitchFamily="34" charset="0"/>
                          <a:cs typeface="Arial" panose="020B0604020202020204" pitchFamily="34" charset="0"/>
                        </a:rPr>
                        <a:t>Control box</a:t>
                      </a:r>
                      <a:endParaRPr lang="en-GB" sz="1200" b="1" dirty="0">
                        <a:solidFill>
                          <a:schemeClr val="bg2"/>
                        </a:solidFill>
                        <a:latin typeface="Arial" panose="020B0604020202020204" pitchFamily="34" charset="0"/>
                        <a:cs typeface="Arial" panose="020B0604020202020204"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D</a:t>
                      </a:r>
                      <a:endParaRPr lang="en-GB" sz="1200" b="0" dirty="0">
                        <a:solidFill>
                          <a:schemeClr val="bg2"/>
                        </a:solidFill>
                        <a:latin typeface="Arial" pitchFamily="34" charset="0"/>
                        <a:cs typeface="Arial" pitchFamily="34" charset="0"/>
                      </a:endParaRPr>
                    </a:p>
                  </a:txBody>
                  <a:tcPr/>
                </a:tc>
                <a:tc>
                  <a:txBody>
                    <a:bodyPr/>
                    <a:lstStyle/>
                    <a:p>
                      <a:r>
                        <a:rPr lang="nl-BE" sz="1200" dirty="0" smtClean="0">
                          <a:solidFill>
                            <a:schemeClr val="bg2"/>
                          </a:solidFill>
                          <a:latin typeface="Arial" panose="020B0604020202020204" pitchFamily="34" charset="0"/>
                          <a:cs typeface="Arial" panose="020B0604020202020204" pitchFamily="34" charset="0"/>
                        </a:rPr>
                        <a:t>Option box </a:t>
                      </a:r>
                      <a:endParaRPr lang="en-GB" sz="1200" dirty="0">
                        <a:solidFill>
                          <a:schemeClr val="bg2"/>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35872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133</a:t>
            </a:fld>
            <a:endParaRPr lang="en-US" dirty="0"/>
          </a:p>
        </p:txBody>
      </p:sp>
      <p:sp>
        <p:nvSpPr>
          <p:cNvPr id="4" name="Text Placeholder 3"/>
          <p:cNvSpPr>
            <a:spLocks noGrp="1"/>
          </p:cNvSpPr>
          <p:nvPr>
            <p:ph type="body" sz="quarter" idx="15"/>
          </p:nvPr>
        </p:nvSpPr>
        <p:spPr/>
        <p:txBody>
          <a:bodyPr/>
          <a:lstStyle/>
          <a:p>
            <a:r>
              <a:rPr lang="nl-BE" dirty="0"/>
              <a:t>5. </a:t>
            </a:r>
            <a:r>
              <a:rPr lang="nl-BE" dirty="0" err="1"/>
              <a:t>Commissioning</a:t>
            </a:r>
            <a:r>
              <a:rPr lang="nl-BE" dirty="0"/>
              <a:t>  –</a:t>
            </a:r>
            <a:r>
              <a:rPr lang="en-GB" dirty="0"/>
              <a:t> Quick wizard  - </a:t>
            </a:r>
            <a:r>
              <a:rPr lang="en-GB" dirty="0" smtClean="0"/>
              <a:t>Ext. BUH source</a:t>
            </a:r>
            <a:endParaRPr lang="en-GB" dirty="0"/>
          </a:p>
          <a:p>
            <a:endParaRPr lang="en-GB" dirty="0"/>
          </a:p>
        </p:txBody>
      </p:sp>
      <p:sp>
        <p:nvSpPr>
          <p:cNvPr id="5" name="Text Placeholder 4"/>
          <p:cNvSpPr>
            <a:spLocks noGrp="1"/>
          </p:cNvSpPr>
          <p:nvPr>
            <p:ph type="body" sz="quarter" idx="16"/>
          </p:nvPr>
        </p:nvSpPr>
        <p:spPr/>
        <p:txBody>
          <a:bodyPr/>
          <a:lstStyle/>
          <a:p>
            <a:endParaRPr lang="nl-BE" dirty="0" smtClean="0"/>
          </a:p>
          <a:p>
            <a:endParaRPr lang="nl-BE" dirty="0"/>
          </a:p>
          <a:p>
            <a:r>
              <a:rPr lang="nl-BE" dirty="0" smtClean="0"/>
              <a:t>		</a:t>
            </a:r>
            <a:r>
              <a:rPr lang="nl-BE" b="1" dirty="0" smtClean="0">
                <a:solidFill>
                  <a:schemeClr val="bg2"/>
                </a:solidFill>
              </a:rPr>
              <a:t>A.2.2.F.1 = 0; No </a:t>
            </a:r>
            <a:r>
              <a:rPr lang="nl-BE" b="1" dirty="0" err="1" smtClean="0">
                <a:solidFill>
                  <a:schemeClr val="bg2"/>
                </a:solidFill>
              </a:rPr>
              <a:t>ext</a:t>
            </a:r>
            <a:r>
              <a:rPr lang="nl-BE" b="1" dirty="0" smtClean="0">
                <a:solidFill>
                  <a:schemeClr val="bg2"/>
                </a:solidFill>
              </a:rPr>
              <a:t>. BUH source</a:t>
            </a:r>
          </a:p>
          <a:p>
            <a:endParaRPr lang="nl-BE" dirty="0">
              <a:solidFill>
                <a:schemeClr val="bg2"/>
              </a:solidFill>
            </a:endParaRPr>
          </a:p>
          <a:p>
            <a:r>
              <a:rPr lang="nl-BE" dirty="0" smtClean="0">
                <a:solidFill>
                  <a:schemeClr val="bg2"/>
                </a:solidFill>
              </a:rPr>
              <a:t>		</a:t>
            </a:r>
            <a:r>
              <a:rPr lang="nl-BE" dirty="0">
                <a:solidFill>
                  <a:schemeClr val="bg2"/>
                </a:solidFill>
              </a:rPr>
              <a:t>A.2.2.F.1 </a:t>
            </a:r>
            <a:r>
              <a:rPr lang="nl-BE" dirty="0" smtClean="0">
                <a:solidFill>
                  <a:schemeClr val="bg2"/>
                </a:solidFill>
              </a:rPr>
              <a:t>= 1; Bivalent </a:t>
            </a:r>
            <a:endParaRPr lang="nl-BE" dirty="0">
              <a:solidFill>
                <a:schemeClr val="bg2"/>
              </a:solidFill>
            </a:endParaRPr>
          </a:p>
          <a:p>
            <a:endParaRPr lang="nl-BE" dirty="0" smtClean="0"/>
          </a:p>
          <a:p>
            <a:endParaRPr lang="nl-BE" dirty="0"/>
          </a:p>
          <a:p>
            <a:r>
              <a:rPr lang="nl-BE" dirty="0" smtClean="0"/>
              <a:t>		</a:t>
            </a:r>
            <a:endParaRPr lang="en-GB" dirty="0"/>
          </a:p>
        </p:txBody>
      </p:sp>
      <p:cxnSp>
        <p:nvCxnSpPr>
          <p:cNvPr id="6" name="Elbow Connector 5"/>
          <p:cNvCxnSpPr/>
          <p:nvPr/>
        </p:nvCxnSpPr>
        <p:spPr bwMode="auto">
          <a:xfrm rot="10800000" flipV="1">
            <a:off x="1403648" y="1052735"/>
            <a:ext cx="5904656" cy="666717"/>
          </a:xfrm>
          <a:prstGeom prst="bentConnector2">
            <a:avLst/>
          </a:prstGeom>
          <a:solidFill>
            <a:schemeClr val="accent1"/>
          </a:solidFill>
          <a:ln w="381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7" name="Tabelle 19"/>
          <p:cNvGraphicFramePr>
            <a:graphicFrameLocks noGrp="1"/>
          </p:cNvGraphicFramePr>
          <p:nvPr>
            <p:extLst>
              <p:ext uri="{D42A27DB-BD31-4B8C-83A1-F6EECF244321}">
                <p14:modId xmlns:p14="http://schemas.microsoft.com/office/powerpoint/2010/main" val="4266689939"/>
              </p:ext>
            </p:extLst>
          </p:nvPr>
        </p:nvGraphicFramePr>
        <p:xfrm>
          <a:off x="7308304" y="404664"/>
          <a:ext cx="1512168" cy="1097280"/>
        </p:xfrm>
        <a:graphic>
          <a:graphicData uri="http://schemas.openxmlformats.org/drawingml/2006/table">
            <a:tbl>
              <a:tblPr firstRow="1" bandRow="1">
                <a:tableStyleId>{5C22544A-7EE6-4342-B048-85BDC9FD1C3A}</a:tableStyleId>
              </a:tblPr>
              <a:tblGrid>
                <a:gridCol w="252028"/>
                <a:gridCol w="1260140"/>
              </a:tblGrid>
              <a:tr h="206347">
                <a:tc gridSpan="2">
                  <a:txBody>
                    <a:bodyPr/>
                    <a:lstStyle/>
                    <a:p>
                      <a:r>
                        <a:rPr lang="de-DE" sz="1200" dirty="0" smtClean="0">
                          <a:solidFill>
                            <a:schemeClr val="tx2"/>
                          </a:solidFill>
                          <a:latin typeface="Arial" pitchFamily="34" charset="0"/>
                          <a:cs typeface="Arial" pitchFamily="34" charset="0"/>
                        </a:rPr>
                        <a:t>A.2 System</a:t>
                      </a:r>
                      <a:r>
                        <a:rPr lang="de-DE" sz="1200" baseline="0" dirty="0"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206347">
                <a:tc>
                  <a:txBody>
                    <a:bodyPr/>
                    <a:lstStyle/>
                    <a:p>
                      <a:r>
                        <a:rPr lang="de-DE" sz="1200" b="0" dirty="0" smtClean="0">
                          <a:solidFill>
                            <a:schemeClr val="tx2"/>
                          </a:solidFill>
                          <a:latin typeface="Arial" pitchFamily="34" charset="0"/>
                          <a:cs typeface="Arial" pitchFamily="34" charset="0"/>
                        </a:rPr>
                        <a:t>1</a:t>
                      </a:r>
                      <a:endParaRPr lang="en-GB" sz="1200" b="0" dirty="0">
                        <a:solidFill>
                          <a:schemeClr val="tx2"/>
                        </a:solidFill>
                        <a:latin typeface="Arial" pitchFamily="34" charset="0"/>
                        <a:cs typeface="Arial" pitchFamily="34" charset="0"/>
                      </a:endParaRPr>
                    </a:p>
                  </a:txBody>
                  <a:tcPr/>
                </a:tc>
                <a:tc>
                  <a:txBody>
                    <a:bodyPr/>
                    <a:lstStyle/>
                    <a:p>
                      <a:r>
                        <a:rPr lang="de-DE" sz="1200" b="0" dirty="0" smtClean="0">
                          <a:solidFill>
                            <a:schemeClr val="tx2"/>
                          </a:solidFill>
                          <a:latin typeface="Arial" pitchFamily="34" charset="0"/>
                          <a:cs typeface="Arial" pitchFamily="34" charset="0"/>
                        </a:rPr>
                        <a:t>Standard</a:t>
                      </a:r>
                      <a:endParaRPr lang="en-GB" sz="1200" b="0" dirty="0">
                        <a:solidFill>
                          <a:schemeClr val="tx2"/>
                        </a:solidFill>
                        <a:latin typeface="Arial" pitchFamily="34" charset="0"/>
                        <a:cs typeface="Arial" pitchFamily="34" charset="0"/>
                      </a:endParaRPr>
                    </a:p>
                  </a:txBody>
                  <a:tcPr/>
                </a:tc>
              </a:tr>
              <a:tr h="206347">
                <a:tc>
                  <a:txBody>
                    <a:bodyPr/>
                    <a:lstStyle/>
                    <a:p>
                      <a:r>
                        <a:rPr lang="de-DE" sz="1200" b="1" dirty="0" smtClean="0">
                          <a:solidFill>
                            <a:schemeClr val="tx2"/>
                          </a:solidFill>
                          <a:latin typeface="Arial" pitchFamily="34" charset="0"/>
                          <a:cs typeface="Arial" pitchFamily="34" charset="0"/>
                        </a:rPr>
                        <a:t>2</a:t>
                      </a:r>
                      <a:endParaRPr lang="en-GB" sz="1200" b="1" dirty="0">
                        <a:solidFill>
                          <a:schemeClr val="tx2"/>
                        </a:solidFill>
                        <a:latin typeface="Arial" pitchFamily="34" charset="0"/>
                        <a:cs typeface="Arial" pitchFamily="34" charset="0"/>
                      </a:endParaRPr>
                    </a:p>
                  </a:txBody>
                  <a:tcPr/>
                </a:tc>
                <a:tc>
                  <a:txBody>
                    <a:bodyPr/>
                    <a:lstStyle/>
                    <a:p>
                      <a:r>
                        <a:rPr lang="de-DE" sz="1200" b="1" dirty="0" smtClean="0">
                          <a:solidFill>
                            <a:schemeClr val="tx2"/>
                          </a:solidFill>
                          <a:latin typeface="Arial" pitchFamily="34" charset="0"/>
                          <a:cs typeface="Arial" pitchFamily="34" charset="0"/>
                        </a:rPr>
                        <a:t>Options</a:t>
                      </a:r>
                      <a:endParaRPr lang="en-GB" sz="1200" b="1" dirty="0">
                        <a:solidFill>
                          <a:schemeClr val="tx2"/>
                        </a:solidFill>
                        <a:latin typeface="Arial" pitchFamily="34" charset="0"/>
                        <a:cs typeface="Arial" pitchFamily="34" charset="0"/>
                      </a:endParaRPr>
                    </a:p>
                  </a:txBody>
                  <a:tcPr/>
                </a:tc>
              </a:tr>
              <a:tr h="206347">
                <a:tc>
                  <a:txBody>
                    <a:bodyPr/>
                    <a:lstStyle/>
                    <a:p>
                      <a:r>
                        <a:rPr lang="de-DE" sz="1200" dirty="0" smtClean="0">
                          <a:solidFill>
                            <a:schemeClr val="tx2"/>
                          </a:solidFill>
                          <a:latin typeface="Arial" pitchFamily="34" charset="0"/>
                          <a:cs typeface="Arial" pitchFamily="34" charset="0"/>
                        </a:rPr>
                        <a:t>4</a:t>
                      </a:r>
                      <a:endParaRPr lang="en-GB" sz="1200" dirty="0">
                        <a:solidFill>
                          <a:schemeClr val="tx2"/>
                        </a:solidFill>
                        <a:latin typeface="Arial" pitchFamily="34" charset="0"/>
                        <a:cs typeface="Arial" pitchFamily="34" charset="0"/>
                      </a:endParaRPr>
                    </a:p>
                  </a:txBody>
                  <a:tcPr/>
                </a:tc>
                <a:tc>
                  <a:txBody>
                    <a:bodyPr/>
                    <a:lstStyle/>
                    <a:p>
                      <a:r>
                        <a:rPr lang="de-DE" sz="1200" dirty="0" err="1" smtClean="0">
                          <a:solidFill>
                            <a:schemeClr val="tx2"/>
                          </a:solidFill>
                          <a:latin typeface="Arial" pitchFamily="34" charset="0"/>
                          <a:cs typeface="Arial" pitchFamily="34" charset="0"/>
                        </a:rPr>
                        <a:t>Confirm</a:t>
                      </a:r>
                      <a:r>
                        <a:rPr lang="de-DE" sz="1200" baseline="0" dirty="0" smtClean="0">
                          <a:solidFill>
                            <a:schemeClr val="tx2"/>
                          </a:solidFill>
                          <a:latin typeface="Arial" pitchFamily="34" charset="0"/>
                          <a:cs typeface="Arial" pitchFamily="34" charset="0"/>
                        </a:rPr>
                        <a:t> </a:t>
                      </a:r>
                      <a:r>
                        <a:rPr lang="de-DE" sz="1200" baseline="0" dirty="0" err="1"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r>
            </a:tbl>
          </a:graphicData>
        </a:graphic>
      </p:graphicFrame>
      <p:graphicFrame>
        <p:nvGraphicFramePr>
          <p:cNvPr id="8" name="Tabelle 21"/>
          <p:cNvGraphicFramePr>
            <a:graphicFrameLocks noGrp="1"/>
          </p:cNvGraphicFramePr>
          <p:nvPr>
            <p:extLst>
              <p:ext uri="{D42A27DB-BD31-4B8C-83A1-F6EECF244321}">
                <p14:modId xmlns:p14="http://schemas.microsoft.com/office/powerpoint/2010/main" val="859724044"/>
              </p:ext>
            </p:extLst>
          </p:nvPr>
        </p:nvGraphicFramePr>
        <p:xfrm>
          <a:off x="611560" y="1772816"/>
          <a:ext cx="2016224" cy="1399024"/>
        </p:xfrm>
        <a:graphic>
          <a:graphicData uri="http://schemas.openxmlformats.org/drawingml/2006/table">
            <a:tbl>
              <a:tblPr firstRow="1" bandRow="1">
                <a:tableStyleId>{5C22544A-7EE6-4342-B048-85BDC9FD1C3A}</a:tableStyleId>
              </a:tblPr>
              <a:tblGrid>
                <a:gridCol w="360040"/>
                <a:gridCol w="1656184"/>
              </a:tblGrid>
              <a:tr h="161889">
                <a:tc gridSpan="2">
                  <a:txBody>
                    <a:bodyPr/>
                    <a:lstStyle/>
                    <a:p>
                      <a:r>
                        <a:rPr lang="de-DE" sz="1200" dirty="0" smtClean="0">
                          <a:solidFill>
                            <a:schemeClr val="bg2"/>
                          </a:solidFill>
                          <a:latin typeface="Arial" pitchFamily="34" charset="0"/>
                          <a:cs typeface="Arial" pitchFamily="34" charset="0"/>
                        </a:rPr>
                        <a:t>A.2.2 Options</a:t>
                      </a:r>
                      <a:endParaRPr lang="en-GB" sz="1200" dirty="0">
                        <a:solidFill>
                          <a:schemeClr val="bg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301744">
                <a:tc>
                  <a:txBody>
                    <a:bodyPr/>
                    <a:lstStyle/>
                    <a:p>
                      <a:r>
                        <a:rPr lang="de-DE" sz="1200" b="0" dirty="0" smtClean="0">
                          <a:solidFill>
                            <a:schemeClr val="bg2"/>
                          </a:solidFill>
                          <a:latin typeface="Arial" pitchFamily="34" charset="0"/>
                          <a:cs typeface="Arial" pitchFamily="34" charset="0"/>
                        </a:rPr>
                        <a:t>A</a:t>
                      </a:r>
                      <a:endParaRPr lang="en-GB" sz="1200" b="0" dirty="0">
                        <a:solidFill>
                          <a:schemeClr val="bg2"/>
                        </a:solidFill>
                        <a:latin typeface="Arial" pitchFamily="34" charset="0"/>
                        <a:cs typeface="Arial" pitchFamily="34" charset="0"/>
                      </a:endParaRPr>
                    </a:p>
                  </a:txBody>
                  <a:tcPr/>
                </a:tc>
                <a:tc>
                  <a:txBody>
                    <a:bodyPr/>
                    <a:lstStyle/>
                    <a:p>
                      <a:r>
                        <a:rPr lang="nl-BE" sz="1200" b="0" dirty="0" smtClean="0">
                          <a:solidFill>
                            <a:schemeClr val="bg2"/>
                          </a:solidFill>
                          <a:latin typeface="Arial" panose="020B0604020202020204" pitchFamily="34" charset="0"/>
                          <a:cs typeface="Arial" panose="020B0604020202020204" pitchFamily="34" charset="0"/>
                        </a:rPr>
                        <a:t>DHW pump</a:t>
                      </a:r>
                    </a:p>
                  </a:txBody>
                  <a:tcPr/>
                </a:tc>
              </a:tr>
              <a:tr h="161889">
                <a:tc>
                  <a:txBody>
                    <a:bodyPr/>
                    <a:lstStyle/>
                    <a:p>
                      <a:r>
                        <a:rPr lang="de-DE" sz="1200" b="0" dirty="0" smtClean="0">
                          <a:solidFill>
                            <a:schemeClr val="bg2"/>
                          </a:solidFill>
                          <a:latin typeface="Arial" pitchFamily="34" charset="0"/>
                          <a:cs typeface="Arial" pitchFamily="34" charset="0"/>
                        </a:rPr>
                        <a:t>B</a:t>
                      </a:r>
                      <a:endParaRPr lang="en-GB" sz="1200" b="0" dirty="0">
                        <a:solidFill>
                          <a:schemeClr val="bg2"/>
                        </a:solidFill>
                        <a:latin typeface="Arial" pitchFamily="34" charset="0"/>
                        <a:cs typeface="Arial" pitchFamily="34" charset="0"/>
                      </a:endParaRPr>
                    </a:p>
                  </a:txBody>
                  <a:tcPr/>
                </a:tc>
                <a:tc>
                  <a:txBody>
                    <a:bodyPr/>
                    <a:lstStyle/>
                    <a:p>
                      <a:r>
                        <a:rPr lang="nl-BE" sz="1200" b="0" dirty="0" err="1" smtClean="0">
                          <a:solidFill>
                            <a:schemeClr val="bg2"/>
                          </a:solidFill>
                          <a:latin typeface="Arial" panose="020B0604020202020204" pitchFamily="34" charset="0"/>
                          <a:cs typeface="Arial" panose="020B0604020202020204" pitchFamily="34" charset="0"/>
                        </a:rPr>
                        <a:t>External</a:t>
                      </a:r>
                      <a:r>
                        <a:rPr lang="nl-BE" sz="1200" b="0" dirty="0" smtClean="0">
                          <a:solidFill>
                            <a:schemeClr val="bg2"/>
                          </a:solidFill>
                          <a:latin typeface="Arial" panose="020B0604020202020204" pitchFamily="34" charset="0"/>
                          <a:cs typeface="Arial" panose="020B0604020202020204" pitchFamily="34" charset="0"/>
                        </a:rPr>
                        <a:t> sensor </a:t>
                      </a:r>
                      <a:endParaRPr lang="en-GB" sz="1200" b="0" dirty="0">
                        <a:solidFill>
                          <a:schemeClr val="bg2"/>
                        </a:solidFill>
                        <a:latin typeface="Arial" panose="020B0604020202020204" pitchFamily="34" charset="0"/>
                        <a:cs typeface="Arial" panose="020B0604020202020204"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C</a:t>
                      </a:r>
                      <a:endParaRPr lang="en-GB" sz="1200" b="0" dirty="0">
                        <a:solidFill>
                          <a:schemeClr val="bg2"/>
                        </a:solidFill>
                        <a:latin typeface="Arial" pitchFamily="34" charset="0"/>
                        <a:cs typeface="Arial" pitchFamily="34" charset="0"/>
                      </a:endParaRPr>
                    </a:p>
                  </a:txBody>
                  <a:tcPr/>
                </a:tc>
                <a:tc>
                  <a:txBody>
                    <a:bodyPr/>
                    <a:lstStyle/>
                    <a:p>
                      <a:r>
                        <a:rPr lang="nl-BE" sz="1200" b="0" dirty="0" smtClean="0">
                          <a:solidFill>
                            <a:schemeClr val="bg2"/>
                          </a:solidFill>
                          <a:latin typeface="Arial" panose="020B0604020202020204" pitchFamily="34" charset="0"/>
                          <a:cs typeface="Arial" panose="020B0604020202020204" pitchFamily="34" charset="0"/>
                        </a:rPr>
                        <a:t>Control box</a:t>
                      </a:r>
                      <a:endParaRPr lang="en-GB" sz="1200" b="0" dirty="0">
                        <a:solidFill>
                          <a:schemeClr val="bg2"/>
                        </a:solidFill>
                        <a:latin typeface="Arial" panose="020B0604020202020204" pitchFamily="34" charset="0"/>
                        <a:cs typeface="Arial" panose="020B0604020202020204" pitchFamily="34" charset="0"/>
                      </a:endParaRPr>
                    </a:p>
                  </a:txBody>
                  <a:tcPr/>
                </a:tc>
              </a:tr>
              <a:tr h="161889">
                <a:tc>
                  <a:txBody>
                    <a:bodyPr/>
                    <a:lstStyle/>
                    <a:p>
                      <a:r>
                        <a:rPr lang="de-DE" sz="1200" b="1" dirty="0" smtClean="0">
                          <a:solidFill>
                            <a:schemeClr val="bg2"/>
                          </a:solidFill>
                          <a:latin typeface="Arial" pitchFamily="34" charset="0"/>
                          <a:cs typeface="Arial" pitchFamily="34" charset="0"/>
                        </a:rPr>
                        <a:t>D</a:t>
                      </a:r>
                      <a:endParaRPr lang="en-GB" sz="1200" b="1" dirty="0">
                        <a:solidFill>
                          <a:schemeClr val="bg2"/>
                        </a:solidFill>
                        <a:latin typeface="Arial" pitchFamily="34" charset="0"/>
                        <a:cs typeface="Arial" pitchFamily="34" charset="0"/>
                      </a:endParaRPr>
                    </a:p>
                  </a:txBody>
                  <a:tcPr/>
                </a:tc>
                <a:tc>
                  <a:txBody>
                    <a:bodyPr/>
                    <a:lstStyle/>
                    <a:p>
                      <a:r>
                        <a:rPr lang="nl-BE" sz="1200" b="1" dirty="0" smtClean="0">
                          <a:solidFill>
                            <a:schemeClr val="bg2"/>
                          </a:solidFill>
                          <a:latin typeface="Arial" panose="020B0604020202020204" pitchFamily="34" charset="0"/>
                          <a:cs typeface="Arial" panose="020B0604020202020204" pitchFamily="34" charset="0"/>
                        </a:rPr>
                        <a:t>Option box </a:t>
                      </a:r>
                      <a:endParaRPr lang="en-GB" sz="1200" b="1" dirty="0">
                        <a:solidFill>
                          <a:schemeClr val="bg2"/>
                        </a:solidFill>
                        <a:latin typeface="Arial" panose="020B0604020202020204" pitchFamily="34" charset="0"/>
                        <a:cs typeface="Arial" panose="020B0604020202020204" pitchFamily="34" charset="0"/>
                      </a:endParaRPr>
                    </a:p>
                  </a:txBody>
                  <a:tcPr/>
                </a:tc>
              </a:tr>
            </a:tbl>
          </a:graphicData>
        </a:graphic>
      </p:graphicFrame>
      <p:graphicFrame>
        <p:nvGraphicFramePr>
          <p:cNvPr id="9" name="Tabelle 32"/>
          <p:cNvGraphicFramePr>
            <a:graphicFrameLocks noGrp="1"/>
          </p:cNvGraphicFramePr>
          <p:nvPr>
            <p:extLst>
              <p:ext uri="{D42A27DB-BD31-4B8C-83A1-F6EECF244321}">
                <p14:modId xmlns:p14="http://schemas.microsoft.com/office/powerpoint/2010/main" val="3106022381"/>
              </p:ext>
            </p:extLst>
          </p:nvPr>
        </p:nvGraphicFramePr>
        <p:xfrm>
          <a:off x="575556" y="3524984"/>
          <a:ext cx="2052228" cy="2103120"/>
        </p:xfrm>
        <a:graphic>
          <a:graphicData uri="http://schemas.openxmlformats.org/drawingml/2006/table">
            <a:tbl>
              <a:tblPr firstRow="1" bandRow="1">
                <a:tableStyleId>{5C22544A-7EE6-4342-B048-85BDC9FD1C3A}</a:tableStyleId>
              </a:tblPr>
              <a:tblGrid>
                <a:gridCol w="385101"/>
                <a:gridCol w="1667127"/>
              </a:tblGrid>
              <a:tr h="161889">
                <a:tc gridSpan="2">
                  <a:txBody>
                    <a:bodyPr/>
                    <a:lstStyle/>
                    <a:p>
                      <a:pPr algn="l" fontAlgn="t"/>
                      <a:r>
                        <a:rPr lang="en-GB" sz="1200" b="1" u="none" strike="noStrike" dirty="0" smtClean="0">
                          <a:solidFill>
                            <a:schemeClr val="bg2"/>
                          </a:solidFill>
                          <a:effectLst/>
                          <a:latin typeface="Arial" panose="020B0604020202020204" pitchFamily="34" charset="0"/>
                          <a:cs typeface="Arial" panose="020B0604020202020204" pitchFamily="34" charset="0"/>
                        </a:rPr>
                        <a:t>A.2.2.F Option box </a:t>
                      </a:r>
                      <a:endParaRPr lang="en-GB" sz="1200" b="1" i="0" u="none" strike="noStrike" dirty="0">
                        <a:solidFill>
                          <a:schemeClr val="bg2"/>
                        </a:solidFill>
                        <a:effectLst/>
                        <a:latin typeface="Arial" panose="020B0604020202020204" pitchFamily="34" charset="0"/>
                        <a:cs typeface="Arial" panose="020B0604020202020204" pitchFamily="34" charset="0"/>
                      </a:endParaRPr>
                    </a:p>
                  </a:txBody>
                  <a:tcPr/>
                </a:tc>
                <a:tc hMerge="1">
                  <a:txBody>
                    <a:bodyPr/>
                    <a:lstStyle/>
                    <a:p>
                      <a:endParaRPr lang="en-GB" sz="1200" dirty="0">
                        <a:latin typeface="Arial" pitchFamily="34" charset="0"/>
                        <a:cs typeface="Arial" pitchFamily="34" charset="0"/>
                      </a:endParaRPr>
                    </a:p>
                  </a:txBody>
                  <a:tcPr/>
                </a:tc>
              </a:tr>
              <a:tr h="161889">
                <a:tc>
                  <a:txBody>
                    <a:bodyPr/>
                    <a:lstStyle/>
                    <a:p>
                      <a:r>
                        <a:rPr lang="de-DE" sz="1200" b="1" dirty="0" smtClean="0">
                          <a:solidFill>
                            <a:schemeClr val="bg2"/>
                          </a:solidFill>
                          <a:latin typeface="Arial" pitchFamily="34" charset="0"/>
                          <a:cs typeface="Arial" pitchFamily="34" charset="0"/>
                        </a:rPr>
                        <a:t>1</a:t>
                      </a:r>
                      <a:endParaRPr lang="en-GB" sz="1200" b="1" dirty="0">
                        <a:solidFill>
                          <a:schemeClr val="bg2"/>
                        </a:solidFill>
                        <a:latin typeface="Arial" pitchFamily="34" charset="0"/>
                        <a:cs typeface="Arial" pitchFamily="34" charset="0"/>
                      </a:endParaRPr>
                    </a:p>
                  </a:txBody>
                  <a:tcPr/>
                </a:tc>
                <a:tc>
                  <a:txBody>
                    <a:bodyPr/>
                    <a:lstStyle/>
                    <a:p>
                      <a:r>
                        <a:rPr lang="en-US" sz="1200" b="1" u="none" strike="noStrike" dirty="0" smtClean="0">
                          <a:solidFill>
                            <a:schemeClr val="bg2"/>
                          </a:solidFill>
                          <a:effectLst/>
                        </a:rPr>
                        <a:t>Ext. backup heat source</a:t>
                      </a:r>
                      <a:endParaRPr lang="en-GB" sz="1200" b="1"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2</a:t>
                      </a:r>
                      <a:endParaRPr lang="en-GB" sz="1200" b="0" dirty="0">
                        <a:solidFill>
                          <a:schemeClr val="bg2"/>
                        </a:solidFill>
                        <a:latin typeface="Arial" pitchFamily="34" charset="0"/>
                        <a:cs typeface="Arial" pitchFamily="34" charset="0"/>
                      </a:endParaRPr>
                    </a:p>
                  </a:txBody>
                  <a:tcPr/>
                </a:tc>
                <a:tc>
                  <a:txBody>
                    <a:bodyPr/>
                    <a:lstStyle/>
                    <a:p>
                      <a:r>
                        <a:rPr lang="de-DE" sz="1200" b="0" dirty="0" smtClean="0">
                          <a:solidFill>
                            <a:schemeClr val="bg2"/>
                          </a:solidFill>
                          <a:latin typeface="Arial" pitchFamily="34" charset="0"/>
                          <a:cs typeface="Arial" pitchFamily="34" charset="0"/>
                        </a:rPr>
                        <a:t>Alarm </a:t>
                      </a:r>
                      <a:r>
                        <a:rPr lang="de-DE" sz="1200" b="0" dirty="0" err="1" smtClean="0">
                          <a:solidFill>
                            <a:schemeClr val="bg2"/>
                          </a:solidFill>
                          <a:latin typeface="Arial" pitchFamily="34" charset="0"/>
                          <a:cs typeface="Arial" pitchFamily="34" charset="0"/>
                        </a:rPr>
                        <a:t>output</a:t>
                      </a:r>
                      <a:endParaRPr lang="en-GB" sz="1200" b="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3</a:t>
                      </a:r>
                      <a:endParaRPr lang="en-GB" sz="1200" b="0" dirty="0">
                        <a:solidFill>
                          <a:schemeClr val="bg2"/>
                        </a:solidFill>
                        <a:latin typeface="Arial" pitchFamily="34" charset="0"/>
                        <a:cs typeface="Arial" pitchFamily="34" charset="0"/>
                      </a:endParaRPr>
                    </a:p>
                  </a:txBody>
                  <a:tcPr/>
                </a:tc>
                <a:tc>
                  <a:txBody>
                    <a:bodyPr/>
                    <a:lstStyle/>
                    <a:p>
                      <a:r>
                        <a:rPr lang="en-GB" sz="1200" u="none" strike="noStrike" dirty="0" smtClean="0">
                          <a:solidFill>
                            <a:schemeClr val="bg2"/>
                          </a:solidFill>
                          <a:effectLst/>
                        </a:rPr>
                        <a:t>External kWh meter 1</a:t>
                      </a:r>
                      <a:endParaRPr lang="en-GB" sz="1200" b="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4</a:t>
                      </a:r>
                      <a:endParaRPr lang="en-GB" sz="1200" b="0" dirty="0">
                        <a:solidFill>
                          <a:schemeClr val="bg2"/>
                        </a:solidFill>
                        <a:latin typeface="Arial" pitchFamily="34" charset="0"/>
                        <a:cs typeface="Arial" pitchFamily="34" charset="0"/>
                      </a:endParaRPr>
                    </a:p>
                  </a:txBody>
                  <a:tcPr/>
                </a:tc>
                <a:tc>
                  <a:txBody>
                    <a:bodyPr/>
                    <a:lstStyle/>
                    <a:p>
                      <a:r>
                        <a:rPr lang="en-GB" sz="1200" u="none" strike="noStrike" dirty="0" smtClean="0">
                          <a:solidFill>
                            <a:schemeClr val="bg2"/>
                          </a:solidFill>
                          <a:effectLst/>
                        </a:rPr>
                        <a:t>External kWh meter 2</a:t>
                      </a:r>
                      <a:endParaRPr lang="en-GB" sz="1200" b="0" dirty="0">
                        <a:solidFill>
                          <a:schemeClr val="bg2"/>
                        </a:solidFill>
                        <a:latin typeface="Arial" pitchFamily="34" charset="0"/>
                        <a:cs typeface="Arial" pitchFamily="34" charset="0"/>
                      </a:endParaRPr>
                    </a:p>
                  </a:txBody>
                  <a:tcPr/>
                </a:tc>
              </a:tr>
              <a:tr h="161889">
                <a:tc>
                  <a:txBody>
                    <a:bodyPr/>
                    <a:lstStyle/>
                    <a:p>
                      <a:r>
                        <a:rPr lang="nl-BE" sz="1200" b="0" dirty="0" smtClean="0">
                          <a:solidFill>
                            <a:schemeClr val="bg2"/>
                          </a:solidFill>
                          <a:latin typeface="Arial" pitchFamily="34" charset="0"/>
                          <a:cs typeface="Arial" pitchFamily="34" charset="0"/>
                        </a:rPr>
                        <a:t>5</a:t>
                      </a:r>
                      <a:endParaRPr lang="en-GB" sz="1200" b="0" dirty="0">
                        <a:solidFill>
                          <a:schemeClr val="bg2"/>
                        </a:solidFill>
                        <a:latin typeface="Arial" pitchFamily="34" charset="0"/>
                        <a:cs typeface="Arial" pitchFamily="34" charset="0"/>
                      </a:endParaRPr>
                    </a:p>
                  </a:txBody>
                  <a:tcPr/>
                </a:tc>
                <a:tc>
                  <a:txBody>
                    <a:bodyPr/>
                    <a:lstStyle/>
                    <a:p>
                      <a:r>
                        <a:rPr lang="nl-BE" sz="1200" b="0" dirty="0" err="1" smtClean="0">
                          <a:solidFill>
                            <a:schemeClr val="bg2"/>
                          </a:solidFill>
                          <a:latin typeface="Arial" pitchFamily="34" charset="0"/>
                          <a:cs typeface="Arial" pitchFamily="34" charset="0"/>
                        </a:rPr>
                        <a:t>External</a:t>
                      </a:r>
                      <a:r>
                        <a:rPr lang="nl-BE" sz="1200" b="0" dirty="0" smtClean="0">
                          <a:solidFill>
                            <a:schemeClr val="bg2"/>
                          </a:solidFill>
                          <a:latin typeface="Arial" pitchFamily="34" charset="0"/>
                          <a:cs typeface="Arial" pitchFamily="34" charset="0"/>
                        </a:rPr>
                        <a:t> sensor</a:t>
                      </a:r>
                      <a:endParaRPr lang="en-GB" sz="1200" b="0" dirty="0">
                        <a:solidFill>
                          <a:schemeClr val="bg2"/>
                        </a:solidFill>
                        <a:latin typeface="Arial" pitchFamily="34" charset="0"/>
                        <a:cs typeface="Arial" pitchFamily="34" charset="0"/>
                      </a:endParaRPr>
                    </a:p>
                  </a:txBody>
                  <a:tcPr/>
                </a:tc>
              </a:tr>
              <a:tr h="161889">
                <a:tc>
                  <a:txBody>
                    <a:bodyPr/>
                    <a:lstStyle/>
                    <a:p>
                      <a:r>
                        <a:rPr lang="nl-BE" sz="1200" b="0" dirty="0" smtClean="0">
                          <a:solidFill>
                            <a:schemeClr val="bg2"/>
                          </a:solidFill>
                          <a:latin typeface="Arial" pitchFamily="34" charset="0"/>
                          <a:cs typeface="Arial" pitchFamily="34" charset="0"/>
                        </a:rPr>
                        <a:t>6</a:t>
                      </a:r>
                      <a:endParaRPr lang="en-GB" sz="1200" b="0" dirty="0">
                        <a:solidFill>
                          <a:schemeClr val="bg2"/>
                        </a:solidFill>
                        <a:latin typeface="Arial" pitchFamily="34" charset="0"/>
                        <a:cs typeface="Arial" pitchFamily="34" charset="0"/>
                      </a:endParaRPr>
                    </a:p>
                  </a:txBody>
                  <a:tcPr/>
                </a:tc>
                <a:tc>
                  <a:txBody>
                    <a:bodyPr/>
                    <a:lstStyle/>
                    <a:p>
                      <a:r>
                        <a:rPr lang="nl-BE" sz="1200" b="0" dirty="0" smtClean="0">
                          <a:solidFill>
                            <a:schemeClr val="bg2"/>
                          </a:solidFill>
                          <a:latin typeface="Arial" pitchFamily="34" charset="0"/>
                          <a:cs typeface="Arial" pitchFamily="34" charset="0"/>
                        </a:rPr>
                        <a:t>PCC </a:t>
                      </a:r>
                      <a:r>
                        <a:rPr lang="nl-BE" sz="1200" b="0" dirty="0" err="1" smtClean="0">
                          <a:solidFill>
                            <a:schemeClr val="bg2"/>
                          </a:solidFill>
                          <a:latin typeface="Arial" pitchFamily="34" charset="0"/>
                          <a:cs typeface="Arial" pitchFamily="34" charset="0"/>
                        </a:rPr>
                        <a:t>by</a:t>
                      </a:r>
                      <a:r>
                        <a:rPr lang="nl-BE" sz="1200" b="0" dirty="0" smtClean="0">
                          <a:solidFill>
                            <a:schemeClr val="bg2"/>
                          </a:solidFill>
                          <a:latin typeface="Arial" pitchFamily="34" charset="0"/>
                          <a:cs typeface="Arial" pitchFamily="34" charset="0"/>
                        </a:rPr>
                        <a:t> digital </a:t>
                      </a:r>
                      <a:r>
                        <a:rPr lang="nl-BE" sz="1200" b="0" dirty="0" err="1" smtClean="0">
                          <a:solidFill>
                            <a:schemeClr val="bg2"/>
                          </a:solidFill>
                          <a:latin typeface="Arial" pitchFamily="34" charset="0"/>
                          <a:cs typeface="Arial" pitchFamily="34" charset="0"/>
                        </a:rPr>
                        <a:t>inputs</a:t>
                      </a:r>
                      <a:endParaRPr lang="en-GB" sz="1200" b="0" dirty="0">
                        <a:solidFill>
                          <a:schemeClr val="bg2"/>
                        </a:solidFill>
                        <a:latin typeface="Arial" pitchFamily="34" charset="0"/>
                        <a:cs typeface="Arial" pitchFamily="34" charset="0"/>
                      </a:endParaRP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476414978"/>
              </p:ext>
            </p:extLst>
          </p:nvPr>
        </p:nvGraphicFramePr>
        <p:xfrm>
          <a:off x="683568" y="6079574"/>
          <a:ext cx="2160240" cy="445770"/>
        </p:xfrm>
        <a:graphic>
          <a:graphicData uri="http://schemas.openxmlformats.org/drawingml/2006/table">
            <a:tbl>
              <a:tblPr firstRow="1">
                <a:tableStyleId>{3C2FFA5D-87B4-456A-9821-1D502468CF0F}</a:tableStyleId>
              </a:tblPr>
              <a:tblGrid>
                <a:gridCol w="1080120"/>
                <a:gridCol w="1080120"/>
              </a:tblGrid>
              <a:tr h="161925">
                <a:tc>
                  <a:txBody>
                    <a:bodyPr/>
                    <a:lstStyle/>
                    <a:p>
                      <a:pPr algn="ctr" fontAlgn="b"/>
                      <a:r>
                        <a:rPr lang="en-US" sz="1400" u="none" strike="noStrike" dirty="0" smtClean="0">
                          <a:solidFill>
                            <a:schemeClr val="tx2"/>
                          </a:solidFill>
                          <a:effectLst/>
                        </a:rPr>
                        <a:t>Bread</a:t>
                      </a:r>
                      <a:r>
                        <a:rPr lang="en-US" sz="1400" u="none" strike="noStrike" baseline="0" dirty="0" smtClean="0">
                          <a:solidFill>
                            <a:schemeClr val="tx2"/>
                          </a:solidFill>
                          <a:effectLst/>
                        </a:rPr>
                        <a:t> Crumb</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Overview</a:t>
                      </a:r>
                      <a:endParaRPr lang="en-GB" sz="1400" b="1" i="0" u="none" strike="noStrike" dirty="0">
                        <a:solidFill>
                          <a:schemeClr val="tx2"/>
                        </a:solidFill>
                        <a:effectLst/>
                        <a:latin typeface="+mn-lt"/>
                      </a:endParaRPr>
                    </a:p>
                  </a:txBody>
                  <a:tcPr marL="36000" marR="36000" marT="9525" marB="0" anchor="ctr"/>
                </a:tc>
              </a:tr>
              <a:tr h="161925">
                <a:tc>
                  <a:txBody>
                    <a:bodyPr/>
                    <a:lstStyle/>
                    <a:p>
                      <a:pPr algn="ctr" fontAlgn="b"/>
                      <a:r>
                        <a:rPr lang="en-US" sz="1400" b="0" i="0" u="none" strike="noStrike" dirty="0" smtClean="0">
                          <a:solidFill>
                            <a:schemeClr val="tx2"/>
                          </a:solidFill>
                          <a:effectLst/>
                          <a:latin typeface="+mn-lt"/>
                        </a:rPr>
                        <a:t>A.2.2.F.1</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C-02</a:t>
                      </a:r>
                    </a:p>
                  </a:txBody>
                  <a:tcPr marL="36000" marR="36000" marT="9525" marB="0" anchor="ctr"/>
                </a:tc>
              </a:tr>
            </a:tbl>
          </a:graphicData>
        </a:graphic>
      </p:graphicFrame>
    </p:spTree>
    <p:extLst>
      <p:ext uri="{BB962C8B-B14F-4D97-AF65-F5344CB8AC3E}">
        <p14:creationId xmlns:p14="http://schemas.microsoft.com/office/powerpoint/2010/main" val="86250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134</a:t>
            </a:fld>
            <a:endParaRPr lang="en-US" dirty="0"/>
          </a:p>
        </p:txBody>
      </p:sp>
      <p:sp>
        <p:nvSpPr>
          <p:cNvPr id="4" name="Text Placeholder 3"/>
          <p:cNvSpPr>
            <a:spLocks noGrp="1"/>
          </p:cNvSpPr>
          <p:nvPr>
            <p:ph type="body" sz="quarter" idx="15"/>
          </p:nvPr>
        </p:nvSpPr>
        <p:spPr/>
        <p:txBody>
          <a:bodyPr/>
          <a:lstStyle/>
          <a:p>
            <a:r>
              <a:rPr lang="nl-BE" dirty="0"/>
              <a:t>5. </a:t>
            </a:r>
            <a:r>
              <a:rPr lang="nl-BE" dirty="0" err="1"/>
              <a:t>Commissioning</a:t>
            </a:r>
            <a:r>
              <a:rPr lang="nl-BE" dirty="0"/>
              <a:t>  –</a:t>
            </a:r>
            <a:r>
              <a:rPr lang="en-GB" dirty="0"/>
              <a:t> Quick wizard  </a:t>
            </a:r>
            <a:r>
              <a:rPr lang="en-GB" dirty="0" smtClean="0"/>
              <a:t>- Alarm output</a:t>
            </a:r>
          </a:p>
          <a:p>
            <a:endParaRPr lang="en-GB" dirty="0"/>
          </a:p>
          <a:p>
            <a:endParaRPr lang="en-GB" dirty="0"/>
          </a:p>
        </p:txBody>
      </p:sp>
      <p:sp>
        <p:nvSpPr>
          <p:cNvPr id="5" name="Text Placeholder 4"/>
          <p:cNvSpPr>
            <a:spLocks noGrp="1"/>
          </p:cNvSpPr>
          <p:nvPr>
            <p:ph type="body" sz="quarter" idx="16"/>
          </p:nvPr>
        </p:nvSpPr>
        <p:spPr/>
        <p:txBody>
          <a:bodyPr/>
          <a:lstStyle/>
          <a:p>
            <a:endParaRPr lang="nl-BE" dirty="0" smtClean="0"/>
          </a:p>
          <a:p>
            <a:endParaRPr lang="nl-BE" dirty="0"/>
          </a:p>
          <a:p>
            <a:r>
              <a:rPr lang="nl-BE" dirty="0" smtClean="0"/>
              <a:t>		</a:t>
            </a:r>
            <a:r>
              <a:rPr lang="nl-BE" b="1" dirty="0" smtClean="0">
                <a:solidFill>
                  <a:schemeClr val="bg2"/>
                </a:solidFill>
              </a:rPr>
              <a:t>A.2.2.F.2 = 0; </a:t>
            </a:r>
            <a:r>
              <a:rPr lang="nl-BE" b="1" dirty="0" err="1" smtClean="0">
                <a:solidFill>
                  <a:schemeClr val="bg2"/>
                </a:solidFill>
              </a:rPr>
              <a:t>Normally</a:t>
            </a:r>
            <a:r>
              <a:rPr lang="nl-BE" b="1" dirty="0" smtClean="0">
                <a:solidFill>
                  <a:schemeClr val="bg2"/>
                </a:solidFill>
              </a:rPr>
              <a:t> open</a:t>
            </a:r>
          </a:p>
          <a:p>
            <a:endParaRPr lang="nl-BE" dirty="0">
              <a:solidFill>
                <a:schemeClr val="bg2"/>
              </a:solidFill>
            </a:endParaRPr>
          </a:p>
          <a:p>
            <a:r>
              <a:rPr lang="nl-BE" dirty="0" smtClean="0">
                <a:solidFill>
                  <a:schemeClr val="bg2"/>
                </a:solidFill>
              </a:rPr>
              <a:t>		</a:t>
            </a:r>
            <a:r>
              <a:rPr lang="nl-BE" dirty="0">
                <a:solidFill>
                  <a:schemeClr val="bg2"/>
                </a:solidFill>
              </a:rPr>
              <a:t>A.2.2.F.2 </a:t>
            </a:r>
            <a:r>
              <a:rPr lang="nl-BE" dirty="0" smtClean="0">
                <a:solidFill>
                  <a:schemeClr val="bg2"/>
                </a:solidFill>
              </a:rPr>
              <a:t>= 0</a:t>
            </a:r>
            <a:r>
              <a:rPr lang="nl-BE" dirty="0">
                <a:solidFill>
                  <a:schemeClr val="bg2"/>
                </a:solidFill>
              </a:rPr>
              <a:t>; </a:t>
            </a:r>
            <a:r>
              <a:rPr lang="nl-BE" dirty="0" err="1">
                <a:solidFill>
                  <a:schemeClr val="bg2"/>
                </a:solidFill>
              </a:rPr>
              <a:t>Normally</a:t>
            </a:r>
            <a:r>
              <a:rPr lang="nl-BE" dirty="0">
                <a:solidFill>
                  <a:schemeClr val="bg2"/>
                </a:solidFill>
              </a:rPr>
              <a:t> </a:t>
            </a:r>
            <a:r>
              <a:rPr lang="nl-BE" dirty="0" err="1" smtClean="0">
                <a:solidFill>
                  <a:schemeClr val="bg2"/>
                </a:solidFill>
              </a:rPr>
              <a:t>closed</a:t>
            </a:r>
            <a:r>
              <a:rPr lang="nl-BE" dirty="0" smtClean="0">
                <a:solidFill>
                  <a:schemeClr val="bg2"/>
                </a:solidFill>
              </a:rPr>
              <a:t> </a:t>
            </a:r>
          </a:p>
          <a:p>
            <a:r>
              <a:rPr lang="nl-BE" dirty="0">
                <a:solidFill>
                  <a:schemeClr val="bg2"/>
                </a:solidFill>
              </a:rPr>
              <a:t>	</a:t>
            </a:r>
            <a:r>
              <a:rPr lang="nl-BE" dirty="0" smtClean="0">
                <a:solidFill>
                  <a:schemeClr val="bg2"/>
                </a:solidFill>
              </a:rPr>
              <a:t>	(In case of a power failure, </a:t>
            </a:r>
            <a:r>
              <a:rPr lang="nl-BE" dirty="0" err="1" smtClean="0">
                <a:solidFill>
                  <a:schemeClr val="bg2"/>
                </a:solidFill>
              </a:rPr>
              <a:t>an</a:t>
            </a:r>
            <a:r>
              <a:rPr lang="nl-BE" dirty="0" smtClean="0">
                <a:solidFill>
                  <a:schemeClr val="bg2"/>
                </a:solidFill>
              </a:rPr>
              <a:t> alarm 			</a:t>
            </a:r>
            <a:r>
              <a:rPr lang="nl-BE" dirty="0" err="1" smtClean="0">
                <a:solidFill>
                  <a:schemeClr val="bg2"/>
                </a:solidFill>
              </a:rPr>
              <a:t>will</a:t>
            </a:r>
            <a:r>
              <a:rPr lang="nl-BE" dirty="0" smtClean="0">
                <a:solidFill>
                  <a:schemeClr val="bg2"/>
                </a:solidFill>
              </a:rPr>
              <a:t> </a:t>
            </a:r>
            <a:r>
              <a:rPr lang="nl-BE" dirty="0" err="1" smtClean="0">
                <a:solidFill>
                  <a:schemeClr val="bg2"/>
                </a:solidFill>
              </a:rPr>
              <a:t>occur</a:t>
            </a:r>
            <a:r>
              <a:rPr lang="nl-BE" dirty="0" smtClean="0">
                <a:solidFill>
                  <a:schemeClr val="bg2"/>
                </a:solidFill>
              </a:rPr>
              <a:t>)</a:t>
            </a:r>
            <a:endParaRPr lang="nl-BE" dirty="0">
              <a:solidFill>
                <a:schemeClr val="bg2"/>
              </a:solidFill>
            </a:endParaRPr>
          </a:p>
          <a:p>
            <a:endParaRPr lang="en-GB" dirty="0"/>
          </a:p>
        </p:txBody>
      </p:sp>
      <p:cxnSp>
        <p:nvCxnSpPr>
          <p:cNvPr id="6" name="Elbow Connector 5"/>
          <p:cNvCxnSpPr/>
          <p:nvPr/>
        </p:nvCxnSpPr>
        <p:spPr bwMode="auto">
          <a:xfrm rot="10800000" flipV="1">
            <a:off x="1403648" y="1052735"/>
            <a:ext cx="5904656" cy="666717"/>
          </a:xfrm>
          <a:prstGeom prst="bentConnector2">
            <a:avLst/>
          </a:prstGeom>
          <a:solidFill>
            <a:schemeClr val="accent1"/>
          </a:solidFill>
          <a:ln w="381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7" name="Tabelle 19"/>
          <p:cNvGraphicFramePr>
            <a:graphicFrameLocks noGrp="1"/>
          </p:cNvGraphicFramePr>
          <p:nvPr>
            <p:extLst>
              <p:ext uri="{D42A27DB-BD31-4B8C-83A1-F6EECF244321}">
                <p14:modId xmlns:p14="http://schemas.microsoft.com/office/powerpoint/2010/main" val="4054009541"/>
              </p:ext>
            </p:extLst>
          </p:nvPr>
        </p:nvGraphicFramePr>
        <p:xfrm>
          <a:off x="7308304" y="404664"/>
          <a:ext cx="1512168" cy="1097280"/>
        </p:xfrm>
        <a:graphic>
          <a:graphicData uri="http://schemas.openxmlformats.org/drawingml/2006/table">
            <a:tbl>
              <a:tblPr firstRow="1" bandRow="1">
                <a:tableStyleId>{5C22544A-7EE6-4342-B048-85BDC9FD1C3A}</a:tableStyleId>
              </a:tblPr>
              <a:tblGrid>
                <a:gridCol w="252028"/>
                <a:gridCol w="1260140"/>
              </a:tblGrid>
              <a:tr h="206347">
                <a:tc gridSpan="2">
                  <a:txBody>
                    <a:bodyPr/>
                    <a:lstStyle/>
                    <a:p>
                      <a:r>
                        <a:rPr lang="de-DE" sz="1200" dirty="0" smtClean="0">
                          <a:solidFill>
                            <a:schemeClr val="tx2"/>
                          </a:solidFill>
                          <a:latin typeface="Arial" pitchFamily="34" charset="0"/>
                          <a:cs typeface="Arial" pitchFamily="34" charset="0"/>
                        </a:rPr>
                        <a:t>A.2 System</a:t>
                      </a:r>
                      <a:r>
                        <a:rPr lang="de-DE" sz="1200" baseline="0" dirty="0"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206347">
                <a:tc>
                  <a:txBody>
                    <a:bodyPr/>
                    <a:lstStyle/>
                    <a:p>
                      <a:r>
                        <a:rPr lang="de-DE" sz="1200" b="0" dirty="0" smtClean="0">
                          <a:solidFill>
                            <a:schemeClr val="tx2"/>
                          </a:solidFill>
                          <a:latin typeface="Arial" pitchFamily="34" charset="0"/>
                          <a:cs typeface="Arial" pitchFamily="34" charset="0"/>
                        </a:rPr>
                        <a:t>1</a:t>
                      </a:r>
                      <a:endParaRPr lang="en-GB" sz="1200" b="0" dirty="0">
                        <a:solidFill>
                          <a:schemeClr val="tx2"/>
                        </a:solidFill>
                        <a:latin typeface="Arial" pitchFamily="34" charset="0"/>
                        <a:cs typeface="Arial" pitchFamily="34" charset="0"/>
                      </a:endParaRPr>
                    </a:p>
                  </a:txBody>
                  <a:tcPr/>
                </a:tc>
                <a:tc>
                  <a:txBody>
                    <a:bodyPr/>
                    <a:lstStyle/>
                    <a:p>
                      <a:r>
                        <a:rPr lang="de-DE" sz="1200" b="0" dirty="0" smtClean="0">
                          <a:solidFill>
                            <a:schemeClr val="tx2"/>
                          </a:solidFill>
                          <a:latin typeface="Arial" pitchFamily="34" charset="0"/>
                          <a:cs typeface="Arial" pitchFamily="34" charset="0"/>
                        </a:rPr>
                        <a:t>Standard</a:t>
                      </a:r>
                      <a:endParaRPr lang="en-GB" sz="1200" b="0" dirty="0">
                        <a:solidFill>
                          <a:schemeClr val="tx2"/>
                        </a:solidFill>
                        <a:latin typeface="Arial" pitchFamily="34" charset="0"/>
                        <a:cs typeface="Arial" pitchFamily="34" charset="0"/>
                      </a:endParaRPr>
                    </a:p>
                  </a:txBody>
                  <a:tcPr/>
                </a:tc>
              </a:tr>
              <a:tr h="206347">
                <a:tc>
                  <a:txBody>
                    <a:bodyPr/>
                    <a:lstStyle/>
                    <a:p>
                      <a:r>
                        <a:rPr lang="de-DE" sz="1200" b="1" dirty="0" smtClean="0">
                          <a:solidFill>
                            <a:schemeClr val="tx2"/>
                          </a:solidFill>
                          <a:latin typeface="Arial" pitchFamily="34" charset="0"/>
                          <a:cs typeface="Arial" pitchFamily="34" charset="0"/>
                        </a:rPr>
                        <a:t>2</a:t>
                      </a:r>
                      <a:endParaRPr lang="en-GB" sz="1200" b="1" dirty="0">
                        <a:solidFill>
                          <a:schemeClr val="tx2"/>
                        </a:solidFill>
                        <a:latin typeface="Arial" pitchFamily="34" charset="0"/>
                        <a:cs typeface="Arial" pitchFamily="34" charset="0"/>
                      </a:endParaRPr>
                    </a:p>
                  </a:txBody>
                  <a:tcPr/>
                </a:tc>
                <a:tc>
                  <a:txBody>
                    <a:bodyPr/>
                    <a:lstStyle/>
                    <a:p>
                      <a:r>
                        <a:rPr lang="de-DE" sz="1200" b="1" dirty="0" smtClean="0">
                          <a:solidFill>
                            <a:schemeClr val="tx2"/>
                          </a:solidFill>
                          <a:latin typeface="Arial" pitchFamily="34" charset="0"/>
                          <a:cs typeface="Arial" pitchFamily="34" charset="0"/>
                        </a:rPr>
                        <a:t>Options</a:t>
                      </a:r>
                      <a:endParaRPr lang="en-GB" sz="1200" b="1" dirty="0">
                        <a:solidFill>
                          <a:schemeClr val="tx2"/>
                        </a:solidFill>
                        <a:latin typeface="Arial" pitchFamily="34" charset="0"/>
                        <a:cs typeface="Arial" pitchFamily="34" charset="0"/>
                      </a:endParaRPr>
                    </a:p>
                  </a:txBody>
                  <a:tcPr/>
                </a:tc>
              </a:tr>
              <a:tr h="206347">
                <a:tc>
                  <a:txBody>
                    <a:bodyPr/>
                    <a:lstStyle/>
                    <a:p>
                      <a:r>
                        <a:rPr lang="de-DE" sz="1200" dirty="0" smtClean="0">
                          <a:solidFill>
                            <a:schemeClr val="tx2"/>
                          </a:solidFill>
                          <a:latin typeface="Arial" pitchFamily="34" charset="0"/>
                          <a:cs typeface="Arial" pitchFamily="34" charset="0"/>
                        </a:rPr>
                        <a:t>4</a:t>
                      </a:r>
                      <a:endParaRPr lang="en-GB" sz="1200" dirty="0">
                        <a:solidFill>
                          <a:schemeClr val="tx2"/>
                        </a:solidFill>
                        <a:latin typeface="Arial" pitchFamily="34" charset="0"/>
                        <a:cs typeface="Arial" pitchFamily="34" charset="0"/>
                      </a:endParaRPr>
                    </a:p>
                  </a:txBody>
                  <a:tcPr/>
                </a:tc>
                <a:tc>
                  <a:txBody>
                    <a:bodyPr/>
                    <a:lstStyle/>
                    <a:p>
                      <a:r>
                        <a:rPr lang="de-DE" sz="1200" dirty="0" err="1" smtClean="0">
                          <a:solidFill>
                            <a:schemeClr val="tx2"/>
                          </a:solidFill>
                          <a:latin typeface="Arial" pitchFamily="34" charset="0"/>
                          <a:cs typeface="Arial" pitchFamily="34" charset="0"/>
                        </a:rPr>
                        <a:t>Confirm</a:t>
                      </a:r>
                      <a:r>
                        <a:rPr lang="de-DE" sz="1200" baseline="0" dirty="0" smtClean="0">
                          <a:solidFill>
                            <a:schemeClr val="tx2"/>
                          </a:solidFill>
                          <a:latin typeface="Arial" pitchFamily="34" charset="0"/>
                          <a:cs typeface="Arial" pitchFamily="34" charset="0"/>
                        </a:rPr>
                        <a:t> </a:t>
                      </a:r>
                      <a:r>
                        <a:rPr lang="de-DE" sz="1200" baseline="0" dirty="0" err="1"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r>
            </a:tbl>
          </a:graphicData>
        </a:graphic>
      </p:graphicFrame>
      <p:graphicFrame>
        <p:nvGraphicFramePr>
          <p:cNvPr id="8" name="Tabelle 21"/>
          <p:cNvGraphicFramePr>
            <a:graphicFrameLocks noGrp="1"/>
          </p:cNvGraphicFramePr>
          <p:nvPr>
            <p:extLst>
              <p:ext uri="{D42A27DB-BD31-4B8C-83A1-F6EECF244321}">
                <p14:modId xmlns:p14="http://schemas.microsoft.com/office/powerpoint/2010/main" val="1446818213"/>
              </p:ext>
            </p:extLst>
          </p:nvPr>
        </p:nvGraphicFramePr>
        <p:xfrm>
          <a:off x="611560" y="1772816"/>
          <a:ext cx="2016224" cy="1399024"/>
        </p:xfrm>
        <a:graphic>
          <a:graphicData uri="http://schemas.openxmlformats.org/drawingml/2006/table">
            <a:tbl>
              <a:tblPr firstRow="1" bandRow="1">
                <a:tableStyleId>{5C22544A-7EE6-4342-B048-85BDC9FD1C3A}</a:tableStyleId>
              </a:tblPr>
              <a:tblGrid>
                <a:gridCol w="360040"/>
                <a:gridCol w="1656184"/>
              </a:tblGrid>
              <a:tr h="161889">
                <a:tc gridSpan="2">
                  <a:txBody>
                    <a:bodyPr/>
                    <a:lstStyle/>
                    <a:p>
                      <a:r>
                        <a:rPr lang="de-DE" sz="1200" dirty="0" smtClean="0">
                          <a:solidFill>
                            <a:schemeClr val="bg2"/>
                          </a:solidFill>
                          <a:latin typeface="Arial" pitchFamily="34" charset="0"/>
                          <a:cs typeface="Arial" pitchFamily="34" charset="0"/>
                        </a:rPr>
                        <a:t>A.2.2 Options</a:t>
                      </a:r>
                      <a:endParaRPr lang="en-GB" sz="1200" dirty="0">
                        <a:solidFill>
                          <a:schemeClr val="bg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301744">
                <a:tc>
                  <a:txBody>
                    <a:bodyPr/>
                    <a:lstStyle/>
                    <a:p>
                      <a:r>
                        <a:rPr lang="de-DE" sz="1200" b="0" dirty="0" smtClean="0">
                          <a:solidFill>
                            <a:schemeClr val="bg2"/>
                          </a:solidFill>
                          <a:latin typeface="Arial" pitchFamily="34" charset="0"/>
                          <a:cs typeface="Arial" pitchFamily="34" charset="0"/>
                        </a:rPr>
                        <a:t>A</a:t>
                      </a:r>
                      <a:endParaRPr lang="en-GB" sz="1200" b="0" dirty="0">
                        <a:solidFill>
                          <a:schemeClr val="bg2"/>
                        </a:solidFill>
                        <a:latin typeface="Arial" pitchFamily="34" charset="0"/>
                        <a:cs typeface="Arial" pitchFamily="34" charset="0"/>
                      </a:endParaRPr>
                    </a:p>
                  </a:txBody>
                  <a:tcPr/>
                </a:tc>
                <a:tc>
                  <a:txBody>
                    <a:bodyPr/>
                    <a:lstStyle/>
                    <a:p>
                      <a:r>
                        <a:rPr lang="nl-BE" sz="1200" b="0" dirty="0" smtClean="0">
                          <a:solidFill>
                            <a:schemeClr val="bg2"/>
                          </a:solidFill>
                          <a:latin typeface="Arial" panose="020B0604020202020204" pitchFamily="34" charset="0"/>
                          <a:cs typeface="Arial" panose="020B0604020202020204" pitchFamily="34" charset="0"/>
                        </a:rPr>
                        <a:t>DHW pump</a:t>
                      </a:r>
                    </a:p>
                  </a:txBody>
                  <a:tcPr/>
                </a:tc>
              </a:tr>
              <a:tr h="161889">
                <a:tc>
                  <a:txBody>
                    <a:bodyPr/>
                    <a:lstStyle/>
                    <a:p>
                      <a:r>
                        <a:rPr lang="de-DE" sz="1200" b="0" dirty="0" smtClean="0">
                          <a:solidFill>
                            <a:schemeClr val="bg2"/>
                          </a:solidFill>
                          <a:latin typeface="Arial" pitchFamily="34" charset="0"/>
                          <a:cs typeface="Arial" pitchFamily="34" charset="0"/>
                        </a:rPr>
                        <a:t>B</a:t>
                      </a:r>
                      <a:endParaRPr lang="en-GB" sz="1200" b="0" dirty="0">
                        <a:solidFill>
                          <a:schemeClr val="bg2"/>
                        </a:solidFill>
                        <a:latin typeface="Arial" pitchFamily="34" charset="0"/>
                        <a:cs typeface="Arial" pitchFamily="34" charset="0"/>
                      </a:endParaRPr>
                    </a:p>
                  </a:txBody>
                  <a:tcPr/>
                </a:tc>
                <a:tc>
                  <a:txBody>
                    <a:bodyPr/>
                    <a:lstStyle/>
                    <a:p>
                      <a:r>
                        <a:rPr lang="nl-BE" sz="1200" b="0" dirty="0" err="1" smtClean="0">
                          <a:solidFill>
                            <a:schemeClr val="bg2"/>
                          </a:solidFill>
                          <a:latin typeface="Arial" panose="020B0604020202020204" pitchFamily="34" charset="0"/>
                          <a:cs typeface="Arial" panose="020B0604020202020204" pitchFamily="34" charset="0"/>
                        </a:rPr>
                        <a:t>External</a:t>
                      </a:r>
                      <a:r>
                        <a:rPr lang="nl-BE" sz="1200" b="0" dirty="0" smtClean="0">
                          <a:solidFill>
                            <a:schemeClr val="bg2"/>
                          </a:solidFill>
                          <a:latin typeface="Arial" panose="020B0604020202020204" pitchFamily="34" charset="0"/>
                          <a:cs typeface="Arial" panose="020B0604020202020204" pitchFamily="34" charset="0"/>
                        </a:rPr>
                        <a:t> sensor </a:t>
                      </a:r>
                      <a:endParaRPr lang="en-GB" sz="1200" b="0" dirty="0">
                        <a:solidFill>
                          <a:schemeClr val="bg2"/>
                        </a:solidFill>
                        <a:latin typeface="Arial" panose="020B0604020202020204" pitchFamily="34" charset="0"/>
                        <a:cs typeface="Arial" panose="020B0604020202020204"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C</a:t>
                      </a:r>
                      <a:endParaRPr lang="en-GB" sz="1200" b="0" dirty="0">
                        <a:solidFill>
                          <a:schemeClr val="bg2"/>
                        </a:solidFill>
                        <a:latin typeface="Arial" pitchFamily="34" charset="0"/>
                        <a:cs typeface="Arial" pitchFamily="34" charset="0"/>
                      </a:endParaRPr>
                    </a:p>
                  </a:txBody>
                  <a:tcPr/>
                </a:tc>
                <a:tc>
                  <a:txBody>
                    <a:bodyPr/>
                    <a:lstStyle/>
                    <a:p>
                      <a:r>
                        <a:rPr lang="nl-BE" sz="1200" b="0" dirty="0" smtClean="0">
                          <a:solidFill>
                            <a:schemeClr val="bg2"/>
                          </a:solidFill>
                          <a:latin typeface="Arial" panose="020B0604020202020204" pitchFamily="34" charset="0"/>
                          <a:cs typeface="Arial" panose="020B0604020202020204" pitchFamily="34" charset="0"/>
                        </a:rPr>
                        <a:t>Control box</a:t>
                      </a:r>
                      <a:endParaRPr lang="en-GB" sz="1200" b="0" dirty="0">
                        <a:solidFill>
                          <a:schemeClr val="bg2"/>
                        </a:solidFill>
                        <a:latin typeface="Arial" panose="020B0604020202020204" pitchFamily="34" charset="0"/>
                        <a:cs typeface="Arial" panose="020B0604020202020204" pitchFamily="34" charset="0"/>
                      </a:endParaRPr>
                    </a:p>
                  </a:txBody>
                  <a:tcPr/>
                </a:tc>
              </a:tr>
              <a:tr h="161889">
                <a:tc>
                  <a:txBody>
                    <a:bodyPr/>
                    <a:lstStyle/>
                    <a:p>
                      <a:r>
                        <a:rPr lang="de-DE" sz="1200" b="1" dirty="0" smtClean="0">
                          <a:solidFill>
                            <a:schemeClr val="bg2"/>
                          </a:solidFill>
                          <a:latin typeface="Arial" pitchFamily="34" charset="0"/>
                          <a:cs typeface="Arial" pitchFamily="34" charset="0"/>
                        </a:rPr>
                        <a:t>D</a:t>
                      </a:r>
                      <a:endParaRPr lang="en-GB" sz="1200" b="1" dirty="0">
                        <a:solidFill>
                          <a:schemeClr val="bg2"/>
                        </a:solidFill>
                        <a:latin typeface="Arial" pitchFamily="34" charset="0"/>
                        <a:cs typeface="Arial" pitchFamily="34" charset="0"/>
                      </a:endParaRPr>
                    </a:p>
                  </a:txBody>
                  <a:tcPr/>
                </a:tc>
                <a:tc>
                  <a:txBody>
                    <a:bodyPr/>
                    <a:lstStyle/>
                    <a:p>
                      <a:r>
                        <a:rPr lang="nl-BE" sz="1200" b="1" dirty="0" smtClean="0">
                          <a:solidFill>
                            <a:schemeClr val="bg2"/>
                          </a:solidFill>
                          <a:latin typeface="Arial" panose="020B0604020202020204" pitchFamily="34" charset="0"/>
                          <a:cs typeface="Arial" panose="020B0604020202020204" pitchFamily="34" charset="0"/>
                        </a:rPr>
                        <a:t>Option box </a:t>
                      </a:r>
                      <a:endParaRPr lang="en-GB" sz="1200" b="1" dirty="0">
                        <a:solidFill>
                          <a:schemeClr val="bg2"/>
                        </a:solidFill>
                        <a:latin typeface="Arial" panose="020B0604020202020204" pitchFamily="34" charset="0"/>
                        <a:cs typeface="Arial" panose="020B0604020202020204" pitchFamily="34" charset="0"/>
                      </a:endParaRPr>
                    </a:p>
                  </a:txBody>
                  <a:tcPr/>
                </a:tc>
              </a:tr>
            </a:tbl>
          </a:graphicData>
        </a:graphic>
      </p:graphicFrame>
      <p:graphicFrame>
        <p:nvGraphicFramePr>
          <p:cNvPr id="9" name="Tabelle 32"/>
          <p:cNvGraphicFramePr>
            <a:graphicFrameLocks noGrp="1"/>
          </p:cNvGraphicFramePr>
          <p:nvPr>
            <p:extLst>
              <p:ext uri="{D42A27DB-BD31-4B8C-83A1-F6EECF244321}">
                <p14:modId xmlns:p14="http://schemas.microsoft.com/office/powerpoint/2010/main" val="2392380834"/>
              </p:ext>
            </p:extLst>
          </p:nvPr>
        </p:nvGraphicFramePr>
        <p:xfrm>
          <a:off x="575556" y="3524984"/>
          <a:ext cx="2052228" cy="1920240"/>
        </p:xfrm>
        <a:graphic>
          <a:graphicData uri="http://schemas.openxmlformats.org/drawingml/2006/table">
            <a:tbl>
              <a:tblPr firstRow="1" bandRow="1">
                <a:tableStyleId>{5C22544A-7EE6-4342-B048-85BDC9FD1C3A}</a:tableStyleId>
              </a:tblPr>
              <a:tblGrid>
                <a:gridCol w="385101"/>
                <a:gridCol w="1667127"/>
              </a:tblGrid>
              <a:tr h="161889">
                <a:tc gridSpan="2">
                  <a:txBody>
                    <a:bodyPr/>
                    <a:lstStyle/>
                    <a:p>
                      <a:pPr algn="l" fontAlgn="t"/>
                      <a:r>
                        <a:rPr lang="en-GB" sz="1200" b="1" u="none" strike="noStrike" dirty="0" smtClean="0">
                          <a:solidFill>
                            <a:schemeClr val="bg2"/>
                          </a:solidFill>
                          <a:effectLst/>
                          <a:latin typeface="Arial" panose="020B0604020202020204" pitchFamily="34" charset="0"/>
                          <a:cs typeface="Arial" panose="020B0604020202020204" pitchFamily="34" charset="0"/>
                        </a:rPr>
                        <a:t>A.2.2.F Option box </a:t>
                      </a:r>
                      <a:endParaRPr lang="en-GB" sz="1200" b="1" i="0" u="none" strike="noStrike" dirty="0">
                        <a:solidFill>
                          <a:schemeClr val="bg2"/>
                        </a:solidFill>
                        <a:effectLst/>
                        <a:latin typeface="Arial" panose="020B0604020202020204" pitchFamily="34" charset="0"/>
                        <a:cs typeface="Arial" panose="020B0604020202020204" pitchFamily="34" charset="0"/>
                      </a:endParaRPr>
                    </a:p>
                  </a:txBody>
                  <a:tcPr/>
                </a:tc>
                <a:tc hMerge="1">
                  <a:txBody>
                    <a:bodyPr/>
                    <a:lstStyle/>
                    <a:p>
                      <a:endParaRPr lang="en-GB" sz="1200" dirty="0">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1</a:t>
                      </a:r>
                      <a:endParaRPr lang="en-GB" sz="1200" b="0" dirty="0">
                        <a:solidFill>
                          <a:schemeClr val="bg2"/>
                        </a:solidFill>
                        <a:latin typeface="Arial" pitchFamily="34" charset="0"/>
                        <a:cs typeface="Arial" pitchFamily="34" charset="0"/>
                      </a:endParaRPr>
                    </a:p>
                  </a:txBody>
                  <a:tcPr/>
                </a:tc>
                <a:tc>
                  <a:txBody>
                    <a:bodyPr/>
                    <a:lstStyle/>
                    <a:p>
                      <a:r>
                        <a:rPr lang="en-US" sz="1200" b="0" u="none" strike="noStrike" dirty="0" smtClean="0">
                          <a:solidFill>
                            <a:schemeClr val="bg2"/>
                          </a:solidFill>
                          <a:effectLst/>
                        </a:rPr>
                        <a:t>Ext. backup heat source</a:t>
                      </a:r>
                      <a:endParaRPr lang="en-GB" sz="1200" b="0" dirty="0">
                        <a:solidFill>
                          <a:schemeClr val="bg2"/>
                        </a:solidFill>
                        <a:latin typeface="Arial" pitchFamily="34" charset="0"/>
                        <a:cs typeface="Arial" pitchFamily="34" charset="0"/>
                      </a:endParaRPr>
                    </a:p>
                  </a:txBody>
                  <a:tcPr/>
                </a:tc>
              </a:tr>
              <a:tr h="161889">
                <a:tc>
                  <a:txBody>
                    <a:bodyPr/>
                    <a:lstStyle/>
                    <a:p>
                      <a:r>
                        <a:rPr lang="de-DE" sz="1200" b="1" dirty="0" smtClean="0">
                          <a:solidFill>
                            <a:schemeClr val="bg2"/>
                          </a:solidFill>
                          <a:latin typeface="Arial" pitchFamily="34" charset="0"/>
                          <a:cs typeface="Arial" pitchFamily="34" charset="0"/>
                        </a:rPr>
                        <a:t>2</a:t>
                      </a:r>
                      <a:endParaRPr lang="en-GB" sz="1200" b="1" dirty="0">
                        <a:solidFill>
                          <a:schemeClr val="bg2"/>
                        </a:solidFill>
                        <a:latin typeface="Arial" pitchFamily="34" charset="0"/>
                        <a:cs typeface="Arial" pitchFamily="34" charset="0"/>
                      </a:endParaRPr>
                    </a:p>
                  </a:txBody>
                  <a:tcPr/>
                </a:tc>
                <a:tc>
                  <a:txBody>
                    <a:bodyPr/>
                    <a:lstStyle/>
                    <a:p>
                      <a:r>
                        <a:rPr lang="de-DE" sz="1200" b="1" dirty="0" smtClean="0">
                          <a:solidFill>
                            <a:schemeClr val="bg2"/>
                          </a:solidFill>
                          <a:latin typeface="Arial" pitchFamily="34" charset="0"/>
                          <a:cs typeface="Arial" pitchFamily="34" charset="0"/>
                        </a:rPr>
                        <a:t>Alarm </a:t>
                      </a:r>
                      <a:r>
                        <a:rPr lang="de-DE" sz="1200" b="1" dirty="0" err="1" smtClean="0">
                          <a:solidFill>
                            <a:schemeClr val="bg2"/>
                          </a:solidFill>
                          <a:latin typeface="Arial" pitchFamily="34" charset="0"/>
                          <a:cs typeface="Arial" pitchFamily="34" charset="0"/>
                        </a:rPr>
                        <a:t>output</a:t>
                      </a:r>
                      <a:endParaRPr lang="en-GB" sz="1200" b="1"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3</a:t>
                      </a:r>
                      <a:endParaRPr lang="en-GB" sz="1200" b="0" dirty="0">
                        <a:solidFill>
                          <a:schemeClr val="bg2"/>
                        </a:solidFill>
                        <a:latin typeface="Arial" pitchFamily="34" charset="0"/>
                        <a:cs typeface="Arial" pitchFamily="34" charset="0"/>
                      </a:endParaRPr>
                    </a:p>
                  </a:txBody>
                  <a:tcPr/>
                </a:tc>
                <a:tc>
                  <a:txBody>
                    <a:bodyPr/>
                    <a:lstStyle/>
                    <a:p>
                      <a:r>
                        <a:rPr lang="en-GB" sz="1200" u="none" strike="noStrike" dirty="0" smtClean="0">
                          <a:solidFill>
                            <a:schemeClr val="bg2"/>
                          </a:solidFill>
                          <a:effectLst/>
                        </a:rPr>
                        <a:t>External kWh meter 1</a:t>
                      </a:r>
                      <a:endParaRPr lang="en-GB" sz="1200" b="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4</a:t>
                      </a:r>
                      <a:endParaRPr lang="en-GB" sz="1200" b="0" dirty="0">
                        <a:solidFill>
                          <a:schemeClr val="bg2"/>
                        </a:solidFill>
                        <a:latin typeface="Arial" pitchFamily="34" charset="0"/>
                        <a:cs typeface="Arial" pitchFamily="34" charset="0"/>
                      </a:endParaRPr>
                    </a:p>
                  </a:txBody>
                  <a:tcPr/>
                </a:tc>
                <a:tc>
                  <a:txBody>
                    <a:bodyPr/>
                    <a:lstStyle/>
                    <a:p>
                      <a:r>
                        <a:rPr lang="en-GB" sz="1200" u="none" strike="noStrike" dirty="0" smtClean="0">
                          <a:solidFill>
                            <a:schemeClr val="bg2"/>
                          </a:solidFill>
                          <a:effectLst/>
                        </a:rPr>
                        <a:t>External kWh meter 2</a:t>
                      </a:r>
                      <a:endParaRPr lang="en-GB" sz="1200" b="0" dirty="0">
                        <a:solidFill>
                          <a:schemeClr val="bg2"/>
                        </a:solidFill>
                        <a:latin typeface="Arial" pitchFamily="34" charset="0"/>
                        <a:cs typeface="Arial" pitchFamily="34" charset="0"/>
                      </a:endParaRPr>
                    </a:p>
                  </a:txBody>
                  <a:tcPr/>
                </a:tc>
              </a:tr>
              <a:tr h="161889">
                <a:tc>
                  <a:txBody>
                    <a:bodyPr/>
                    <a:lstStyle/>
                    <a:p>
                      <a:r>
                        <a:rPr lang="nl-BE" sz="1200" b="0" dirty="0" smtClean="0">
                          <a:solidFill>
                            <a:schemeClr val="bg2"/>
                          </a:solidFill>
                          <a:latin typeface="Arial" pitchFamily="34" charset="0"/>
                          <a:cs typeface="Arial" pitchFamily="34" charset="0"/>
                        </a:rPr>
                        <a:t>5</a:t>
                      </a:r>
                      <a:endParaRPr lang="en-GB" sz="1200" b="0" dirty="0">
                        <a:solidFill>
                          <a:schemeClr val="bg2"/>
                        </a:solidFill>
                        <a:latin typeface="Arial" pitchFamily="34" charset="0"/>
                        <a:cs typeface="Arial" pitchFamily="34" charset="0"/>
                      </a:endParaRPr>
                    </a:p>
                  </a:txBody>
                  <a:tcPr/>
                </a:tc>
                <a:tc>
                  <a:txBody>
                    <a:bodyPr/>
                    <a:lstStyle/>
                    <a:p>
                      <a:r>
                        <a:rPr lang="nl-BE" sz="1200" b="0" dirty="0" err="1" smtClean="0">
                          <a:solidFill>
                            <a:schemeClr val="bg2"/>
                          </a:solidFill>
                          <a:latin typeface="Arial" pitchFamily="34" charset="0"/>
                          <a:cs typeface="Arial" pitchFamily="34" charset="0"/>
                        </a:rPr>
                        <a:t>External</a:t>
                      </a:r>
                      <a:r>
                        <a:rPr lang="nl-BE" sz="1200" b="0" dirty="0" smtClean="0">
                          <a:solidFill>
                            <a:schemeClr val="bg2"/>
                          </a:solidFill>
                          <a:latin typeface="Arial" pitchFamily="34" charset="0"/>
                          <a:cs typeface="Arial" pitchFamily="34" charset="0"/>
                        </a:rPr>
                        <a:t> sensor</a:t>
                      </a:r>
                      <a:endParaRPr lang="en-GB" sz="1200" b="0" dirty="0">
                        <a:solidFill>
                          <a:schemeClr val="bg2"/>
                        </a:solidFill>
                        <a:latin typeface="Arial" pitchFamily="34" charset="0"/>
                        <a:cs typeface="Arial" pitchFamily="34" charset="0"/>
                      </a:endParaRPr>
                    </a:p>
                  </a:txBody>
                  <a:tcPr/>
                </a:tc>
              </a:tr>
              <a:tr h="161889">
                <a:tc>
                  <a:txBody>
                    <a:bodyPr/>
                    <a:lstStyle/>
                    <a:p>
                      <a:r>
                        <a:rPr lang="nl-BE" sz="1200" b="0" dirty="0" smtClean="0">
                          <a:solidFill>
                            <a:schemeClr val="bg2"/>
                          </a:solidFill>
                          <a:latin typeface="Arial" pitchFamily="34" charset="0"/>
                          <a:cs typeface="Arial" pitchFamily="34" charset="0"/>
                        </a:rPr>
                        <a:t>6</a:t>
                      </a:r>
                      <a:endParaRPr lang="en-GB" sz="1200" b="0" dirty="0">
                        <a:solidFill>
                          <a:schemeClr val="bg2"/>
                        </a:solidFill>
                        <a:latin typeface="Arial" pitchFamily="34" charset="0"/>
                        <a:cs typeface="Arial" pitchFamily="34" charset="0"/>
                      </a:endParaRPr>
                    </a:p>
                  </a:txBody>
                  <a:tcPr/>
                </a:tc>
                <a:tc>
                  <a:txBody>
                    <a:bodyPr/>
                    <a:lstStyle/>
                    <a:p>
                      <a:r>
                        <a:rPr lang="nl-BE" sz="1200" b="0" dirty="0" smtClean="0">
                          <a:solidFill>
                            <a:schemeClr val="bg2"/>
                          </a:solidFill>
                          <a:latin typeface="Arial" pitchFamily="34" charset="0"/>
                          <a:cs typeface="Arial" pitchFamily="34" charset="0"/>
                        </a:rPr>
                        <a:t>PCC </a:t>
                      </a:r>
                      <a:r>
                        <a:rPr lang="nl-BE" sz="1200" b="0" dirty="0" err="1" smtClean="0">
                          <a:solidFill>
                            <a:schemeClr val="bg2"/>
                          </a:solidFill>
                          <a:latin typeface="Arial" pitchFamily="34" charset="0"/>
                          <a:cs typeface="Arial" pitchFamily="34" charset="0"/>
                        </a:rPr>
                        <a:t>by</a:t>
                      </a:r>
                      <a:r>
                        <a:rPr lang="nl-BE" sz="1200" b="0" dirty="0" smtClean="0">
                          <a:solidFill>
                            <a:schemeClr val="bg2"/>
                          </a:solidFill>
                          <a:latin typeface="Arial" pitchFamily="34" charset="0"/>
                          <a:cs typeface="Arial" pitchFamily="34" charset="0"/>
                        </a:rPr>
                        <a:t> digital </a:t>
                      </a:r>
                      <a:r>
                        <a:rPr lang="nl-BE" sz="1200" b="0" dirty="0" err="1" smtClean="0">
                          <a:solidFill>
                            <a:schemeClr val="bg2"/>
                          </a:solidFill>
                          <a:latin typeface="Arial" pitchFamily="34" charset="0"/>
                          <a:cs typeface="Arial" pitchFamily="34" charset="0"/>
                        </a:rPr>
                        <a:t>inputs</a:t>
                      </a:r>
                      <a:endParaRPr lang="en-GB" sz="1200" b="0" dirty="0">
                        <a:solidFill>
                          <a:schemeClr val="bg2"/>
                        </a:solidFill>
                        <a:latin typeface="Arial" pitchFamily="34" charset="0"/>
                        <a:cs typeface="Arial" pitchFamily="34" charset="0"/>
                      </a:endParaRP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37900084"/>
              </p:ext>
            </p:extLst>
          </p:nvPr>
        </p:nvGraphicFramePr>
        <p:xfrm>
          <a:off x="683568" y="6079574"/>
          <a:ext cx="2160240" cy="445770"/>
        </p:xfrm>
        <a:graphic>
          <a:graphicData uri="http://schemas.openxmlformats.org/drawingml/2006/table">
            <a:tbl>
              <a:tblPr firstRow="1">
                <a:tableStyleId>{3C2FFA5D-87B4-456A-9821-1D502468CF0F}</a:tableStyleId>
              </a:tblPr>
              <a:tblGrid>
                <a:gridCol w="1080120"/>
                <a:gridCol w="1080120"/>
              </a:tblGrid>
              <a:tr h="161925">
                <a:tc>
                  <a:txBody>
                    <a:bodyPr/>
                    <a:lstStyle/>
                    <a:p>
                      <a:pPr algn="ctr" fontAlgn="b"/>
                      <a:r>
                        <a:rPr lang="en-US" sz="1400" u="none" strike="noStrike" dirty="0" smtClean="0">
                          <a:solidFill>
                            <a:schemeClr val="tx2"/>
                          </a:solidFill>
                          <a:effectLst/>
                        </a:rPr>
                        <a:t>Bread</a:t>
                      </a:r>
                      <a:r>
                        <a:rPr lang="en-US" sz="1400" u="none" strike="noStrike" baseline="0" dirty="0" smtClean="0">
                          <a:solidFill>
                            <a:schemeClr val="tx2"/>
                          </a:solidFill>
                          <a:effectLst/>
                        </a:rPr>
                        <a:t> Crumb</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Overview</a:t>
                      </a:r>
                      <a:endParaRPr lang="en-GB" sz="1400" b="1" i="0" u="none" strike="noStrike" dirty="0">
                        <a:solidFill>
                          <a:schemeClr val="tx2"/>
                        </a:solidFill>
                        <a:effectLst/>
                        <a:latin typeface="+mn-lt"/>
                      </a:endParaRPr>
                    </a:p>
                  </a:txBody>
                  <a:tcPr marL="36000" marR="36000" marT="9525" marB="0" anchor="ctr"/>
                </a:tc>
              </a:tr>
              <a:tr h="161925">
                <a:tc>
                  <a:txBody>
                    <a:bodyPr/>
                    <a:lstStyle/>
                    <a:p>
                      <a:pPr algn="ctr" fontAlgn="b"/>
                      <a:r>
                        <a:rPr lang="en-US" sz="1400" b="0" i="0" u="none" strike="noStrike" dirty="0" smtClean="0">
                          <a:solidFill>
                            <a:schemeClr val="tx2"/>
                          </a:solidFill>
                          <a:effectLst/>
                          <a:latin typeface="+mn-lt"/>
                        </a:rPr>
                        <a:t>A.2.2.F.2</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C-09</a:t>
                      </a:r>
                    </a:p>
                  </a:txBody>
                  <a:tcPr marL="36000" marR="36000" marT="9525" marB="0" anchor="ctr"/>
                </a:tc>
              </a:tr>
            </a:tbl>
          </a:graphicData>
        </a:graphic>
      </p:graphicFrame>
    </p:spTree>
    <p:extLst>
      <p:ext uri="{BB962C8B-B14F-4D97-AF65-F5344CB8AC3E}">
        <p14:creationId xmlns:p14="http://schemas.microsoft.com/office/powerpoint/2010/main" val="191780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135</a:t>
            </a:fld>
            <a:endParaRPr lang="en-US"/>
          </a:p>
        </p:txBody>
      </p:sp>
      <p:sp>
        <p:nvSpPr>
          <p:cNvPr id="4" name="Text Placeholder 3"/>
          <p:cNvSpPr>
            <a:spLocks noGrp="1"/>
          </p:cNvSpPr>
          <p:nvPr>
            <p:ph type="body" sz="quarter" idx="15"/>
          </p:nvPr>
        </p:nvSpPr>
        <p:spPr/>
        <p:txBody>
          <a:bodyPr/>
          <a:lstStyle/>
          <a:p>
            <a:r>
              <a:rPr lang="nl-BE" dirty="0"/>
              <a:t>5. </a:t>
            </a:r>
            <a:r>
              <a:rPr lang="nl-BE" dirty="0" err="1"/>
              <a:t>Commissioning</a:t>
            </a:r>
            <a:r>
              <a:rPr lang="nl-BE" dirty="0"/>
              <a:t>  –</a:t>
            </a:r>
            <a:r>
              <a:rPr lang="en-GB" dirty="0"/>
              <a:t> Quick wizard  - </a:t>
            </a:r>
            <a:r>
              <a:rPr lang="en-GB" dirty="0" smtClean="0"/>
              <a:t>External kWh meter 1 &amp; 2 </a:t>
            </a:r>
            <a:endParaRPr lang="en-GB" dirty="0"/>
          </a:p>
          <a:p>
            <a:endParaRPr lang="en-GB" dirty="0"/>
          </a:p>
        </p:txBody>
      </p:sp>
      <p:sp>
        <p:nvSpPr>
          <p:cNvPr id="5" name="Text Placeholder 4"/>
          <p:cNvSpPr>
            <a:spLocks noGrp="1"/>
          </p:cNvSpPr>
          <p:nvPr>
            <p:ph type="body" sz="quarter" idx="16"/>
          </p:nvPr>
        </p:nvSpPr>
        <p:spPr/>
        <p:txBody>
          <a:bodyPr/>
          <a:lstStyle/>
          <a:p>
            <a:endParaRPr lang="nl-BE" dirty="0" smtClean="0"/>
          </a:p>
          <a:p>
            <a:endParaRPr lang="nl-BE" dirty="0"/>
          </a:p>
          <a:p>
            <a:r>
              <a:rPr lang="nl-BE" dirty="0" smtClean="0"/>
              <a:t>		</a:t>
            </a:r>
            <a:r>
              <a:rPr lang="nl-BE" b="1" dirty="0" smtClean="0">
                <a:solidFill>
                  <a:schemeClr val="bg2"/>
                </a:solidFill>
              </a:rPr>
              <a:t>A.2.2.F.3/4 = 0 ; No kWh meter </a:t>
            </a:r>
          </a:p>
          <a:p>
            <a:r>
              <a:rPr lang="nl-BE" dirty="0">
                <a:solidFill>
                  <a:schemeClr val="bg2"/>
                </a:solidFill>
              </a:rPr>
              <a:t>	</a:t>
            </a:r>
            <a:r>
              <a:rPr lang="nl-BE" dirty="0" smtClean="0">
                <a:solidFill>
                  <a:schemeClr val="bg2"/>
                </a:solidFill>
              </a:rPr>
              <a:t>	A.2.2.F.3/4 </a:t>
            </a:r>
            <a:r>
              <a:rPr lang="nl-BE" dirty="0">
                <a:solidFill>
                  <a:schemeClr val="bg2"/>
                </a:solidFill>
              </a:rPr>
              <a:t>= </a:t>
            </a:r>
            <a:r>
              <a:rPr lang="nl-BE" dirty="0" smtClean="0">
                <a:solidFill>
                  <a:schemeClr val="bg2"/>
                </a:solidFill>
              </a:rPr>
              <a:t>1; 0,1 </a:t>
            </a:r>
            <a:r>
              <a:rPr lang="nl-BE" dirty="0" err="1" smtClean="0">
                <a:solidFill>
                  <a:schemeClr val="bg2"/>
                </a:solidFill>
              </a:rPr>
              <a:t>pulse</a:t>
            </a:r>
            <a:r>
              <a:rPr lang="nl-BE" dirty="0" smtClean="0">
                <a:solidFill>
                  <a:schemeClr val="bg2"/>
                </a:solidFill>
              </a:rPr>
              <a:t>/kWh</a:t>
            </a:r>
          </a:p>
          <a:p>
            <a:r>
              <a:rPr lang="nl-BE" dirty="0">
                <a:solidFill>
                  <a:schemeClr val="bg2"/>
                </a:solidFill>
              </a:rPr>
              <a:t>		A.2.2.F.3/4 = </a:t>
            </a:r>
            <a:r>
              <a:rPr lang="nl-BE" dirty="0" smtClean="0">
                <a:solidFill>
                  <a:schemeClr val="bg2"/>
                </a:solidFill>
              </a:rPr>
              <a:t>2; </a:t>
            </a:r>
            <a:r>
              <a:rPr lang="nl-BE" dirty="0">
                <a:solidFill>
                  <a:schemeClr val="bg2"/>
                </a:solidFill>
              </a:rPr>
              <a:t>1 </a:t>
            </a:r>
            <a:r>
              <a:rPr lang="nl-BE" dirty="0" err="1" smtClean="0">
                <a:solidFill>
                  <a:schemeClr val="bg2"/>
                </a:solidFill>
              </a:rPr>
              <a:t>pulse</a:t>
            </a:r>
            <a:r>
              <a:rPr lang="nl-BE" dirty="0" smtClean="0">
                <a:solidFill>
                  <a:schemeClr val="bg2"/>
                </a:solidFill>
              </a:rPr>
              <a:t>/kWh</a:t>
            </a:r>
          </a:p>
          <a:p>
            <a:r>
              <a:rPr lang="nl-BE" dirty="0">
                <a:solidFill>
                  <a:schemeClr val="bg2"/>
                </a:solidFill>
              </a:rPr>
              <a:t>	</a:t>
            </a:r>
            <a:r>
              <a:rPr lang="nl-BE" dirty="0" smtClean="0">
                <a:solidFill>
                  <a:schemeClr val="bg2"/>
                </a:solidFill>
              </a:rPr>
              <a:t>	</a:t>
            </a:r>
            <a:r>
              <a:rPr lang="nl-BE" dirty="0">
                <a:solidFill>
                  <a:schemeClr val="bg2"/>
                </a:solidFill>
              </a:rPr>
              <a:t>A.2.2.F.3/4 = </a:t>
            </a:r>
            <a:r>
              <a:rPr lang="nl-BE" dirty="0" smtClean="0">
                <a:solidFill>
                  <a:schemeClr val="bg2"/>
                </a:solidFill>
              </a:rPr>
              <a:t>3; 10 </a:t>
            </a:r>
            <a:r>
              <a:rPr lang="nl-BE" dirty="0" err="1" smtClean="0">
                <a:solidFill>
                  <a:schemeClr val="bg2"/>
                </a:solidFill>
              </a:rPr>
              <a:t>pulse</a:t>
            </a:r>
            <a:r>
              <a:rPr lang="nl-BE" dirty="0" smtClean="0">
                <a:solidFill>
                  <a:schemeClr val="bg2"/>
                </a:solidFill>
              </a:rPr>
              <a:t>/kWh</a:t>
            </a:r>
          </a:p>
          <a:p>
            <a:r>
              <a:rPr lang="nl-BE" dirty="0">
                <a:solidFill>
                  <a:schemeClr val="bg2"/>
                </a:solidFill>
              </a:rPr>
              <a:t>	</a:t>
            </a:r>
            <a:r>
              <a:rPr lang="nl-BE" dirty="0" smtClean="0">
                <a:solidFill>
                  <a:schemeClr val="bg2"/>
                </a:solidFill>
              </a:rPr>
              <a:t>	</a:t>
            </a:r>
            <a:r>
              <a:rPr lang="nl-BE" dirty="0">
                <a:solidFill>
                  <a:schemeClr val="bg2"/>
                </a:solidFill>
              </a:rPr>
              <a:t>A.2.2.F.3/4 = </a:t>
            </a:r>
            <a:r>
              <a:rPr lang="nl-BE" dirty="0" smtClean="0">
                <a:solidFill>
                  <a:schemeClr val="bg2"/>
                </a:solidFill>
              </a:rPr>
              <a:t>4; 100 </a:t>
            </a:r>
            <a:r>
              <a:rPr lang="nl-BE" dirty="0" err="1" smtClean="0">
                <a:solidFill>
                  <a:schemeClr val="bg2"/>
                </a:solidFill>
              </a:rPr>
              <a:t>pulse</a:t>
            </a:r>
            <a:r>
              <a:rPr lang="nl-BE" dirty="0" smtClean="0">
                <a:solidFill>
                  <a:schemeClr val="bg2"/>
                </a:solidFill>
              </a:rPr>
              <a:t>/kWh</a:t>
            </a:r>
          </a:p>
          <a:p>
            <a:r>
              <a:rPr lang="nl-BE" dirty="0">
                <a:solidFill>
                  <a:schemeClr val="bg2"/>
                </a:solidFill>
              </a:rPr>
              <a:t>	</a:t>
            </a:r>
            <a:r>
              <a:rPr lang="nl-BE" dirty="0" smtClean="0">
                <a:solidFill>
                  <a:schemeClr val="bg2"/>
                </a:solidFill>
              </a:rPr>
              <a:t>	</a:t>
            </a:r>
            <a:r>
              <a:rPr lang="nl-BE" dirty="0">
                <a:solidFill>
                  <a:schemeClr val="bg2"/>
                </a:solidFill>
              </a:rPr>
              <a:t>A.2.2.F.3/4 = </a:t>
            </a:r>
            <a:r>
              <a:rPr lang="nl-BE" dirty="0" smtClean="0">
                <a:solidFill>
                  <a:schemeClr val="bg2"/>
                </a:solidFill>
              </a:rPr>
              <a:t>5; 1000 </a:t>
            </a:r>
            <a:r>
              <a:rPr lang="nl-BE" dirty="0" err="1">
                <a:solidFill>
                  <a:schemeClr val="bg2"/>
                </a:solidFill>
              </a:rPr>
              <a:t>pulse</a:t>
            </a:r>
            <a:r>
              <a:rPr lang="nl-BE" dirty="0">
                <a:solidFill>
                  <a:schemeClr val="bg2"/>
                </a:solidFill>
              </a:rPr>
              <a:t>/kWh</a:t>
            </a:r>
            <a:endParaRPr lang="en-GB" dirty="0">
              <a:solidFill>
                <a:schemeClr val="bg2"/>
              </a:solidFill>
            </a:endParaRPr>
          </a:p>
          <a:p>
            <a:endParaRPr lang="en-GB" dirty="0"/>
          </a:p>
          <a:p>
            <a:endParaRPr lang="en-GB" dirty="0"/>
          </a:p>
          <a:p>
            <a:endParaRPr lang="en-GB" dirty="0"/>
          </a:p>
          <a:p>
            <a:endParaRPr lang="en-GB" dirty="0"/>
          </a:p>
        </p:txBody>
      </p:sp>
      <p:cxnSp>
        <p:nvCxnSpPr>
          <p:cNvPr id="6" name="Elbow Connector 5"/>
          <p:cNvCxnSpPr/>
          <p:nvPr/>
        </p:nvCxnSpPr>
        <p:spPr bwMode="auto">
          <a:xfrm rot="10800000" flipV="1">
            <a:off x="1403648" y="1052735"/>
            <a:ext cx="5904656" cy="666717"/>
          </a:xfrm>
          <a:prstGeom prst="bentConnector2">
            <a:avLst/>
          </a:prstGeom>
          <a:solidFill>
            <a:schemeClr val="accent1"/>
          </a:solidFill>
          <a:ln w="381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7" name="Tabelle 19"/>
          <p:cNvGraphicFramePr>
            <a:graphicFrameLocks noGrp="1"/>
          </p:cNvGraphicFramePr>
          <p:nvPr>
            <p:extLst>
              <p:ext uri="{D42A27DB-BD31-4B8C-83A1-F6EECF244321}">
                <p14:modId xmlns:p14="http://schemas.microsoft.com/office/powerpoint/2010/main" val="2695344344"/>
              </p:ext>
            </p:extLst>
          </p:nvPr>
        </p:nvGraphicFramePr>
        <p:xfrm>
          <a:off x="7308304" y="404664"/>
          <a:ext cx="1512168" cy="1097280"/>
        </p:xfrm>
        <a:graphic>
          <a:graphicData uri="http://schemas.openxmlformats.org/drawingml/2006/table">
            <a:tbl>
              <a:tblPr firstRow="1" bandRow="1">
                <a:tableStyleId>{5C22544A-7EE6-4342-B048-85BDC9FD1C3A}</a:tableStyleId>
              </a:tblPr>
              <a:tblGrid>
                <a:gridCol w="252028"/>
                <a:gridCol w="1260140"/>
              </a:tblGrid>
              <a:tr h="206347">
                <a:tc gridSpan="2">
                  <a:txBody>
                    <a:bodyPr/>
                    <a:lstStyle/>
                    <a:p>
                      <a:r>
                        <a:rPr lang="de-DE" sz="1200" dirty="0" smtClean="0">
                          <a:solidFill>
                            <a:schemeClr val="tx2"/>
                          </a:solidFill>
                          <a:latin typeface="Arial" pitchFamily="34" charset="0"/>
                          <a:cs typeface="Arial" pitchFamily="34" charset="0"/>
                        </a:rPr>
                        <a:t>A.2 System</a:t>
                      </a:r>
                      <a:r>
                        <a:rPr lang="de-DE" sz="1200" baseline="0" dirty="0"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206347">
                <a:tc>
                  <a:txBody>
                    <a:bodyPr/>
                    <a:lstStyle/>
                    <a:p>
                      <a:r>
                        <a:rPr lang="de-DE" sz="1200" b="0" dirty="0" smtClean="0">
                          <a:solidFill>
                            <a:schemeClr val="tx2"/>
                          </a:solidFill>
                          <a:latin typeface="Arial" pitchFamily="34" charset="0"/>
                          <a:cs typeface="Arial" pitchFamily="34" charset="0"/>
                        </a:rPr>
                        <a:t>1</a:t>
                      </a:r>
                      <a:endParaRPr lang="en-GB" sz="1200" b="0" dirty="0">
                        <a:solidFill>
                          <a:schemeClr val="tx2"/>
                        </a:solidFill>
                        <a:latin typeface="Arial" pitchFamily="34" charset="0"/>
                        <a:cs typeface="Arial" pitchFamily="34" charset="0"/>
                      </a:endParaRPr>
                    </a:p>
                  </a:txBody>
                  <a:tcPr/>
                </a:tc>
                <a:tc>
                  <a:txBody>
                    <a:bodyPr/>
                    <a:lstStyle/>
                    <a:p>
                      <a:r>
                        <a:rPr lang="de-DE" sz="1200" b="0" dirty="0" smtClean="0">
                          <a:solidFill>
                            <a:schemeClr val="tx2"/>
                          </a:solidFill>
                          <a:latin typeface="Arial" pitchFamily="34" charset="0"/>
                          <a:cs typeface="Arial" pitchFamily="34" charset="0"/>
                        </a:rPr>
                        <a:t>Standard</a:t>
                      </a:r>
                      <a:endParaRPr lang="en-GB" sz="1200" b="0" dirty="0">
                        <a:solidFill>
                          <a:schemeClr val="tx2"/>
                        </a:solidFill>
                        <a:latin typeface="Arial" pitchFamily="34" charset="0"/>
                        <a:cs typeface="Arial" pitchFamily="34" charset="0"/>
                      </a:endParaRPr>
                    </a:p>
                  </a:txBody>
                  <a:tcPr/>
                </a:tc>
              </a:tr>
              <a:tr h="206347">
                <a:tc>
                  <a:txBody>
                    <a:bodyPr/>
                    <a:lstStyle/>
                    <a:p>
                      <a:r>
                        <a:rPr lang="de-DE" sz="1200" b="1" dirty="0" smtClean="0">
                          <a:solidFill>
                            <a:schemeClr val="tx2"/>
                          </a:solidFill>
                          <a:latin typeface="Arial" pitchFamily="34" charset="0"/>
                          <a:cs typeface="Arial" pitchFamily="34" charset="0"/>
                        </a:rPr>
                        <a:t>2</a:t>
                      </a:r>
                      <a:endParaRPr lang="en-GB" sz="1200" b="1" dirty="0">
                        <a:solidFill>
                          <a:schemeClr val="tx2"/>
                        </a:solidFill>
                        <a:latin typeface="Arial" pitchFamily="34" charset="0"/>
                        <a:cs typeface="Arial" pitchFamily="34" charset="0"/>
                      </a:endParaRPr>
                    </a:p>
                  </a:txBody>
                  <a:tcPr/>
                </a:tc>
                <a:tc>
                  <a:txBody>
                    <a:bodyPr/>
                    <a:lstStyle/>
                    <a:p>
                      <a:r>
                        <a:rPr lang="de-DE" sz="1200" b="1" dirty="0" smtClean="0">
                          <a:solidFill>
                            <a:schemeClr val="tx2"/>
                          </a:solidFill>
                          <a:latin typeface="Arial" pitchFamily="34" charset="0"/>
                          <a:cs typeface="Arial" pitchFamily="34" charset="0"/>
                        </a:rPr>
                        <a:t>Options</a:t>
                      </a:r>
                      <a:endParaRPr lang="en-GB" sz="1200" b="1" dirty="0">
                        <a:solidFill>
                          <a:schemeClr val="tx2"/>
                        </a:solidFill>
                        <a:latin typeface="Arial" pitchFamily="34" charset="0"/>
                        <a:cs typeface="Arial" pitchFamily="34" charset="0"/>
                      </a:endParaRPr>
                    </a:p>
                  </a:txBody>
                  <a:tcPr/>
                </a:tc>
              </a:tr>
              <a:tr h="206347">
                <a:tc>
                  <a:txBody>
                    <a:bodyPr/>
                    <a:lstStyle/>
                    <a:p>
                      <a:r>
                        <a:rPr lang="de-DE" sz="1200" dirty="0" smtClean="0">
                          <a:solidFill>
                            <a:schemeClr val="tx2"/>
                          </a:solidFill>
                          <a:latin typeface="Arial" pitchFamily="34" charset="0"/>
                          <a:cs typeface="Arial" pitchFamily="34" charset="0"/>
                        </a:rPr>
                        <a:t>4</a:t>
                      </a:r>
                      <a:endParaRPr lang="en-GB" sz="1200" dirty="0">
                        <a:solidFill>
                          <a:schemeClr val="tx2"/>
                        </a:solidFill>
                        <a:latin typeface="Arial" pitchFamily="34" charset="0"/>
                        <a:cs typeface="Arial" pitchFamily="34" charset="0"/>
                      </a:endParaRPr>
                    </a:p>
                  </a:txBody>
                  <a:tcPr/>
                </a:tc>
                <a:tc>
                  <a:txBody>
                    <a:bodyPr/>
                    <a:lstStyle/>
                    <a:p>
                      <a:r>
                        <a:rPr lang="de-DE" sz="1200" dirty="0" err="1" smtClean="0">
                          <a:solidFill>
                            <a:schemeClr val="tx2"/>
                          </a:solidFill>
                          <a:latin typeface="Arial" pitchFamily="34" charset="0"/>
                          <a:cs typeface="Arial" pitchFamily="34" charset="0"/>
                        </a:rPr>
                        <a:t>Confirm</a:t>
                      </a:r>
                      <a:r>
                        <a:rPr lang="de-DE" sz="1200" baseline="0" dirty="0" smtClean="0">
                          <a:solidFill>
                            <a:schemeClr val="tx2"/>
                          </a:solidFill>
                          <a:latin typeface="Arial" pitchFamily="34" charset="0"/>
                          <a:cs typeface="Arial" pitchFamily="34" charset="0"/>
                        </a:rPr>
                        <a:t> </a:t>
                      </a:r>
                      <a:r>
                        <a:rPr lang="de-DE" sz="1200" baseline="0" dirty="0" err="1"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r>
            </a:tbl>
          </a:graphicData>
        </a:graphic>
      </p:graphicFrame>
      <p:graphicFrame>
        <p:nvGraphicFramePr>
          <p:cNvPr id="8" name="Tabelle 21"/>
          <p:cNvGraphicFramePr>
            <a:graphicFrameLocks noGrp="1"/>
          </p:cNvGraphicFramePr>
          <p:nvPr>
            <p:extLst>
              <p:ext uri="{D42A27DB-BD31-4B8C-83A1-F6EECF244321}">
                <p14:modId xmlns:p14="http://schemas.microsoft.com/office/powerpoint/2010/main" val="899879738"/>
              </p:ext>
            </p:extLst>
          </p:nvPr>
        </p:nvGraphicFramePr>
        <p:xfrm>
          <a:off x="611560" y="1772816"/>
          <a:ext cx="2016224" cy="1399024"/>
        </p:xfrm>
        <a:graphic>
          <a:graphicData uri="http://schemas.openxmlformats.org/drawingml/2006/table">
            <a:tbl>
              <a:tblPr firstRow="1" bandRow="1">
                <a:tableStyleId>{5C22544A-7EE6-4342-B048-85BDC9FD1C3A}</a:tableStyleId>
              </a:tblPr>
              <a:tblGrid>
                <a:gridCol w="360040"/>
                <a:gridCol w="1656184"/>
              </a:tblGrid>
              <a:tr h="161889">
                <a:tc gridSpan="2">
                  <a:txBody>
                    <a:bodyPr/>
                    <a:lstStyle/>
                    <a:p>
                      <a:r>
                        <a:rPr lang="de-DE" sz="1200" dirty="0" smtClean="0">
                          <a:solidFill>
                            <a:schemeClr val="bg2"/>
                          </a:solidFill>
                          <a:latin typeface="Arial" pitchFamily="34" charset="0"/>
                          <a:cs typeface="Arial" pitchFamily="34" charset="0"/>
                        </a:rPr>
                        <a:t>A.2.2 Options</a:t>
                      </a:r>
                      <a:endParaRPr lang="en-GB" sz="1200" dirty="0">
                        <a:solidFill>
                          <a:schemeClr val="bg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301744">
                <a:tc>
                  <a:txBody>
                    <a:bodyPr/>
                    <a:lstStyle/>
                    <a:p>
                      <a:r>
                        <a:rPr lang="de-DE" sz="1200" b="0" dirty="0" smtClean="0">
                          <a:solidFill>
                            <a:schemeClr val="bg2"/>
                          </a:solidFill>
                          <a:latin typeface="Arial" pitchFamily="34" charset="0"/>
                          <a:cs typeface="Arial" pitchFamily="34" charset="0"/>
                        </a:rPr>
                        <a:t>A</a:t>
                      </a:r>
                      <a:endParaRPr lang="en-GB" sz="1200" b="0" dirty="0">
                        <a:solidFill>
                          <a:schemeClr val="bg2"/>
                        </a:solidFill>
                        <a:latin typeface="Arial" pitchFamily="34" charset="0"/>
                        <a:cs typeface="Arial" pitchFamily="34" charset="0"/>
                      </a:endParaRPr>
                    </a:p>
                  </a:txBody>
                  <a:tcPr/>
                </a:tc>
                <a:tc>
                  <a:txBody>
                    <a:bodyPr/>
                    <a:lstStyle/>
                    <a:p>
                      <a:r>
                        <a:rPr lang="nl-BE" sz="1200" b="0" dirty="0" smtClean="0">
                          <a:solidFill>
                            <a:schemeClr val="bg2"/>
                          </a:solidFill>
                          <a:latin typeface="Arial" panose="020B0604020202020204" pitchFamily="34" charset="0"/>
                          <a:cs typeface="Arial" panose="020B0604020202020204" pitchFamily="34" charset="0"/>
                        </a:rPr>
                        <a:t>DHW pump</a:t>
                      </a:r>
                    </a:p>
                  </a:txBody>
                  <a:tcPr/>
                </a:tc>
              </a:tr>
              <a:tr h="161889">
                <a:tc>
                  <a:txBody>
                    <a:bodyPr/>
                    <a:lstStyle/>
                    <a:p>
                      <a:r>
                        <a:rPr lang="de-DE" sz="1200" b="0" dirty="0" smtClean="0">
                          <a:solidFill>
                            <a:schemeClr val="bg2"/>
                          </a:solidFill>
                          <a:latin typeface="Arial" pitchFamily="34" charset="0"/>
                          <a:cs typeface="Arial" pitchFamily="34" charset="0"/>
                        </a:rPr>
                        <a:t>B</a:t>
                      </a:r>
                      <a:endParaRPr lang="en-GB" sz="1200" b="0" dirty="0">
                        <a:solidFill>
                          <a:schemeClr val="bg2"/>
                        </a:solidFill>
                        <a:latin typeface="Arial" pitchFamily="34" charset="0"/>
                        <a:cs typeface="Arial" pitchFamily="34" charset="0"/>
                      </a:endParaRPr>
                    </a:p>
                  </a:txBody>
                  <a:tcPr/>
                </a:tc>
                <a:tc>
                  <a:txBody>
                    <a:bodyPr/>
                    <a:lstStyle/>
                    <a:p>
                      <a:r>
                        <a:rPr lang="nl-BE" sz="1200" b="0" dirty="0" err="1" smtClean="0">
                          <a:solidFill>
                            <a:schemeClr val="bg2"/>
                          </a:solidFill>
                          <a:latin typeface="Arial" panose="020B0604020202020204" pitchFamily="34" charset="0"/>
                          <a:cs typeface="Arial" panose="020B0604020202020204" pitchFamily="34" charset="0"/>
                        </a:rPr>
                        <a:t>External</a:t>
                      </a:r>
                      <a:r>
                        <a:rPr lang="nl-BE" sz="1200" b="0" dirty="0" smtClean="0">
                          <a:solidFill>
                            <a:schemeClr val="bg2"/>
                          </a:solidFill>
                          <a:latin typeface="Arial" panose="020B0604020202020204" pitchFamily="34" charset="0"/>
                          <a:cs typeface="Arial" panose="020B0604020202020204" pitchFamily="34" charset="0"/>
                        </a:rPr>
                        <a:t> sensor </a:t>
                      </a:r>
                      <a:endParaRPr lang="en-GB" sz="1200" b="0" dirty="0">
                        <a:solidFill>
                          <a:schemeClr val="bg2"/>
                        </a:solidFill>
                        <a:latin typeface="Arial" panose="020B0604020202020204" pitchFamily="34" charset="0"/>
                        <a:cs typeface="Arial" panose="020B0604020202020204"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C</a:t>
                      </a:r>
                      <a:endParaRPr lang="en-GB" sz="1200" b="0" dirty="0">
                        <a:solidFill>
                          <a:schemeClr val="bg2"/>
                        </a:solidFill>
                        <a:latin typeface="Arial" pitchFamily="34" charset="0"/>
                        <a:cs typeface="Arial" pitchFamily="34" charset="0"/>
                      </a:endParaRPr>
                    </a:p>
                  </a:txBody>
                  <a:tcPr/>
                </a:tc>
                <a:tc>
                  <a:txBody>
                    <a:bodyPr/>
                    <a:lstStyle/>
                    <a:p>
                      <a:r>
                        <a:rPr lang="nl-BE" sz="1200" b="0" dirty="0" smtClean="0">
                          <a:solidFill>
                            <a:schemeClr val="bg2"/>
                          </a:solidFill>
                          <a:latin typeface="Arial" panose="020B0604020202020204" pitchFamily="34" charset="0"/>
                          <a:cs typeface="Arial" panose="020B0604020202020204" pitchFamily="34" charset="0"/>
                        </a:rPr>
                        <a:t>Control box</a:t>
                      </a:r>
                      <a:endParaRPr lang="en-GB" sz="1200" b="0" dirty="0">
                        <a:solidFill>
                          <a:schemeClr val="bg2"/>
                        </a:solidFill>
                        <a:latin typeface="Arial" panose="020B0604020202020204" pitchFamily="34" charset="0"/>
                        <a:cs typeface="Arial" panose="020B0604020202020204" pitchFamily="34" charset="0"/>
                      </a:endParaRPr>
                    </a:p>
                  </a:txBody>
                  <a:tcPr/>
                </a:tc>
              </a:tr>
              <a:tr h="161889">
                <a:tc>
                  <a:txBody>
                    <a:bodyPr/>
                    <a:lstStyle/>
                    <a:p>
                      <a:r>
                        <a:rPr lang="de-DE" sz="1200" b="1" dirty="0" smtClean="0">
                          <a:solidFill>
                            <a:schemeClr val="bg2"/>
                          </a:solidFill>
                          <a:latin typeface="Arial" pitchFamily="34" charset="0"/>
                          <a:cs typeface="Arial" pitchFamily="34" charset="0"/>
                        </a:rPr>
                        <a:t>D</a:t>
                      </a:r>
                      <a:endParaRPr lang="en-GB" sz="1200" b="1" dirty="0">
                        <a:solidFill>
                          <a:schemeClr val="bg2"/>
                        </a:solidFill>
                        <a:latin typeface="Arial" pitchFamily="34" charset="0"/>
                        <a:cs typeface="Arial" pitchFamily="34" charset="0"/>
                      </a:endParaRPr>
                    </a:p>
                  </a:txBody>
                  <a:tcPr/>
                </a:tc>
                <a:tc>
                  <a:txBody>
                    <a:bodyPr/>
                    <a:lstStyle/>
                    <a:p>
                      <a:r>
                        <a:rPr lang="nl-BE" sz="1200" b="1" dirty="0" smtClean="0">
                          <a:solidFill>
                            <a:schemeClr val="bg2"/>
                          </a:solidFill>
                          <a:latin typeface="Arial" panose="020B0604020202020204" pitchFamily="34" charset="0"/>
                          <a:cs typeface="Arial" panose="020B0604020202020204" pitchFamily="34" charset="0"/>
                        </a:rPr>
                        <a:t>Option box </a:t>
                      </a:r>
                      <a:endParaRPr lang="en-GB" sz="1200" b="1" dirty="0">
                        <a:solidFill>
                          <a:schemeClr val="bg2"/>
                        </a:solidFill>
                        <a:latin typeface="Arial" panose="020B0604020202020204" pitchFamily="34" charset="0"/>
                        <a:cs typeface="Arial" panose="020B0604020202020204" pitchFamily="34" charset="0"/>
                      </a:endParaRPr>
                    </a:p>
                  </a:txBody>
                  <a:tcPr/>
                </a:tc>
              </a:tr>
            </a:tbl>
          </a:graphicData>
        </a:graphic>
      </p:graphicFrame>
      <p:graphicFrame>
        <p:nvGraphicFramePr>
          <p:cNvPr id="9" name="Tabelle 32"/>
          <p:cNvGraphicFramePr>
            <a:graphicFrameLocks noGrp="1"/>
          </p:cNvGraphicFramePr>
          <p:nvPr>
            <p:extLst>
              <p:ext uri="{D42A27DB-BD31-4B8C-83A1-F6EECF244321}">
                <p14:modId xmlns:p14="http://schemas.microsoft.com/office/powerpoint/2010/main" val="1298002097"/>
              </p:ext>
            </p:extLst>
          </p:nvPr>
        </p:nvGraphicFramePr>
        <p:xfrm>
          <a:off x="575556" y="3524984"/>
          <a:ext cx="2052228" cy="1920240"/>
        </p:xfrm>
        <a:graphic>
          <a:graphicData uri="http://schemas.openxmlformats.org/drawingml/2006/table">
            <a:tbl>
              <a:tblPr firstRow="1" bandRow="1">
                <a:tableStyleId>{5C22544A-7EE6-4342-B048-85BDC9FD1C3A}</a:tableStyleId>
              </a:tblPr>
              <a:tblGrid>
                <a:gridCol w="385101"/>
                <a:gridCol w="1667127"/>
              </a:tblGrid>
              <a:tr h="161889">
                <a:tc gridSpan="2">
                  <a:txBody>
                    <a:bodyPr/>
                    <a:lstStyle/>
                    <a:p>
                      <a:pPr algn="l" fontAlgn="t"/>
                      <a:r>
                        <a:rPr lang="en-GB" sz="1200" b="1" u="none" strike="noStrike" dirty="0" smtClean="0">
                          <a:solidFill>
                            <a:schemeClr val="bg2"/>
                          </a:solidFill>
                          <a:effectLst/>
                          <a:latin typeface="Arial" panose="020B0604020202020204" pitchFamily="34" charset="0"/>
                          <a:cs typeface="Arial" panose="020B0604020202020204" pitchFamily="34" charset="0"/>
                        </a:rPr>
                        <a:t>A.2.2.F Option box </a:t>
                      </a:r>
                      <a:endParaRPr lang="en-GB" sz="1200" b="1" i="0" u="none" strike="noStrike" dirty="0">
                        <a:solidFill>
                          <a:schemeClr val="bg2"/>
                        </a:solidFill>
                        <a:effectLst/>
                        <a:latin typeface="Arial" panose="020B0604020202020204" pitchFamily="34" charset="0"/>
                        <a:cs typeface="Arial" panose="020B0604020202020204" pitchFamily="34" charset="0"/>
                      </a:endParaRPr>
                    </a:p>
                  </a:txBody>
                  <a:tcPr/>
                </a:tc>
                <a:tc hMerge="1">
                  <a:txBody>
                    <a:bodyPr/>
                    <a:lstStyle/>
                    <a:p>
                      <a:endParaRPr lang="en-GB" sz="1200" dirty="0">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1</a:t>
                      </a:r>
                      <a:endParaRPr lang="en-GB" sz="1200" b="0" dirty="0">
                        <a:solidFill>
                          <a:schemeClr val="bg2"/>
                        </a:solidFill>
                        <a:latin typeface="Arial" pitchFamily="34" charset="0"/>
                        <a:cs typeface="Arial" pitchFamily="34" charset="0"/>
                      </a:endParaRPr>
                    </a:p>
                  </a:txBody>
                  <a:tcPr/>
                </a:tc>
                <a:tc>
                  <a:txBody>
                    <a:bodyPr/>
                    <a:lstStyle/>
                    <a:p>
                      <a:r>
                        <a:rPr lang="en-US" sz="1200" b="0" u="none" strike="noStrike" dirty="0" smtClean="0">
                          <a:solidFill>
                            <a:schemeClr val="bg2"/>
                          </a:solidFill>
                          <a:effectLst/>
                        </a:rPr>
                        <a:t>Ext. backup heat source</a:t>
                      </a:r>
                      <a:endParaRPr lang="en-GB" sz="1200" b="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2</a:t>
                      </a:r>
                      <a:endParaRPr lang="en-GB" sz="1200" b="0" dirty="0">
                        <a:solidFill>
                          <a:schemeClr val="bg2"/>
                        </a:solidFill>
                        <a:latin typeface="Arial" pitchFamily="34" charset="0"/>
                        <a:cs typeface="Arial" pitchFamily="34" charset="0"/>
                      </a:endParaRPr>
                    </a:p>
                  </a:txBody>
                  <a:tcPr/>
                </a:tc>
                <a:tc>
                  <a:txBody>
                    <a:bodyPr/>
                    <a:lstStyle/>
                    <a:p>
                      <a:r>
                        <a:rPr lang="de-DE" sz="1200" b="0" dirty="0" smtClean="0">
                          <a:solidFill>
                            <a:schemeClr val="bg2"/>
                          </a:solidFill>
                          <a:latin typeface="Arial" pitchFamily="34" charset="0"/>
                          <a:cs typeface="Arial" pitchFamily="34" charset="0"/>
                        </a:rPr>
                        <a:t>Alarm </a:t>
                      </a:r>
                      <a:r>
                        <a:rPr lang="de-DE" sz="1200" b="0" dirty="0" err="1" smtClean="0">
                          <a:solidFill>
                            <a:schemeClr val="bg2"/>
                          </a:solidFill>
                          <a:latin typeface="Arial" pitchFamily="34" charset="0"/>
                          <a:cs typeface="Arial" pitchFamily="34" charset="0"/>
                        </a:rPr>
                        <a:t>output</a:t>
                      </a:r>
                      <a:endParaRPr lang="en-GB" sz="1200" b="0" dirty="0">
                        <a:solidFill>
                          <a:schemeClr val="bg2"/>
                        </a:solidFill>
                        <a:latin typeface="Arial" pitchFamily="34" charset="0"/>
                        <a:cs typeface="Arial" pitchFamily="34" charset="0"/>
                      </a:endParaRPr>
                    </a:p>
                  </a:txBody>
                  <a:tcPr/>
                </a:tc>
              </a:tr>
              <a:tr h="161889">
                <a:tc>
                  <a:txBody>
                    <a:bodyPr/>
                    <a:lstStyle/>
                    <a:p>
                      <a:r>
                        <a:rPr lang="de-DE" sz="1200" b="1" dirty="0" smtClean="0">
                          <a:solidFill>
                            <a:schemeClr val="bg2"/>
                          </a:solidFill>
                          <a:latin typeface="Arial" pitchFamily="34" charset="0"/>
                          <a:cs typeface="Arial" pitchFamily="34" charset="0"/>
                        </a:rPr>
                        <a:t>3</a:t>
                      </a:r>
                      <a:endParaRPr lang="en-GB" sz="1200" b="1" dirty="0">
                        <a:solidFill>
                          <a:schemeClr val="bg2"/>
                        </a:solidFill>
                        <a:latin typeface="Arial" pitchFamily="34" charset="0"/>
                        <a:cs typeface="Arial" pitchFamily="34" charset="0"/>
                      </a:endParaRPr>
                    </a:p>
                  </a:txBody>
                  <a:tcPr/>
                </a:tc>
                <a:tc>
                  <a:txBody>
                    <a:bodyPr/>
                    <a:lstStyle/>
                    <a:p>
                      <a:r>
                        <a:rPr lang="en-GB" sz="1200" b="1" u="none" strike="noStrike" dirty="0" smtClean="0">
                          <a:solidFill>
                            <a:schemeClr val="bg2"/>
                          </a:solidFill>
                          <a:effectLst/>
                        </a:rPr>
                        <a:t>External kWh meter 1</a:t>
                      </a:r>
                      <a:endParaRPr lang="en-GB" sz="1200" b="1" dirty="0">
                        <a:solidFill>
                          <a:schemeClr val="bg2"/>
                        </a:solidFill>
                        <a:latin typeface="Arial" pitchFamily="34" charset="0"/>
                        <a:cs typeface="Arial" pitchFamily="34" charset="0"/>
                      </a:endParaRPr>
                    </a:p>
                  </a:txBody>
                  <a:tcPr/>
                </a:tc>
              </a:tr>
              <a:tr h="161889">
                <a:tc>
                  <a:txBody>
                    <a:bodyPr/>
                    <a:lstStyle/>
                    <a:p>
                      <a:r>
                        <a:rPr lang="de-DE" sz="1200" b="1" dirty="0" smtClean="0">
                          <a:solidFill>
                            <a:schemeClr val="bg2"/>
                          </a:solidFill>
                          <a:latin typeface="Arial" pitchFamily="34" charset="0"/>
                          <a:cs typeface="Arial" pitchFamily="34" charset="0"/>
                        </a:rPr>
                        <a:t>4</a:t>
                      </a:r>
                      <a:endParaRPr lang="en-GB" sz="1200" b="1" dirty="0">
                        <a:solidFill>
                          <a:schemeClr val="bg2"/>
                        </a:solidFill>
                        <a:latin typeface="Arial" pitchFamily="34" charset="0"/>
                        <a:cs typeface="Arial" pitchFamily="34" charset="0"/>
                      </a:endParaRPr>
                    </a:p>
                  </a:txBody>
                  <a:tcPr/>
                </a:tc>
                <a:tc>
                  <a:txBody>
                    <a:bodyPr/>
                    <a:lstStyle/>
                    <a:p>
                      <a:r>
                        <a:rPr lang="en-GB" sz="1200" b="1" u="none" strike="noStrike" dirty="0" smtClean="0">
                          <a:solidFill>
                            <a:schemeClr val="bg2"/>
                          </a:solidFill>
                          <a:effectLst/>
                        </a:rPr>
                        <a:t>External kWh meter 2</a:t>
                      </a:r>
                      <a:endParaRPr lang="en-GB" sz="1200" b="1" dirty="0">
                        <a:solidFill>
                          <a:schemeClr val="bg2"/>
                        </a:solidFill>
                        <a:latin typeface="Arial" pitchFamily="34" charset="0"/>
                        <a:cs typeface="Arial" pitchFamily="34" charset="0"/>
                      </a:endParaRPr>
                    </a:p>
                  </a:txBody>
                  <a:tcPr/>
                </a:tc>
              </a:tr>
              <a:tr h="161889">
                <a:tc>
                  <a:txBody>
                    <a:bodyPr/>
                    <a:lstStyle/>
                    <a:p>
                      <a:r>
                        <a:rPr lang="nl-BE" sz="1200" b="0" dirty="0" smtClean="0">
                          <a:solidFill>
                            <a:schemeClr val="bg2"/>
                          </a:solidFill>
                          <a:latin typeface="Arial" pitchFamily="34" charset="0"/>
                          <a:cs typeface="Arial" pitchFamily="34" charset="0"/>
                        </a:rPr>
                        <a:t>5</a:t>
                      </a:r>
                      <a:endParaRPr lang="en-GB" sz="1200" b="0" dirty="0">
                        <a:solidFill>
                          <a:schemeClr val="bg2"/>
                        </a:solidFill>
                        <a:latin typeface="Arial" pitchFamily="34" charset="0"/>
                        <a:cs typeface="Arial" pitchFamily="34" charset="0"/>
                      </a:endParaRPr>
                    </a:p>
                  </a:txBody>
                  <a:tcPr/>
                </a:tc>
                <a:tc>
                  <a:txBody>
                    <a:bodyPr/>
                    <a:lstStyle/>
                    <a:p>
                      <a:r>
                        <a:rPr lang="nl-BE" sz="1200" b="0" dirty="0" err="1" smtClean="0">
                          <a:solidFill>
                            <a:schemeClr val="bg2"/>
                          </a:solidFill>
                          <a:latin typeface="Arial" pitchFamily="34" charset="0"/>
                          <a:cs typeface="Arial" pitchFamily="34" charset="0"/>
                        </a:rPr>
                        <a:t>External</a:t>
                      </a:r>
                      <a:r>
                        <a:rPr lang="nl-BE" sz="1200" b="0" dirty="0" smtClean="0">
                          <a:solidFill>
                            <a:schemeClr val="bg2"/>
                          </a:solidFill>
                          <a:latin typeface="Arial" pitchFamily="34" charset="0"/>
                          <a:cs typeface="Arial" pitchFamily="34" charset="0"/>
                        </a:rPr>
                        <a:t> sensor</a:t>
                      </a:r>
                      <a:endParaRPr lang="en-GB" sz="1200" b="0" dirty="0">
                        <a:solidFill>
                          <a:schemeClr val="bg2"/>
                        </a:solidFill>
                        <a:latin typeface="Arial" pitchFamily="34" charset="0"/>
                        <a:cs typeface="Arial" pitchFamily="34" charset="0"/>
                      </a:endParaRPr>
                    </a:p>
                  </a:txBody>
                  <a:tcPr/>
                </a:tc>
              </a:tr>
              <a:tr h="161889">
                <a:tc>
                  <a:txBody>
                    <a:bodyPr/>
                    <a:lstStyle/>
                    <a:p>
                      <a:r>
                        <a:rPr lang="nl-BE" sz="1200" b="0" dirty="0" smtClean="0">
                          <a:solidFill>
                            <a:schemeClr val="bg2"/>
                          </a:solidFill>
                          <a:latin typeface="Arial" pitchFamily="34" charset="0"/>
                          <a:cs typeface="Arial" pitchFamily="34" charset="0"/>
                        </a:rPr>
                        <a:t>6</a:t>
                      </a:r>
                      <a:endParaRPr lang="en-GB" sz="1200" b="0" dirty="0">
                        <a:solidFill>
                          <a:schemeClr val="bg2"/>
                        </a:solidFill>
                        <a:latin typeface="Arial" pitchFamily="34" charset="0"/>
                        <a:cs typeface="Arial" pitchFamily="34" charset="0"/>
                      </a:endParaRPr>
                    </a:p>
                  </a:txBody>
                  <a:tcPr/>
                </a:tc>
                <a:tc>
                  <a:txBody>
                    <a:bodyPr/>
                    <a:lstStyle/>
                    <a:p>
                      <a:r>
                        <a:rPr lang="nl-BE" sz="1200" b="0" dirty="0" smtClean="0">
                          <a:solidFill>
                            <a:schemeClr val="bg2"/>
                          </a:solidFill>
                          <a:latin typeface="Arial" pitchFamily="34" charset="0"/>
                          <a:cs typeface="Arial" pitchFamily="34" charset="0"/>
                        </a:rPr>
                        <a:t>PCC </a:t>
                      </a:r>
                      <a:r>
                        <a:rPr lang="nl-BE" sz="1200" b="0" dirty="0" err="1" smtClean="0">
                          <a:solidFill>
                            <a:schemeClr val="bg2"/>
                          </a:solidFill>
                          <a:latin typeface="Arial" pitchFamily="34" charset="0"/>
                          <a:cs typeface="Arial" pitchFamily="34" charset="0"/>
                        </a:rPr>
                        <a:t>by</a:t>
                      </a:r>
                      <a:r>
                        <a:rPr lang="nl-BE" sz="1200" b="0" dirty="0" smtClean="0">
                          <a:solidFill>
                            <a:schemeClr val="bg2"/>
                          </a:solidFill>
                          <a:latin typeface="Arial" pitchFamily="34" charset="0"/>
                          <a:cs typeface="Arial" pitchFamily="34" charset="0"/>
                        </a:rPr>
                        <a:t> digital </a:t>
                      </a:r>
                      <a:r>
                        <a:rPr lang="nl-BE" sz="1200" b="0" dirty="0" err="1" smtClean="0">
                          <a:solidFill>
                            <a:schemeClr val="bg2"/>
                          </a:solidFill>
                          <a:latin typeface="Arial" pitchFamily="34" charset="0"/>
                          <a:cs typeface="Arial" pitchFamily="34" charset="0"/>
                        </a:rPr>
                        <a:t>inputs</a:t>
                      </a:r>
                      <a:endParaRPr lang="en-GB" sz="1200" b="0" dirty="0">
                        <a:solidFill>
                          <a:schemeClr val="bg2"/>
                        </a:solidFill>
                        <a:latin typeface="Arial" pitchFamily="34" charset="0"/>
                        <a:cs typeface="Arial" pitchFamily="34" charset="0"/>
                      </a:endParaRP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19058959"/>
              </p:ext>
            </p:extLst>
          </p:nvPr>
        </p:nvGraphicFramePr>
        <p:xfrm>
          <a:off x="683568" y="6079574"/>
          <a:ext cx="2160240" cy="445770"/>
        </p:xfrm>
        <a:graphic>
          <a:graphicData uri="http://schemas.openxmlformats.org/drawingml/2006/table">
            <a:tbl>
              <a:tblPr firstRow="1">
                <a:tableStyleId>{3C2FFA5D-87B4-456A-9821-1D502468CF0F}</a:tableStyleId>
              </a:tblPr>
              <a:tblGrid>
                <a:gridCol w="1080120"/>
                <a:gridCol w="1080120"/>
              </a:tblGrid>
              <a:tr h="161925">
                <a:tc>
                  <a:txBody>
                    <a:bodyPr/>
                    <a:lstStyle/>
                    <a:p>
                      <a:pPr algn="ctr" fontAlgn="b"/>
                      <a:r>
                        <a:rPr lang="en-US" sz="1400" u="none" strike="noStrike" dirty="0" smtClean="0">
                          <a:solidFill>
                            <a:schemeClr val="tx2"/>
                          </a:solidFill>
                          <a:effectLst/>
                        </a:rPr>
                        <a:t>Bread</a:t>
                      </a:r>
                      <a:r>
                        <a:rPr lang="en-US" sz="1400" u="none" strike="noStrike" baseline="0" dirty="0" smtClean="0">
                          <a:solidFill>
                            <a:schemeClr val="tx2"/>
                          </a:solidFill>
                          <a:effectLst/>
                        </a:rPr>
                        <a:t> Crumb</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Overview</a:t>
                      </a:r>
                      <a:endParaRPr lang="en-GB" sz="1400" b="1" i="0" u="none" strike="noStrike" dirty="0">
                        <a:solidFill>
                          <a:schemeClr val="tx2"/>
                        </a:solidFill>
                        <a:effectLst/>
                        <a:latin typeface="+mn-lt"/>
                      </a:endParaRPr>
                    </a:p>
                  </a:txBody>
                  <a:tcPr marL="36000" marR="36000" marT="9525" marB="0" anchor="ctr"/>
                </a:tc>
              </a:tr>
              <a:tr h="161925">
                <a:tc>
                  <a:txBody>
                    <a:bodyPr/>
                    <a:lstStyle/>
                    <a:p>
                      <a:pPr algn="ctr" fontAlgn="b"/>
                      <a:r>
                        <a:rPr lang="en-US" sz="1400" b="0" i="0" u="none" strike="noStrike" dirty="0" smtClean="0">
                          <a:solidFill>
                            <a:schemeClr val="tx2"/>
                          </a:solidFill>
                          <a:effectLst/>
                          <a:latin typeface="+mn-lt"/>
                        </a:rPr>
                        <a:t>A.2.2.F.4/5</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D-08 &amp; D-09</a:t>
                      </a:r>
                    </a:p>
                  </a:txBody>
                  <a:tcPr marL="36000" marR="36000" marT="9525" marB="0" anchor="ctr"/>
                </a:tc>
              </a:tr>
            </a:tbl>
          </a:graphicData>
        </a:graphic>
      </p:graphicFrame>
    </p:spTree>
    <p:extLst>
      <p:ext uri="{BB962C8B-B14F-4D97-AF65-F5344CB8AC3E}">
        <p14:creationId xmlns:p14="http://schemas.microsoft.com/office/powerpoint/2010/main" val="141607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136</a:t>
            </a:fld>
            <a:endParaRPr lang="en-US"/>
          </a:p>
        </p:txBody>
      </p:sp>
      <p:sp>
        <p:nvSpPr>
          <p:cNvPr id="4" name="Text Placeholder 3"/>
          <p:cNvSpPr>
            <a:spLocks noGrp="1"/>
          </p:cNvSpPr>
          <p:nvPr>
            <p:ph type="body" sz="quarter" idx="15"/>
          </p:nvPr>
        </p:nvSpPr>
        <p:spPr/>
        <p:txBody>
          <a:bodyPr/>
          <a:lstStyle/>
          <a:p>
            <a:r>
              <a:rPr lang="nl-BE" dirty="0"/>
              <a:t>5. </a:t>
            </a:r>
            <a:r>
              <a:rPr lang="nl-BE" dirty="0" err="1"/>
              <a:t>Commissioning</a:t>
            </a:r>
            <a:r>
              <a:rPr lang="nl-BE" dirty="0"/>
              <a:t>  –</a:t>
            </a:r>
            <a:r>
              <a:rPr lang="en-GB" dirty="0"/>
              <a:t> Quick wizard  - </a:t>
            </a:r>
            <a:r>
              <a:rPr lang="en-GB" dirty="0" smtClean="0"/>
              <a:t>External sensor</a:t>
            </a:r>
            <a:endParaRPr lang="en-GB" dirty="0"/>
          </a:p>
          <a:p>
            <a:endParaRPr lang="en-GB" dirty="0"/>
          </a:p>
        </p:txBody>
      </p:sp>
      <p:sp>
        <p:nvSpPr>
          <p:cNvPr id="5" name="Text Placeholder 4"/>
          <p:cNvSpPr>
            <a:spLocks noGrp="1"/>
          </p:cNvSpPr>
          <p:nvPr>
            <p:ph type="body" sz="quarter" idx="16"/>
          </p:nvPr>
        </p:nvSpPr>
        <p:spPr/>
        <p:txBody>
          <a:bodyPr/>
          <a:lstStyle/>
          <a:p>
            <a:endParaRPr lang="nl-BE" b="1" dirty="0" smtClean="0">
              <a:solidFill>
                <a:schemeClr val="bg2"/>
              </a:solidFill>
            </a:endParaRPr>
          </a:p>
          <a:p>
            <a:endParaRPr lang="nl-BE" b="1" dirty="0">
              <a:solidFill>
                <a:schemeClr val="bg2"/>
              </a:solidFill>
            </a:endParaRPr>
          </a:p>
          <a:p>
            <a:r>
              <a:rPr lang="nl-BE" b="1" dirty="0" smtClean="0">
                <a:solidFill>
                  <a:schemeClr val="bg2"/>
                </a:solidFill>
              </a:rPr>
              <a:t>		A.2.2.B = 0</a:t>
            </a:r>
            <a:r>
              <a:rPr lang="nl-BE" b="1" dirty="0">
                <a:solidFill>
                  <a:schemeClr val="bg2"/>
                </a:solidFill>
              </a:rPr>
              <a:t>; No </a:t>
            </a:r>
            <a:r>
              <a:rPr lang="nl-BE" b="1" dirty="0" err="1">
                <a:solidFill>
                  <a:schemeClr val="bg2"/>
                </a:solidFill>
              </a:rPr>
              <a:t>External</a:t>
            </a:r>
            <a:r>
              <a:rPr lang="nl-BE" b="1" dirty="0">
                <a:solidFill>
                  <a:schemeClr val="bg2"/>
                </a:solidFill>
              </a:rPr>
              <a:t> sensor </a:t>
            </a:r>
            <a:r>
              <a:rPr lang="nl-BE" b="1" dirty="0" err="1">
                <a:solidFill>
                  <a:schemeClr val="bg2"/>
                </a:solidFill>
              </a:rPr>
              <a:t>installed</a:t>
            </a:r>
            <a:endParaRPr lang="nl-BE" b="1" dirty="0">
              <a:solidFill>
                <a:schemeClr val="bg2"/>
              </a:solidFill>
            </a:endParaRPr>
          </a:p>
          <a:p>
            <a:endParaRPr lang="nl-BE" dirty="0">
              <a:solidFill>
                <a:schemeClr val="bg2"/>
              </a:solidFill>
            </a:endParaRPr>
          </a:p>
          <a:p>
            <a:r>
              <a:rPr lang="nl-BE" dirty="0">
                <a:solidFill>
                  <a:schemeClr val="bg2"/>
                </a:solidFill>
              </a:rPr>
              <a:t>		A.2.2.B </a:t>
            </a:r>
            <a:r>
              <a:rPr lang="nl-BE" dirty="0" smtClean="0">
                <a:solidFill>
                  <a:schemeClr val="bg2"/>
                </a:solidFill>
              </a:rPr>
              <a:t>= 1</a:t>
            </a:r>
            <a:r>
              <a:rPr lang="nl-BE" dirty="0">
                <a:solidFill>
                  <a:schemeClr val="bg2"/>
                </a:solidFill>
              </a:rPr>
              <a:t>; Outdoor </a:t>
            </a:r>
            <a:r>
              <a:rPr lang="nl-BE" dirty="0" err="1">
                <a:solidFill>
                  <a:schemeClr val="bg2"/>
                </a:solidFill>
              </a:rPr>
              <a:t>External</a:t>
            </a:r>
            <a:r>
              <a:rPr lang="nl-BE" dirty="0">
                <a:solidFill>
                  <a:schemeClr val="bg2"/>
                </a:solidFill>
              </a:rPr>
              <a:t> </a:t>
            </a:r>
            <a:r>
              <a:rPr lang="nl-BE" dirty="0" smtClean="0">
                <a:solidFill>
                  <a:schemeClr val="bg2"/>
                </a:solidFill>
              </a:rPr>
              <a:t>sensor EKRSCA1 		</a:t>
            </a:r>
            <a:r>
              <a:rPr lang="nl-BE" dirty="0" err="1" smtClean="0">
                <a:solidFill>
                  <a:schemeClr val="bg2"/>
                </a:solidFill>
              </a:rPr>
              <a:t>installed</a:t>
            </a:r>
            <a:endParaRPr lang="nl-BE" dirty="0">
              <a:solidFill>
                <a:schemeClr val="bg2"/>
              </a:solidFill>
            </a:endParaRPr>
          </a:p>
          <a:p>
            <a:endParaRPr lang="nl-BE" dirty="0">
              <a:solidFill>
                <a:schemeClr val="bg2"/>
              </a:solidFill>
            </a:endParaRPr>
          </a:p>
          <a:p>
            <a:r>
              <a:rPr lang="nl-BE" dirty="0">
                <a:solidFill>
                  <a:schemeClr val="bg2"/>
                </a:solidFill>
              </a:rPr>
              <a:t>		A.2.2.B </a:t>
            </a:r>
            <a:r>
              <a:rPr lang="nl-BE" dirty="0" smtClean="0">
                <a:solidFill>
                  <a:schemeClr val="bg2"/>
                </a:solidFill>
              </a:rPr>
              <a:t>= 2</a:t>
            </a:r>
            <a:r>
              <a:rPr lang="nl-BE" dirty="0">
                <a:solidFill>
                  <a:schemeClr val="bg2"/>
                </a:solidFill>
              </a:rPr>
              <a:t>; Indoor </a:t>
            </a:r>
            <a:r>
              <a:rPr lang="nl-BE" dirty="0" err="1">
                <a:solidFill>
                  <a:schemeClr val="bg2"/>
                </a:solidFill>
              </a:rPr>
              <a:t>External</a:t>
            </a:r>
            <a:r>
              <a:rPr lang="nl-BE" dirty="0">
                <a:solidFill>
                  <a:schemeClr val="bg2"/>
                </a:solidFill>
              </a:rPr>
              <a:t> </a:t>
            </a:r>
            <a:r>
              <a:rPr lang="nl-BE" dirty="0" smtClean="0">
                <a:solidFill>
                  <a:schemeClr val="bg2"/>
                </a:solidFill>
              </a:rPr>
              <a:t>sensor KRCS01-1 		</a:t>
            </a:r>
            <a:r>
              <a:rPr lang="nl-BE" dirty="0" err="1" smtClean="0">
                <a:solidFill>
                  <a:schemeClr val="bg2"/>
                </a:solidFill>
              </a:rPr>
              <a:t>installed</a:t>
            </a:r>
            <a:endParaRPr lang="nl-BE" dirty="0" smtClean="0">
              <a:solidFill>
                <a:schemeClr val="bg2"/>
              </a:solidFill>
            </a:endParaRPr>
          </a:p>
          <a:p>
            <a:endParaRPr lang="nl-BE" dirty="0">
              <a:solidFill>
                <a:schemeClr val="bg2"/>
              </a:solidFill>
            </a:endParaRPr>
          </a:p>
          <a:p>
            <a:r>
              <a:rPr lang="nl-BE" dirty="0" smtClean="0">
                <a:solidFill>
                  <a:schemeClr val="bg2"/>
                </a:solidFill>
              </a:rPr>
              <a:t>		</a:t>
            </a:r>
            <a:r>
              <a:rPr lang="nl-BE" dirty="0" err="1" smtClean="0">
                <a:solidFill>
                  <a:schemeClr val="bg2"/>
                </a:solidFill>
              </a:rPr>
              <a:t>Identical</a:t>
            </a:r>
            <a:r>
              <a:rPr lang="nl-BE" dirty="0" smtClean="0">
                <a:solidFill>
                  <a:schemeClr val="bg2"/>
                </a:solidFill>
              </a:rPr>
              <a:t> </a:t>
            </a:r>
            <a:r>
              <a:rPr lang="nl-BE" dirty="0" err="1" smtClean="0">
                <a:solidFill>
                  <a:schemeClr val="bg2"/>
                </a:solidFill>
              </a:rPr>
              <a:t>to</a:t>
            </a:r>
            <a:r>
              <a:rPr lang="nl-BE" dirty="0" smtClean="0">
                <a:solidFill>
                  <a:schemeClr val="bg2"/>
                </a:solidFill>
              </a:rPr>
              <a:t> A.2.2.B</a:t>
            </a:r>
            <a:endParaRPr lang="nl-BE" dirty="0">
              <a:solidFill>
                <a:schemeClr val="bg2"/>
              </a:solidFill>
            </a:endParaRPr>
          </a:p>
          <a:p>
            <a:endParaRPr lang="nl-BE" dirty="0" smtClean="0"/>
          </a:p>
          <a:p>
            <a:endParaRPr lang="en-GB" dirty="0"/>
          </a:p>
        </p:txBody>
      </p:sp>
      <p:cxnSp>
        <p:nvCxnSpPr>
          <p:cNvPr id="6" name="Elbow Connector 5"/>
          <p:cNvCxnSpPr/>
          <p:nvPr/>
        </p:nvCxnSpPr>
        <p:spPr bwMode="auto">
          <a:xfrm rot="10800000" flipV="1">
            <a:off x="1403648" y="1052735"/>
            <a:ext cx="5904656" cy="666717"/>
          </a:xfrm>
          <a:prstGeom prst="bentConnector2">
            <a:avLst/>
          </a:prstGeom>
          <a:solidFill>
            <a:schemeClr val="accent1"/>
          </a:solidFill>
          <a:ln w="381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7" name="Tabelle 19"/>
          <p:cNvGraphicFramePr>
            <a:graphicFrameLocks noGrp="1"/>
          </p:cNvGraphicFramePr>
          <p:nvPr>
            <p:extLst>
              <p:ext uri="{D42A27DB-BD31-4B8C-83A1-F6EECF244321}">
                <p14:modId xmlns:p14="http://schemas.microsoft.com/office/powerpoint/2010/main" val="154374037"/>
              </p:ext>
            </p:extLst>
          </p:nvPr>
        </p:nvGraphicFramePr>
        <p:xfrm>
          <a:off x="7308304" y="404664"/>
          <a:ext cx="1512168" cy="1097280"/>
        </p:xfrm>
        <a:graphic>
          <a:graphicData uri="http://schemas.openxmlformats.org/drawingml/2006/table">
            <a:tbl>
              <a:tblPr firstRow="1" bandRow="1">
                <a:tableStyleId>{5C22544A-7EE6-4342-B048-85BDC9FD1C3A}</a:tableStyleId>
              </a:tblPr>
              <a:tblGrid>
                <a:gridCol w="252028"/>
                <a:gridCol w="1260140"/>
              </a:tblGrid>
              <a:tr h="206347">
                <a:tc gridSpan="2">
                  <a:txBody>
                    <a:bodyPr/>
                    <a:lstStyle/>
                    <a:p>
                      <a:r>
                        <a:rPr lang="de-DE" sz="1200" dirty="0" smtClean="0">
                          <a:solidFill>
                            <a:schemeClr val="tx2"/>
                          </a:solidFill>
                          <a:latin typeface="Arial" pitchFamily="34" charset="0"/>
                          <a:cs typeface="Arial" pitchFamily="34" charset="0"/>
                        </a:rPr>
                        <a:t>A.2 System</a:t>
                      </a:r>
                      <a:r>
                        <a:rPr lang="de-DE" sz="1200" baseline="0" dirty="0"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206347">
                <a:tc>
                  <a:txBody>
                    <a:bodyPr/>
                    <a:lstStyle/>
                    <a:p>
                      <a:r>
                        <a:rPr lang="de-DE" sz="1200" b="0" dirty="0" smtClean="0">
                          <a:solidFill>
                            <a:schemeClr val="tx2"/>
                          </a:solidFill>
                          <a:latin typeface="Arial" pitchFamily="34" charset="0"/>
                          <a:cs typeface="Arial" pitchFamily="34" charset="0"/>
                        </a:rPr>
                        <a:t>1</a:t>
                      </a:r>
                      <a:endParaRPr lang="en-GB" sz="1200" b="0" dirty="0">
                        <a:solidFill>
                          <a:schemeClr val="tx2"/>
                        </a:solidFill>
                        <a:latin typeface="Arial" pitchFamily="34" charset="0"/>
                        <a:cs typeface="Arial" pitchFamily="34" charset="0"/>
                      </a:endParaRPr>
                    </a:p>
                  </a:txBody>
                  <a:tcPr/>
                </a:tc>
                <a:tc>
                  <a:txBody>
                    <a:bodyPr/>
                    <a:lstStyle/>
                    <a:p>
                      <a:r>
                        <a:rPr lang="de-DE" sz="1200" b="0" dirty="0" smtClean="0">
                          <a:solidFill>
                            <a:schemeClr val="tx2"/>
                          </a:solidFill>
                          <a:latin typeface="Arial" pitchFamily="34" charset="0"/>
                          <a:cs typeface="Arial" pitchFamily="34" charset="0"/>
                        </a:rPr>
                        <a:t>Standard</a:t>
                      </a:r>
                      <a:endParaRPr lang="en-GB" sz="1200" b="0" dirty="0">
                        <a:solidFill>
                          <a:schemeClr val="tx2"/>
                        </a:solidFill>
                        <a:latin typeface="Arial" pitchFamily="34" charset="0"/>
                        <a:cs typeface="Arial" pitchFamily="34" charset="0"/>
                      </a:endParaRPr>
                    </a:p>
                  </a:txBody>
                  <a:tcPr/>
                </a:tc>
              </a:tr>
              <a:tr h="206347">
                <a:tc>
                  <a:txBody>
                    <a:bodyPr/>
                    <a:lstStyle/>
                    <a:p>
                      <a:r>
                        <a:rPr lang="de-DE" sz="1200" b="1" dirty="0" smtClean="0">
                          <a:solidFill>
                            <a:schemeClr val="tx2"/>
                          </a:solidFill>
                          <a:latin typeface="Arial" pitchFamily="34" charset="0"/>
                          <a:cs typeface="Arial" pitchFamily="34" charset="0"/>
                        </a:rPr>
                        <a:t>2</a:t>
                      </a:r>
                      <a:endParaRPr lang="en-GB" sz="1200" b="1" dirty="0">
                        <a:solidFill>
                          <a:schemeClr val="tx2"/>
                        </a:solidFill>
                        <a:latin typeface="Arial" pitchFamily="34" charset="0"/>
                        <a:cs typeface="Arial" pitchFamily="34" charset="0"/>
                      </a:endParaRPr>
                    </a:p>
                  </a:txBody>
                  <a:tcPr/>
                </a:tc>
                <a:tc>
                  <a:txBody>
                    <a:bodyPr/>
                    <a:lstStyle/>
                    <a:p>
                      <a:r>
                        <a:rPr lang="de-DE" sz="1200" b="1" dirty="0" smtClean="0">
                          <a:solidFill>
                            <a:schemeClr val="tx2"/>
                          </a:solidFill>
                          <a:latin typeface="Arial" pitchFamily="34" charset="0"/>
                          <a:cs typeface="Arial" pitchFamily="34" charset="0"/>
                        </a:rPr>
                        <a:t>Options</a:t>
                      </a:r>
                      <a:endParaRPr lang="en-GB" sz="1200" b="1" dirty="0">
                        <a:solidFill>
                          <a:schemeClr val="tx2"/>
                        </a:solidFill>
                        <a:latin typeface="Arial" pitchFamily="34" charset="0"/>
                        <a:cs typeface="Arial" pitchFamily="34" charset="0"/>
                      </a:endParaRPr>
                    </a:p>
                  </a:txBody>
                  <a:tcPr/>
                </a:tc>
              </a:tr>
              <a:tr h="206347">
                <a:tc>
                  <a:txBody>
                    <a:bodyPr/>
                    <a:lstStyle/>
                    <a:p>
                      <a:r>
                        <a:rPr lang="de-DE" sz="1200" dirty="0" smtClean="0">
                          <a:solidFill>
                            <a:schemeClr val="tx2"/>
                          </a:solidFill>
                          <a:latin typeface="Arial" pitchFamily="34" charset="0"/>
                          <a:cs typeface="Arial" pitchFamily="34" charset="0"/>
                        </a:rPr>
                        <a:t>4</a:t>
                      </a:r>
                      <a:endParaRPr lang="en-GB" sz="1200" dirty="0">
                        <a:solidFill>
                          <a:schemeClr val="tx2"/>
                        </a:solidFill>
                        <a:latin typeface="Arial" pitchFamily="34" charset="0"/>
                        <a:cs typeface="Arial" pitchFamily="34" charset="0"/>
                      </a:endParaRPr>
                    </a:p>
                  </a:txBody>
                  <a:tcPr/>
                </a:tc>
                <a:tc>
                  <a:txBody>
                    <a:bodyPr/>
                    <a:lstStyle/>
                    <a:p>
                      <a:r>
                        <a:rPr lang="de-DE" sz="1200" dirty="0" err="1" smtClean="0">
                          <a:solidFill>
                            <a:schemeClr val="tx2"/>
                          </a:solidFill>
                          <a:latin typeface="Arial" pitchFamily="34" charset="0"/>
                          <a:cs typeface="Arial" pitchFamily="34" charset="0"/>
                        </a:rPr>
                        <a:t>Confirm</a:t>
                      </a:r>
                      <a:r>
                        <a:rPr lang="de-DE" sz="1200" baseline="0" dirty="0" smtClean="0">
                          <a:solidFill>
                            <a:schemeClr val="tx2"/>
                          </a:solidFill>
                          <a:latin typeface="Arial" pitchFamily="34" charset="0"/>
                          <a:cs typeface="Arial" pitchFamily="34" charset="0"/>
                        </a:rPr>
                        <a:t> </a:t>
                      </a:r>
                      <a:r>
                        <a:rPr lang="de-DE" sz="1200" baseline="0" dirty="0" err="1"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r>
            </a:tbl>
          </a:graphicData>
        </a:graphic>
      </p:graphicFrame>
      <p:graphicFrame>
        <p:nvGraphicFramePr>
          <p:cNvPr id="8" name="Tabelle 21"/>
          <p:cNvGraphicFramePr>
            <a:graphicFrameLocks noGrp="1"/>
          </p:cNvGraphicFramePr>
          <p:nvPr>
            <p:extLst>
              <p:ext uri="{D42A27DB-BD31-4B8C-83A1-F6EECF244321}">
                <p14:modId xmlns:p14="http://schemas.microsoft.com/office/powerpoint/2010/main" val="1111412457"/>
              </p:ext>
            </p:extLst>
          </p:nvPr>
        </p:nvGraphicFramePr>
        <p:xfrm>
          <a:off x="611560" y="1772816"/>
          <a:ext cx="2016224" cy="1399024"/>
        </p:xfrm>
        <a:graphic>
          <a:graphicData uri="http://schemas.openxmlformats.org/drawingml/2006/table">
            <a:tbl>
              <a:tblPr firstRow="1" bandRow="1">
                <a:tableStyleId>{5C22544A-7EE6-4342-B048-85BDC9FD1C3A}</a:tableStyleId>
              </a:tblPr>
              <a:tblGrid>
                <a:gridCol w="360040"/>
                <a:gridCol w="1656184"/>
              </a:tblGrid>
              <a:tr h="161889">
                <a:tc gridSpan="2">
                  <a:txBody>
                    <a:bodyPr/>
                    <a:lstStyle/>
                    <a:p>
                      <a:r>
                        <a:rPr lang="de-DE" sz="1200" dirty="0" smtClean="0">
                          <a:solidFill>
                            <a:schemeClr val="bg2"/>
                          </a:solidFill>
                          <a:latin typeface="Arial" pitchFamily="34" charset="0"/>
                          <a:cs typeface="Arial" pitchFamily="34" charset="0"/>
                        </a:rPr>
                        <a:t>A.2.2 Options</a:t>
                      </a:r>
                      <a:endParaRPr lang="en-GB" sz="1200" dirty="0">
                        <a:solidFill>
                          <a:schemeClr val="bg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301744">
                <a:tc>
                  <a:txBody>
                    <a:bodyPr/>
                    <a:lstStyle/>
                    <a:p>
                      <a:r>
                        <a:rPr lang="de-DE" sz="1200" b="0" dirty="0" smtClean="0">
                          <a:solidFill>
                            <a:schemeClr val="bg2"/>
                          </a:solidFill>
                          <a:latin typeface="Arial" pitchFamily="34" charset="0"/>
                          <a:cs typeface="Arial" pitchFamily="34" charset="0"/>
                        </a:rPr>
                        <a:t>A</a:t>
                      </a:r>
                      <a:endParaRPr lang="en-GB" sz="1200" b="0" dirty="0">
                        <a:solidFill>
                          <a:schemeClr val="bg2"/>
                        </a:solidFill>
                        <a:latin typeface="Arial" pitchFamily="34" charset="0"/>
                        <a:cs typeface="Arial" pitchFamily="34" charset="0"/>
                      </a:endParaRPr>
                    </a:p>
                  </a:txBody>
                  <a:tcPr/>
                </a:tc>
                <a:tc>
                  <a:txBody>
                    <a:bodyPr/>
                    <a:lstStyle/>
                    <a:p>
                      <a:r>
                        <a:rPr lang="nl-BE" sz="1200" b="0" dirty="0" smtClean="0">
                          <a:solidFill>
                            <a:schemeClr val="bg2"/>
                          </a:solidFill>
                          <a:latin typeface="Arial" panose="020B0604020202020204" pitchFamily="34" charset="0"/>
                          <a:cs typeface="Arial" panose="020B0604020202020204" pitchFamily="34" charset="0"/>
                        </a:rPr>
                        <a:t>DHW pump</a:t>
                      </a:r>
                    </a:p>
                  </a:txBody>
                  <a:tcPr/>
                </a:tc>
              </a:tr>
              <a:tr h="161889">
                <a:tc>
                  <a:txBody>
                    <a:bodyPr/>
                    <a:lstStyle/>
                    <a:p>
                      <a:r>
                        <a:rPr lang="de-DE" sz="1200" b="0" dirty="0" smtClean="0">
                          <a:solidFill>
                            <a:schemeClr val="bg2"/>
                          </a:solidFill>
                          <a:latin typeface="Arial" pitchFamily="34" charset="0"/>
                          <a:cs typeface="Arial" pitchFamily="34" charset="0"/>
                        </a:rPr>
                        <a:t>B</a:t>
                      </a:r>
                      <a:endParaRPr lang="en-GB" sz="1200" b="0" dirty="0">
                        <a:solidFill>
                          <a:schemeClr val="bg2"/>
                        </a:solidFill>
                        <a:latin typeface="Arial" pitchFamily="34" charset="0"/>
                        <a:cs typeface="Arial" pitchFamily="34" charset="0"/>
                      </a:endParaRPr>
                    </a:p>
                  </a:txBody>
                  <a:tcPr/>
                </a:tc>
                <a:tc>
                  <a:txBody>
                    <a:bodyPr/>
                    <a:lstStyle/>
                    <a:p>
                      <a:r>
                        <a:rPr lang="nl-BE" sz="1200" b="0" dirty="0" err="1" smtClean="0">
                          <a:solidFill>
                            <a:schemeClr val="bg2"/>
                          </a:solidFill>
                          <a:latin typeface="Arial" panose="020B0604020202020204" pitchFamily="34" charset="0"/>
                          <a:cs typeface="Arial" panose="020B0604020202020204" pitchFamily="34" charset="0"/>
                        </a:rPr>
                        <a:t>External</a:t>
                      </a:r>
                      <a:r>
                        <a:rPr lang="nl-BE" sz="1200" b="0" dirty="0" smtClean="0">
                          <a:solidFill>
                            <a:schemeClr val="bg2"/>
                          </a:solidFill>
                          <a:latin typeface="Arial" panose="020B0604020202020204" pitchFamily="34" charset="0"/>
                          <a:cs typeface="Arial" panose="020B0604020202020204" pitchFamily="34" charset="0"/>
                        </a:rPr>
                        <a:t> sensor </a:t>
                      </a:r>
                      <a:endParaRPr lang="en-GB" sz="1200" b="0" dirty="0">
                        <a:solidFill>
                          <a:schemeClr val="bg2"/>
                        </a:solidFill>
                        <a:latin typeface="Arial" panose="020B0604020202020204" pitchFamily="34" charset="0"/>
                        <a:cs typeface="Arial" panose="020B0604020202020204"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C</a:t>
                      </a:r>
                      <a:endParaRPr lang="en-GB" sz="1200" b="0" dirty="0">
                        <a:solidFill>
                          <a:schemeClr val="bg2"/>
                        </a:solidFill>
                        <a:latin typeface="Arial" pitchFamily="34" charset="0"/>
                        <a:cs typeface="Arial" pitchFamily="34" charset="0"/>
                      </a:endParaRPr>
                    </a:p>
                  </a:txBody>
                  <a:tcPr/>
                </a:tc>
                <a:tc>
                  <a:txBody>
                    <a:bodyPr/>
                    <a:lstStyle/>
                    <a:p>
                      <a:r>
                        <a:rPr lang="nl-BE" sz="1200" b="0" dirty="0" smtClean="0">
                          <a:solidFill>
                            <a:schemeClr val="bg2"/>
                          </a:solidFill>
                          <a:latin typeface="Arial" panose="020B0604020202020204" pitchFamily="34" charset="0"/>
                          <a:cs typeface="Arial" panose="020B0604020202020204" pitchFamily="34" charset="0"/>
                        </a:rPr>
                        <a:t>Control box</a:t>
                      </a:r>
                      <a:endParaRPr lang="en-GB" sz="1200" b="0" dirty="0">
                        <a:solidFill>
                          <a:schemeClr val="bg2"/>
                        </a:solidFill>
                        <a:latin typeface="Arial" panose="020B0604020202020204" pitchFamily="34" charset="0"/>
                        <a:cs typeface="Arial" panose="020B0604020202020204" pitchFamily="34" charset="0"/>
                      </a:endParaRPr>
                    </a:p>
                  </a:txBody>
                  <a:tcPr/>
                </a:tc>
              </a:tr>
              <a:tr h="161889">
                <a:tc>
                  <a:txBody>
                    <a:bodyPr/>
                    <a:lstStyle/>
                    <a:p>
                      <a:r>
                        <a:rPr lang="de-DE" sz="1200" b="1" dirty="0" smtClean="0">
                          <a:solidFill>
                            <a:schemeClr val="bg2"/>
                          </a:solidFill>
                          <a:latin typeface="Arial" pitchFamily="34" charset="0"/>
                          <a:cs typeface="Arial" pitchFamily="34" charset="0"/>
                        </a:rPr>
                        <a:t>D</a:t>
                      </a:r>
                      <a:endParaRPr lang="en-GB" sz="1200" b="1" dirty="0">
                        <a:solidFill>
                          <a:schemeClr val="bg2"/>
                        </a:solidFill>
                        <a:latin typeface="Arial" pitchFamily="34" charset="0"/>
                        <a:cs typeface="Arial" pitchFamily="34" charset="0"/>
                      </a:endParaRPr>
                    </a:p>
                  </a:txBody>
                  <a:tcPr/>
                </a:tc>
                <a:tc>
                  <a:txBody>
                    <a:bodyPr/>
                    <a:lstStyle/>
                    <a:p>
                      <a:r>
                        <a:rPr lang="nl-BE" sz="1200" b="1" dirty="0" smtClean="0">
                          <a:solidFill>
                            <a:schemeClr val="bg2"/>
                          </a:solidFill>
                          <a:latin typeface="Arial" panose="020B0604020202020204" pitchFamily="34" charset="0"/>
                          <a:cs typeface="Arial" panose="020B0604020202020204" pitchFamily="34" charset="0"/>
                        </a:rPr>
                        <a:t>Option box </a:t>
                      </a:r>
                      <a:endParaRPr lang="en-GB" sz="1200" b="1" dirty="0">
                        <a:solidFill>
                          <a:schemeClr val="bg2"/>
                        </a:solidFill>
                        <a:latin typeface="Arial" panose="020B0604020202020204" pitchFamily="34" charset="0"/>
                        <a:cs typeface="Arial" panose="020B0604020202020204" pitchFamily="34" charset="0"/>
                      </a:endParaRPr>
                    </a:p>
                  </a:txBody>
                  <a:tcPr/>
                </a:tc>
              </a:tr>
            </a:tbl>
          </a:graphicData>
        </a:graphic>
      </p:graphicFrame>
      <p:graphicFrame>
        <p:nvGraphicFramePr>
          <p:cNvPr id="9" name="Tabelle 32"/>
          <p:cNvGraphicFramePr>
            <a:graphicFrameLocks noGrp="1"/>
          </p:cNvGraphicFramePr>
          <p:nvPr>
            <p:extLst>
              <p:ext uri="{D42A27DB-BD31-4B8C-83A1-F6EECF244321}">
                <p14:modId xmlns:p14="http://schemas.microsoft.com/office/powerpoint/2010/main" val="1759398776"/>
              </p:ext>
            </p:extLst>
          </p:nvPr>
        </p:nvGraphicFramePr>
        <p:xfrm>
          <a:off x="575556" y="3524984"/>
          <a:ext cx="2052228" cy="1920240"/>
        </p:xfrm>
        <a:graphic>
          <a:graphicData uri="http://schemas.openxmlformats.org/drawingml/2006/table">
            <a:tbl>
              <a:tblPr firstRow="1" bandRow="1">
                <a:tableStyleId>{5C22544A-7EE6-4342-B048-85BDC9FD1C3A}</a:tableStyleId>
              </a:tblPr>
              <a:tblGrid>
                <a:gridCol w="385101"/>
                <a:gridCol w="1667127"/>
              </a:tblGrid>
              <a:tr h="161889">
                <a:tc gridSpan="2">
                  <a:txBody>
                    <a:bodyPr/>
                    <a:lstStyle/>
                    <a:p>
                      <a:pPr algn="l" fontAlgn="t"/>
                      <a:r>
                        <a:rPr lang="en-GB" sz="1200" b="1" u="none" strike="noStrike" dirty="0" smtClean="0">
                          <a:solidFill>
                            <a:schemeClr val="bg2"/>
                          </a:solidFill>
                          <a:effectLst/>
                          <a:latin typeface="Arial" panose="020B0604020202020204" pitchFamily="34" charset="0"/>
                          <a:cs typeface="Arial" panose="020B0604020202020204" pitchFamily="34" charset="0"/>
                        </a:rPr>
                        <a:t>A.2.2.F Option box </a:t>
                      </a:r>
                      <a:endParaRPr lang="en-GB" sz="1200" b="1" i="0" u="none" strike="noStrike" dirty="0">
                        <a:solidFill>
                          <a:schemeClr val="bg2"/>
                        </a:solidFill>
                        <a:effectLst/>
                        <a:latin typeface="Arial" panose="020B0604020202020204" pitchFamily="34" charset="0"/>
                        <a:cs typeface="Arial" panose="020B0604020202020204" pitchFamily="34" charset="0"/>
                      </a:endParaRPr>
                    </a:p>
                  </a:txBody>
                  <a:tcPr/>
                </a:tc>
                <a:tc hMerge="1">
                  <a:txBody>
                    <a:bodyPr/>
                    <a:lstStyle/>
                    <a:p>
                      <a:endParaRPr lang="en-GB" sz="1200" dirty="0">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1</a:t>
                      </a:r>
                      <a:endParaRPr lang="en-GB" sz="1200" b="0" dirty="0">
                        <a:solidFill>
                          <a:schemeClr val="bg2"/>
                        </a:solidFill>
                        <a:latin typeface="Arial" pitchFamily="34" charset="0"/>
                        <a:cs typeface="Arial" pitchFamily="34" charset="0"/>
                      </a:endParaRPr>
                    </a:p>
                  </a:txBody>
                  <a:tcPr/>
                </a:tc>
                <a:tc>
                  <a:txBody>
                    <a:bodyPr/>
                    <a:lstStyle/>
                    <a:p>
                      <a:r>
                        <a:rPr lang="en-US" sz="1200" b="0" u="none" strike="noStrike" dirty="0" smtClean="0">
                          <a:solidFill>
                            <a:schemeClr val="bg2"/>
                          </a:solidFill>
                          <a:effectLst/>
                        </a:rPr>
                        <a:t>Ext. backup heat source</a:t>
                      </a:r>
                      <a:endParaRPr lang="en-GB" sz="1200" b="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2</a:t>
                      </a:r>
                      <a:endParaRPr lang="en-GB" sz="1200" b="0" dirty="0">
                        <a:solidFill>
                          <a:schemeClr val="bg2"/>
                        </a:solidFill>
                        <a:latin typeface="Arial" pitchFamily="34" charset="0"/>
                        <a:cs typeface="Arial" pitchFamily="34" charset="0"/>
                      </a:endParaRPr>
                    </a:p>
                  </a:txBody>
                  <a:tcPr/>
                </a:tc>
                <a:tc>
                  <a:txBody>
                    <a:bodyPr/>
                    <a:lstStyle/>
                    <a:p>
                      <a:r>
                        <a:rPr lang="de-DE" sz="1200" b="0" dirty="0" smtClean="0">
                          <a:solidFill>
                            <a:schemeClr val="bg2"/>
                          </a:solidFill>
                          <a:latin typeface="Arial" pitchFamily="34" charset="0"/>
                          <a:cs typeface="Arial" pitchFamily="34" charset="0"/>
                        </a:rPr>
                        <a:t>Alarm </a:t>
                      </a:r>
                      <a:r>
                        <a:rPr lang="de-DE" sz="1200" b="0" dirty="0" err="1" smtClean="0">
                          <a:solidFill>
                            <a:schemeClr val="bg2"/>
                          </a:solidFill>
                          <a:latin typeface="Arial" pitchFamily="34" charset="0"/>
                          <a:cs typeface="Arial" pitchFamily="34" charset="0"/>
                        </a:rPr>
                        <a:t>output</a:t>
                      </a:r>
                      <a:endParaRPr lang="en-GB" sz="1200" b="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3</a:t>
                      </a:r>
                      <a:endParaRPr lang="en-GB" sz="1200" b="0" dirty="0">
                        <a:solidFill>
                          <a:schemeClr val="bg2"/>
                        </a:solidFill>
                        <a:latin typeface="Arial" pitchFamily="34" charset="0"/>
                        <a:cs typeface="Arial" pitchFamily="34" charset="0"/>
                      </a:endParaRPr>
                    </a:p>
                  </a:txBody>
                  <a:tcPr/>
                </a:tc>
                <a:tc>
                  <a:txBody>
                    <a:bodyPr/>
                    <a:lstStyle/>
                    <a:p>
                      <a:r>
                        <a:rPr lang="en-GB" sz="1200" b="0" u="none" strike="noStrike" dirty="0" smtClean="0">
                          <a:solidFill>
                            <a:schemeClr val="bg2"/>
                          </a:solidFill>
                          <a:effectLst/>
                        </a:rPr>
                        <a:t>External kWh meter 1</a:t>
                      </a:r>
                      <a:endParaRPr lang="en-GB" sz="1200" b="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4</a:t>
                      </a:r>
                      <a:endParaRPr lang="en-GB" sz="1200" b="0" dirty="0">
                        <a:solidFill>
                          <a:schemeClr val="bg2"/>
                        </a:solidFill>
                        <a:latin typeface="Arial" pitchFamily="34" charset="0"/>
                        <a:cs typeface="Arial" pitchFamily="34" charset="0"/>
                      </a:endParaRPr>
                    </a:p>
                  </a:txBody>
                  <a:tcPr/>
                </a:tc>
                <a:tc>
                  <a:txBody>
                    <a:bodyPr/>
                    <a:lstStyle/>
                    <a:p>
                      <a:r>
                        <a:rPr lang="en-GB" sz="1200" b="0" u="none" strike="noStrike" dirty="0" smtClean="0">
                          <a:solidFill>
                            <a:schemeClr val="bg2"/>
                          </a:solidFill>
                          <a:effectLst/>
                        </a:rPr>
                        <a:t>External kWh meter 2</a:t>
                      </a:r>
                      <a:endParaRPr lang="en-GB" sz="1200" b="0" dirty="0">
                        <a:solidFill>
                          <a:schemeClr val="bg2"/>
                        </a:solidFill>
                        <a:latin typeface="Arial" pitchFamily="34" charset="0"/>
                        <a:cs typeface="Arial" pitchFamily="34" charset="0"/>
                      </a:endParaRPr>
                    </a:p>
                  </a:txBody>
                  <a:tcPr/>
                </a:tc>
              </a:tr>
              <a:tr h="161889">
                <a:tc>
                  <a:txBody>
                    <a:bodyPr/>
                    <a:lstStyle/>
                    <a:p>
                      <a:r>
                        <a:rPr lang="nl-BE" sz="1200" b="1" dirty="0" smtClean="0">
                          <a:solidFill>
                            <a:schemeClr val="bg2"/>
                          </a:solidFill>
                          <a:latin typeface="Arial" pitchFamily="34" charset="0"/>
                          <a:cs typeface="Arial" pitchFamily="34" charset="0"/>
                        </a:rPr>
                        <a:t>5</a:t>
                      </a:r>
                      <a:endParaRPr lang="en-GB" sz="1200" b="1" dirty="0">
                        <a:solidFill>
                          <a:schemeClr val="bg2"/>
                        </a:solidFill>
                        <a:latin typeface="Arial" pitchFamily="34" charset="0"/>
                        <a:cs typeface="Arial" pitchFamily="34" charset="0"/>
                      </a:endParaRPr>
                    </a:p>
                  </a:txBody>
                  <a:tcPr/>
                </a:tc>
                <a:tc>
                  <a:txBody>
                    <a:bodyPr/>
                    <a:lstStyle/>
                    <a:p>
                      <a:r>
                        <a:rPr lang="nl-BE" sz="1200" b="1" dirty="0" err="1" smtClean="0">
                          <a:solidFill>
                            <a:schemeClr val="bg2"/>
                          </a:solidFill>
                          <a:latin typeface="Arial" pitchFamily="34" charset="0"/>
                          <a:cs typeface="Arial" pitchFamily="34" charset="0"/>
                        </a:rPr>
                        <a:t>External</a:t>
                      </a:r>
                      <a:r>
                        <a:rPr lang="nl-BE" sz="1200" b="1" dirty="0" smtClean="0">
                          <a:solidFill>
                            <a:schemeClr val="bg2"/>
                          </a:solidFill>
                          <a:latin typeface="Arial" pitchFamily="34" charset="0"/>
                          <a:cs typeface="Arial" pitchFamily="34" charset="0"/>
                        </a:rPr>
                        <a:t> sensor</a:t>
                      </a:r>
                      <a:endParaRPr lang="en-GB" sz="1200" b="1" dirty="0">
                        <a:solidFill>
                          <a:schemeClr val="bg2"/>
                        </a:solidFill>
                        <a:latin typeface="Arial" pitchFamily="34" charset="0"/>
                        <a:cs typeface="Arial" pitchFamily="34" charset="0"/>
                      </a:endParaRPr>
                    </a:p>
                  </a:txBody>
                  <a:tcPr/>
                </a:tc>
              </a:tr>
              <a:tr h="161889">
                <a:tc>
                  <a:txBody>
                    <a:bodyPr/>
                    <a:lstStyle/>
                    <a:p>
                      <a:r>
                        <a:rPr lang="nl-BE" sz="1200" b="0" dirty="0" smtClean="0">
                          <a:solidFill>
                            <a:schemeClr val="bg2"/>
                          </a:solidFill>
                          <a:latin typeface="Arial" pitchFamily="34" charset="0"/>
                          <a:cs typeface="Arial" pitchFamily="34" charset="0"/>
                        </a:rPr>
                        <a:t>6</a:t>
                      </a:r>
                      <a:endParaRPr lang="en-GB" sz="1200" b="0" dirty="0">
                        <a:solidFill>
                          <a:schemeClr val="bg2"/>
                        </a:solidFill>
                        <a:latin typeface="Arial" pitchFamily="34" charset="0"/>
                        <a:cs typeface="Arial" pitchFamily="34" charset="0"/>
                      </a:endParaRPr>
                    </a:p>
                  </a:txBody>
                  <a:tcPr/>
                </a:tc>
                <a:tc>
                  <a:txBody>
                    <a:bodyPr/>
                    <a:lstStyle/>
                    <a:p>
                      <a:r>
                        <a:rPr lang="nl-BE" sz="1200" b="0" dirty="0" smtClean="0">
                          <a:solidFill>
                            <a:schemeClr val="bg2"/>
                          </a:solidFill>
                          <a:latin typeface="Arial" pitchFamily="34" charset="0"/>
                          <a:cs typeface="Arial" pitchFamily="34" charset="0"/>
                        </a:rPr>
                        <a:t>PCC </a:t>
                      </a:r>
                      <a:r>
                        <a:rPr lang="nl-BE" sz="1200" b="0" dirty="0" err="1" smtClean="0">
                          <a:solidFill>
                            <a:schemeClr val="bg2"/>
                          </a:solidFill>
                          <a:latin typeface="Arial" pitchFamily="34" charset="0"/>
                          <a:cs typeface="Arial" pitchFamily="34" charset="0"/>
                        </a:rPr>
                        <a:t>by</a:t>
                      </a:r>
                      <a:r>
                        <a:rPr lang="nl-BE" sz="1200" b="0" dirty="0" smtClean="0">
                          <a:solidFill>
                            <a:schemeClr val="bg2"/>
                          </a:solidFill>
                          <a:latin typeface="Arial" pitchFamily="34" charset="0"/>
                          <a:cs typeface="Arial" pitchFamily="34" charset="0"/>
                        </a:rPr>
                        <a:t> digital </a:t>
                      </a:r>
                      <a:r>
                        <a:rPr lang="nl-BE" sz="1200" b="0" dirty="0" err="1" smtClean="0">
                          <a:solidFill>
                            <a:schemeClr val="bg2"/>
                          </a:solidFill>
                          <a:latin typeface="Arial" pitchFamily="34" charset="0"/>
                          <a:cs typeface="Arial" pitchFamily="34" charset="0"/>
                        </a:rPr>
                        <a:t>inputs</a:t>
                      </a:r>
                      <a:endParaRPr lang="en-GB" sz="1200" b="0" dirty="0">
                        <a:solidFill>
                          <a:schemeClr val="bg2"/>
                        </a:solidFill>
                        <a:latin typeface="Arial" pitchFamily="34" charset="0"/>
                        <a:cs typeface="Arial" pitchFamily="34" charset="0"/>
                      </a:endParaRP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289674607"/>
              </p:ext>
            </p:extLst>
          </p:nvPr>
        </p:nvGraphicFramePr>
        <p:xfrm>
          <a:off x="683568" y="6079574"/>
          <a:ext cx="2160240" cy="445770"/>
        </p:xfrm>
        <a:graphic>
          <a:graphicData uri="http://schemas.openxmlformats.org/drawingml/2006/table">
            <a:tbl>
              <a:tblPr firstRow="1">
                <a:tableStyleId>{3C2FFA5D-87B4-456A-9821-1D502468CF0F}</a:tableStyleId>
              </a:tblPr>
              <a:tblGrid>
                <a:gridCol w="1080120"/>
                <a:gridCol w="1080120"/>
              </a:tblGrid>
              <a:tr h="161925">
                <a:tc>
                  <a:txBody>
                    <a:bodyPr/>
                    <a:lstStyle/>
                    <a:p>
                      <a:pPr algn="ctr" fontAlgn="b"/>
                      <a:r>
                        <a:rPr lang="en-US" sz="1400" u="none" strike="noStrike" dirty="0" smtClean="0">
                          <a:solidFill>
                            <a:schemeClr val="tx2"/>
                          </a:solidFill>
                          <a:effectLst/>
                        </a:rPr>
                        <a:t>Bread</a:t>
                      </a:r>
                      <a:r>
                        <a:rPr lang="en-US" sz="1400" u="none" strike="noStrike" baseline="0" dirty="0" smtClean="0">
                          <a:solidFill>
                            <a:schemeClr val="tx2"/>
                          </a:solidFill>
                          <a:effectLst/>
                        </a:rPr>
                        <a:t> Crumb</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Overview</a:t>
                      </a:r>
                      <a:endParaRPr lang="en-GB" sz="1400" b="1" i="0" u="none" strike="noStrike" dirty="0">
                        <a:solidFill>
                          <a:schemeClr val="tx2"/>
                        </a:solidFill>
                        <a:effectLst/>
                        <a:latin typeface="+mn-lt"/>
                      </a:endParaRPr>
                    </a:p>
                  </a:txBody>
                  <a:tcPr marL="36000" marR="36000" marT="9525" marB="0" anchor="ctr"/>
                </a:tc>
              </a:tr>
              <a:tr h="161925">
                <a:tc>
                  <a:txBody>
                    <a:bodyPr/>
                    <a:lstStyle/>
                    <a:p>
                      <a:pPr algn="ctr" fontAlgn="b"/>
                      <a:r>
                        <a:rPr lang="en-US" sz="1400" b="0" i="0" u="none" strike="noStrike" dirty="0" smtClean="0">
                          <a:solidFill>
                            <a:schemeClr val="tx2"/>
                          </a:solidFill>
                          <a:effectLst/>
                          <a:latin typeface="+mn-lt"/>
                        </a:rPr>
                        <a:t>A.2.2.F.5</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C-08</a:t>
                      </a:r>
                    </a:p>
                  </a:txBody>
                  <a:tcPr marL="36000" marR="36000" marT="9525" marB="0" anchor="ctr"/>
                </a:tc>
              </a:tr>
            </a:tbl>
          </a:graphicData>
        </a:graphic>
      </p:graphicFrame>
    </p:spTree>
    <p:extLst>
      <p:ext uri="{BB962C8B-B14F-4D97-AF65-F5344CB8AC3E}">
        <p14:creationId xmlns:p14="http://schemas.microsoft.com/office/powerpoint/2010/main" val="180959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137</a:t>
            </a:fld>
            <a:endParaRPr lang="en-US"/>
          </a:p>
        </p:txBody>
      </p:sp>
      <p:sp>
        <p:nvSpPr>
          <p:cNvPr id="4" name="Text Placeholder 3"/>
          <p:cNvSpPr>
            <a:spLocks noGrp="1"/>
          </p:cNvSpPr>
          <p:nvPr>
            <p:ph type="body" sz="quarter" idx="15"/>
          </p:nvPr>
        </p:nvSpPr>
        <p:spPr/>
        <p:txBody>
          <a:bodyPr/>
          <a:lstStyle/>
          <a:p>
            <a:r>
              <a:rPr lang="nl-BE" dirty="0"/>
              <a:t>5. </a:t>
            </a:r>
            <a:r>
              <a:rPr lang="nl-BE" dirty="0" err="1"/>
              <a:t>Commissioning</a:t>
            </a:r>
            <a:r>
              <a:rPr lang="nl-BE" dirty="0"/>
              <a:t>  –</a:t>
            </a:r>
            <a:r>
              <a:rPr lang="en-GB" dirty="0"/>
              <a:t> Quick wizard  - </a:t>
            </a:r>
            <a:r>
              <a:rPr lang="en-GB" dirty="0" smtClean="0"/>
              <a:t>PCC by digital inputs	</a:t>
            </a:r>
            <a:endParaRPr lang="en-GB" dirty="0"/>
          </a:p>
          <a:p>
            <a:endParaRPr lang="en-GB" dirty="0"/>
          </a:p>
        </p:txBody>
      </p:sp>
      <p:sp>
        <p:nvSpPr>
          <p:cNvPr id="5" name="Text Placeholder 4"/>
          <p:cNvSpPr>
            <a:spLocks noGrp="1"/>
          </p:cNvSpPr>
          <p:nvPr>
            <p:ph type="body" sz="quarter" idx="16"/>
          </p:nvPr>
        </p:nvSpPr>
        <p:spPr/>
        <p:txBody>
          <a:bodyPr/>
          <a:lstStyle/>
          <a:p>
            <a:r>
              <a:rPr lang="nl-BE" dirty="0" smtClean="0">
                <a:solidFill>
                  <a:schemeClr val="bg2"/>
                </a:solidFill>
              </a:rPr>
              <a:t>Power </a:t>
            </a:r>
            <a:r>
              <a:rPr lang="nl-BE" dirty="0" err="1" smtClean="0">
                <a:solidFill>
                  <a:schemeClr val="bg2"/>
                </a:solidFill>
              </a:rPr>
              <a:t>Consumption</a:t>
            </a:r>
            <a:r>
              <a:rPr lang="nl-BE" dirty="0" smtClean="0">
                <a:solidFill>
                  <a:schemeClr val="bg2"/>
                </a:solidFill>
              </a:rPr>
              <a:t> Control</a:t>
            </a:r>
          </a:p>
          <a:p>
            <a:endParaRPr lang="nl-BE" dirty="0"/>
          </a:p>
          <a:p>
            <a:r>
              <a:rPr lang="nl-BE" dirty="0" smtClean="0"/>
              <a:t>		</a:t>
            </a:r>
            <a:r>
              <a:rPr lang="nl-BE" b="1" dirty="0" smtClean="0">
                <a:solidFill>
                  <a:schemeClr val="bg2"/>
                </a:solidFill>
              </a:rPr>
              <a:t>A.2.2.F.6 = 0; No PCC</a:t>
            </a:r>
          </a:p>
          <a:p>
            <a:endParaRPr lang="nl-BE" dirty="0">
              <a:solidFill>
                <a:schemeClr val="bg2"/>
              </a:solidFill>
            </a:endParaRPr>
          </a:p>
          <a:p>
            <a:r>
              <a:rPr lang="nl-BE" dirty="0" smtClean="0">
                <a:solidFill>
                  <a:schemeClr val="bg2"/>
                </a:solidFill>
              </a:rPr>
              <a:t>		A.2.2.F.6 = 1; Yes PCC </a:t>
            </a:r>
          </a:p>
          <a:p>
            <a:endParaRPr lang="nl-BE" dirty="0">
              <a:solidFill>
                <a:schemeClr val="bg2"/>
              </a:solidFill>
            </a:endParaRPr>
          </a:p>
          <a:p>
            <a:r>
              <a:rPr lang="nl-BE" dirty="0" smtClean="0">
                <a:solidFill>
                  <a:schemeClr val="bg2"/>
                </a:solidFill>
              </a:rPr>
              <a:t>		</a:t>
            </a:r>
            <a:r>
              <a:rPr lang="nl-BE" dirty="0" err="1" smtClean="0">
                <a:solidFill>
                  <a:schemeClr val="bg2"/>
                </a:solidFill>
              </a:rPr>
              <a:t>Together</a:t>
            </a:r>
            <a:r>
              <a:rPr lang="nl-BE" dirty="0" smtClean="0">
                <a:solidFill>
                  <a:schemeClr val="bg2"/>
                </a:solidFill>
              </a:rPr>
              <a:t> </a:t>
            </a:r>
            <a:r>
              <a:rPr lang="nl-BE" dirty="0" err="1" smtClean="0">
                <a:solidFill>
                  <a:schemeClr val="bg2"/>
                </a:solidFill>
              </a:rPr>
              <a:t>with</a:t>
            </a:r>
            <a:r>
              <a:rPr lang="nl-BE" dirty="0" smtClean="0">
                <a:solidFill>
                  <a:schemeClr val="bg2"/>
                </a:solidFill>
              </a:rPr>
              <a:t> setting A.6.3.*! </a:t>
            </a:r>
          </a:p>
          <a:p>
            <a:endParaRPr lang="nl-BE" dirty="0"/>
          </a:p>
          <a:p>
            <a:r>
              <a:rPr lang="nl-BE" dirty="0" smtClean="0"/>
              <a:t>		</a:t>
            </a:r>
            <a:endParaRPr lang="en-GB" dirty="0"/>
          </a:p>
        </p:txBody>
      </p:sp>
      <p:cxnSp>
        <p:nvCxnSpPr>
          <p:cNvPr id="6" name="Elbow Connector 5"/>
          <p:cNvCxnSpPr/>
          <p:nvPr/>
        </p:nvCxnSpPr>
        <p:spPr bwMode="auto">
          <a:xfrm rot="10800000" flipV="1">
            <a:off x="1403648" y="1052735"/>
            <a:ext cx="5904656" cy="666717"/>
          </a:xfrm>
          <a:prstGeom prst="bentConnector2">
            <a:avLst/>
          </a:prstGeom>
          <a:solidFill>
            <a:schemeClr val="accent1"/>
          </a:solidFill>
          <a:ln w="381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7" name="Tabelle 19"/>
          <p:cNvGraphicFramePr>
            <a:graphicFrameLocks noGrp="1"/>
          </p:cNvGraphicFramePr>
          <p:nvPr>
            <p:extLst>
              <p:ext uri="{D42A27DB-BD31-4B8C-83A1-F6EECF244321}">
                <p14:modId xmlns:p14="http://schemas.microsoft.com/office/powerpoint/2010/main" val="154374037"/>
              </p:ext>
            </p:extLst>
          </p:nvPr>
        </p:nvGraphicFramePr>
        <p:xfrm>
          <a:off x="7308304" y="404664"/>
          <a:ext cx="1512168" cy="1097280"/>
        </p:xfrm>
        <a:graphic>
          <a:graphicData uri="http://schemas.openxmlformats.org/drawingml/2006/table">
            <a:tbl>
              <a:tblPr firstRow="1" bandRow="1">
                <a:tableStyleId>{5C22544A-7EE6-4342-B048-85BDC9FD1C3A}</a:tableStyleId>
              </a:tblPr>
              <a:tblGrid>
                <a:gridCol w="252028"/>
                <a:gridCol w="1260140"/>
              </a:tblGrid>
              <a:tr h="206347">
                <a:tc gridSpan="2">
                  <a:txBody>
                    <a:bodyPr/>
                    <a:lstStyle/>
                    <a:p>
                      <a:r>
                        <a:rPr lang="de-DE" sz="1200" dirty="0" smtClean="0">
                          <a:solidFill>
                            <a:schemeClr val="tx2"/>
                          </a:solidFill>
                          <a:latin typeface="Arial" pitchFamily="34" charset="0"/>
                          <a:cs typeface="Arial" pitchFamily="34" charset="0"/>
                        </a:rPr>
                        <a:t>A.2 System</a:t>
                      </a:r>
                      <a:r>
                        <a:rPr lang="de-DE" sz="1200" baseline="0" dirty="0"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206347">
                <a:tc>
                  <a:txBody>
                    <a:bodyPr/>
                    <a:lstStyle/>
                    <a:p>
                      <a:r>
                        <a:rPr lang="de-DE" sz="1200" b="0" dirty="0" smtClean="0">
                          <a:solidFill>
                            <a:schemeClr val="tx2"/>
                          </a:solidFill>
                          <a:latin typeface="Arial" pitchFamily="34" charset="0"/>
                          <a:cs typeface="Arial" pitchFamily="34" charset="0"/>
                        </a:rPr>
                        <a:t>1</a:t>
                      </a:r>
                      <a:endParaRPr lang="en-GB" sz="1200" b="0" dirty="0">
                        <a:solidFill>
                          <a:schemeClr val="tx2"/>
                        </a:solidFill>
                        <a:latin typeface="Arial" pitchFamily="34" charset="0"/>
                        <a:cs typeface="Arial" pitchFamily="34" charset="0"/>
                      </a:endParaRPr>
                    </a:p>
                  </a:txBody>
                  <a:tcPr/>
                </a:tc>
                <a:tc>
                  <a:txBody>
                    <a:bodyPr/>
                    <a:lstStyle/>
                    <a:p>
                      <a:r>
                        <a:rPr lang="de-DE" sz="1200" b="0" dirty="0" smtClean="0">
                          <a:solidFill>
                            <a:schemeClr val="tx2"/>
                          </a:solidFill>
                          <a:latin typeface="Arial" pitchFamily="34" charset="0"/>
                          <a:cs typeface="Arial" pitchFamily="34" charset="0"/>
                        </a:rPr>
                        <a:t>Standard</a:t>
                      </a:r>
                      <a:endParaRPr lang="en-GB" sz="1200" b="0" dirty="0">
                        <a:solidFill>
                          <a:schemeClr val="tx2"/>
                        </a:solidFill>
                        <a:latin typeface="Arial" pitchFamily="34" charset="0"/>
                        <a:cs typeface="Arial" pitchFamily="34" charset="0"/>
                      </a:endParaRPr>
                    </a:p>
                  </a:txBody>
                  <a:tcPr/>
                </a:tc>
              </a:tr>
              <a:tr h="206347">
                <a:tc>
                  <a:txBody>
                    <a:bodyPr/>
                    <a:lstStyle/>
                    <a:p>
                      <a:r>
                        <a:rPr lang="de-DE" sz="1200" b="1" dirty="0" smtClean="0">
                          <a:solidFill>
                            <a:schemeClr val="tx2"/>
                          </a:solidFill>
                          <a:latin typeface="Arial" pitchFamily="34" charset="0"/>
                          <a:cs typeface="Arial" pitchFamily="34" charset="0"/>
                        </a:rPr>
                        <a:t>2</a:t>
                      </a:r>
                      <a:endParaRPr lang="en-GB" sz="1200" b="1" dirty="0">
                        <a:solidFill>
                          <a:schemeClr val="tx2"/>
                        </a:solidFill>
                        <a:latin typeface="Arial" pitchFamily="34" charset="0"/>
                        <a:cs typeface="Arial" pitchFamily="34" charset="0"/>
                      </a:endParaRPr>
                    </a:p>
                  </a:txBody>
                  <a:tcPr/>
                </a:tc>
                <a:tc>
                  <a:txBody>
                    <a:bodyPr/>
                    <a:lstStyle/>
                    <a:p>
                      <a:r>
                        <a:rPr lang="de-DE" sz="1200" b="1" dirty="0" smtClean="0">
                          <a:solidFill>
                            <a:schemeClr val="tx2"/>
                          </a:solidFill>
                          <a:latin typeface="Arial" pitchFamily="34" charset="0"/>
                          <a:cs typeface="Arial" pitchFamily="34" charset="0"/>
                        </a:rPr>
                        <a:t>Options</a:t>
                      </a:r>
                      <a:endParaRPr lang="en-GB" sz="1200" b="1" dirty="0">
                        <a:solidFill>
                          <a:schemeClr val="tx2"/>
                        </a:solidFill>
                        <a:latin typeface="Arial" pitchFamily="34" charset="0"/>
                        <a:cs typeface="Arial" pitchFamily="34" charset="0"/>
                      </a:endParaRPr>
                    </a:p>
                  </a:txBody>
                  <a:tcPr/>
                </a:tc>
              </a:tr>
              <a:tr h="206347">
                <a:tc>
                  <a:txBody>
                    <a:bodyPr/>
                    <a:lstStyle/>
                    <a:p>
                      <a:r>
                        <a:rPr lang="de-DE" sz="1200" dirty="0" smtClean="0">
                          <a:solidFill>
                            <a:schemeClr val="tx2"/>
                          </a:solidFill>
                          <a:latin typeface="Arial" pitchFamily="34" charset="0"/>
                          <a:cs typeface="Arial" pitchFamily="34" charset="0"/>
                        </a:rPr>
                        <a:t>4</a:t>
                      </a:r>
                      <a:endParaRPr lang="en-GB" sz="1200" dirty="0">
                        <a:solidFill>
                          <a:schemeClr val="tx2"/>
                        </a:solidFill>
                        <a:latin typeface="Arial" pitchFamily="34" charset="0"/>
                        <a:cs typeface="Arial" pitchFamily="34" charset="0"/>
                      </a:endParaRPr>
                    </a:p>
                  </a:txBody>
                  <a:tcPr/>
                </a:tc>
                <a:tc>
                  <a:txBody>
                    <a:bodyPr/>
                    <a:lstStyle/>
                    <a:p>
                      <a:r>
                        <a:rPr lang="de-DE" sz="1200" dirty="0" err="1" smtClean="0">
                          <a:solidFill>
                            <a:schemeClr val="tx2"/>
                          </a:solidFill>
                          <a:latin typeface="Arial" pitchFamily="34" charset="0"/>
                          <a:cs typeface="Arial" pitchFamily="34" charset="0"/>
                        </a:rPr>
                        <a:t>Confirm</a:t>
                      </a:r>
                      <a:r>
                        <a:rPr lang="de-DE" sz="1200" baseline="0" dirty="0" smtClean="0">
                          <a:solidFill>
                            <a:schemeClr val="tx2"/>
                          </a:solidFill>
                          <a:latin typeface="Arial" pitchFamily="34" charset="0"/>
                          <a:cs typeface="Arial" pitchFamily="34" charset="0"/>
                        </a:rPr>
                        <a:t> </a:t>
                      </a:r>
                      <a:r>
                        <a:rPr lang="de-DE" sz="1200" baseline="0" dirty="0" err="1" smtClean="0">
                          <a:solidFill>
                            <a:schemeClr val="tx2"/>
                          </a:solidFill>
                          <a:latin typeface="Arial" pitchFamily="34" charset="0"/>
                          <a:cs typeface="Arial" pitchFamily="34" charset="0"/>
                        </a:rPr>
                        <a:t>layout</a:t>
                      </a:r>
                      <a:endParaRPr lang="en-GB" sz="1200" dirty="0">
                        <a:solidFill>
                          <a:schemeClr val="tx2"/>
                        </a:solidFill>
                        <a:latin typeface="Arial" pitchFamily="34" charset="0"/>
                        <a:cs typeface="Arial" pitchFamily="34" charset="0"/>
                      </a:endParaRPr>
                    </a:p>
                  </a:txBody>
                  <a:tcPr/>
                </a:tc>
              </a:tr>
            </a:tbl>
          </a:graphicData>
        </a:graphic>
      </p:graphicFrame>
      <p:graphicFrame>
        <p:nvGraphicFramePr>
          <p:cNvPr id="8" name="Tabelle 21"/>
          <p:cNvGraphicFramePr>
            <a:graphicFrameLocks noGrp="1"/>
          </p:cNvGraphicFramePr>
          <p:nvPr>
            <p:extLst>
              <p:ext uri="{D42A27DB-BD31-4B8C-83A1-F6EECF244321}">
                <p14:modId xmlns:p14="http://schemas.microsoft.com/office/powerpoint/2010/main" val="1111412457"/>
              </p:ext>
            </p:extLst>
          </p:nvPr>
        </p:nvGraphicFramePr>
        <p:xfrm>
          <a:off x="611560" y="1772816"/>
          <a:ext cx="2016224" cy="1399024"/>
        </p:xfrm>
        <a:graphic>
          <a:graphicData uri="http://schemas.openxmlformats.org/drawingml/2006/table">
            <a:tbl>
              <a:tblPr firstRow="1" bandRow="1">
                <a:tableStyleId>{5C22544A-7EE6-4342-B048-85BDC9FD1C3A}</a:tableStyleId>
              </a:tblPr>
              <a:tblGrid>
                <a:gridCol w="360040"/>
                <a:gridCol w="1656184"/>
              </a:tblGrid>
              <a:tr h="161889">
                <a:tc gridSpan="2">
                  <a:txBody>
                    <a:bodyPr/>
                    <a:lstStyle/>
                    <a:p>
                      <a:r>
                        <a:rPr lang="de-DE" sz="1200" dirty="0" smtClean="0">
                          <a:solidFill>
                            <a:schemeClr val="bg2"/>
                          </a:solidFill>
                          <a:latin typeface="Arial" pitchFamily="34" charset="0"/>
                          <a:cs typeface="Arial" pitchFamily="34" charset="0"/>
                        </a:rPr>
                        <a:t>A.2.2 Options</a:t>
                      </a:r>
                      <a:endParaRPr lang="en-GB" sz="1200" dirty="0">
                        <a:solidFill>
                          <a:schemeClr val="bg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301744">
                <a:tc>
                  <a:txBody>
                    <a:bodyPr/>
                    <a:lstStyle/>
                    <a:p>
                      <a:r>
                        <a:rPr lang="de-DE" sz="1200" b="0" dirty="0" smtClean="0">
                          <a:solidFill>
                            <a:schemeClr val="bg2"/>
                          </a:solidFill>
                          <a:latin typeface="Arial" pitchFamily="34" charset="0"/>
                          <a:cs typeface="Arial" pitchFamily="34" charset="0"/>
                        </a:rPr>
                        <a:t>A</a:t>
                      </a:r>
                      <a:endParaRPr lang="en-GB" sz="1200" b="0" dirty="0">
                        <a:solidFill>
                          <a:schemeClr val="bg2"/>
                        </a:solidFill>
                        <a:latin typeface="Arial" pitchFamily="34" charset="0"/>
                        <a:cs typeface="Arial" pitchFamily="34" charset="0"/>
                      </a:endParaRPr>
                    </a:p>
                  </a:txBody>
                  <a:tcPr/>
                </a:tc>
                <a:tc>
                  <a:txBody>
                    <a:bodyPr/>
                    <a:lstStyle/>
                    <a:p>
                      <a:r>
                        <a:rPr lang="nl-BE" sz="1200" b="0" dirty="0" smtClean="0">
                          <a:solidFill>
                            <a:schemeClr val="bg2"/>
                          </a:solidFill>
                          <a:latin typeface="Arial" panose="020B0604020202020204" pitchFamily="34" charset="0"/>
                          <a:cs typeface="Arial" panose="020B0604020202020204" pitchFamily="34" charset="0"/>
                        </a:rPr>
                        <a:t>DHW pump</a:t>
                      </a:r>
                    </a:p>
                  </a:txBody>
                  <a:tcPr/>
                </a:tc>
              </a:tr>
              <a:tr h="161889">
                <a:tc>
                  <a:txBody>
                    <a:bodyPr/>
                    <a:lstStyle/>
                    <a:p>
                      <a:r>
                        <a:rPr lang="de-DE" sz="1200" b="0" dirty="0" smtClean="0">
                          <a:solidFill>
                            <a:schemeClr val="bg2"/>
                          </a:solidFill>
                          <a:latin typeface="Arial" pitchFamily="34" charset="0"/>
                          <a:cs typeface="Arial" pitchFamily="34" charset="0"/>
                        </a:rPr>
                        <a:t>B</a:t>
                      </a:r>
                      <a:endParaRPr lang="en-GB" sz="1200" b="0" dirty="0">
                        <a:solidFill>
                          <a:schemeClr val="bg2"/>
                        </a:solidFill>
                        <a:latin typeface="Arial" pitchFamily="34" charset="0"/>
                        <a:cs typeface="Arial" pitchFamily="34" charset="0"/>
                      </a:endParaRPr>
                    </a:p>
                  </a:txBody>
                  <a:tcPr/>
                </a:tc>
                <a:tc>
                  <a:txBody>
                    <a:bodyPr/>
                    <a:lstStyle/>
                    <a:p>
                      <a:r>
                        <a:rPr lang="nl-BE" sz="1200" b="0" dirty="0" err="1" smtClean="0">
                          <a:solidFill>
                            <a:schemeClr val="bg2"/>
                          </a:solidFill>
                          <a:latin typeface="Arial" panose="020B0604020202020204" pitchFamily="34" charset="0"/>
                          <a:cs typeface="Arial" panose="020B0604020202020204" pitchFamily="34" charset="0"/>
                        </a:rPr>
                        <a:t>External</a:t>
                      </a:r>
                      <a:r>
                        <a:rPr lang="nl-BE" sz="1200" b="0" dirty="0" smtClean="0">
                          <a:solidFill>
                            <a:schemeClr val="bg2"/>
                          </a:solidFill>
                          <a:latin typeface="Arial" panose="020B0604020202020204" pitchFamily="34" charset="0"/>
                          <a:cs typeface="Arial" panose="020B0604020202020204" pitchFamily="34" charset="0"/>
                        </a:rPr>
                        <a:t> sensor </a:t>
                      </a:r>
                      <a:endParaRPr lang="en-GB" sz="1200" b="0" dirty="0">
                        <a:solidFill>
                          <a:schemeClr val="bg2"/>
                        </a:solidFill>
                        <a:latin typeface="Arial" panose="020B0604020202020204" pitchFamily="34" charset="0"/>
                        <a:cs typeface="Arial" panose="020B0604020202020204"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C</a:t>
                      </a:r>
                      <a:endParaRPr lang="en-GB" sz="1200" b="0" dirty="0">
                        <a:solidFill>
                          <a:schemeClr val="bg2"/>
                        </a:solidFill>
                        <a:latin typeface="Arial" pitchFamily="34" charset="0"/>
                        <a:cs typeface="Arial" pitchFamily="34" charset="0"/>
                      </a:endParaRPr>
                    </a:p>
                  </a:txBody>
                  <a:tcPr/>
                </a:tc>
                <a:tc>
                  <a:txBody>
                    <a:bodyPr/>
                    <a:lstStyle/>
                    <a:p>
                      <a:r>
                        <a:rPr lang="nl-BE" sz="1200" b="0" dirty="0" smtClean="0">
                          <a:solidFill>
                            <a:schemeClr val="bg2"/>
                          </a:solidFill>
                          <a:latin typeface="Arial" panose="020B0604020202020204" pitchFamily="34" charset="0"/>
                          <a:cs typeface="Arial" panose="020B0604020202020204" pitchFamily="34" charset="0"/>
                        </a:rPr>
                        <a:t>Control box</a:t>
                      </a:r>
                      <a:endParaRPr lang="en-GB" sz="1200" b="0" dirty="0">
                        <a:solidFill>
                          <a:schemeClr val="bg2"/>
                        </a:solidFill>
                        <a:latin typeface="Arial" panose="020B0604020202020204" pitchFamily="34" charset="0"/>
                        <a:cs typeface="Arial" panose="020B0604020202020204" pitchFamily="34" charset="0"/>
                      </a:endParaRPr>
                    </a:p>
                  </a:txBody>
                  <a:tcPr/>
                </a:tc>
              </a:tr>
              <a:tr h="161889">
                <a:tc>
                  <a:txBody>
                    <a:bodyPr/>
                    <a:lstStyle/>
                    <a:p>
                      <a:r>
                        <a:rPr lang="de-DE" sz="1200" b="1" dirty="0" smtClean="0">
                          <a:solidFill>
                            <a:schemeClr val="bg2"/>
                          </a:solidFill>
                          <a:latin typeface="Arial" pitchFamily="34" charset="0"/>
                          <a:cs typeface="Arial" pitchFamily="34" charset="0"/>
                        </a:rPr>
                        <a:t>D</a:t>
                      </a:r>
                      <a:endParaRPr lang="en-GB" sz="1200" b="1" dirty="0">
                        <a:solidFill>
                          <a:schemeClr val="bg2"/>
                        </a:solidFill>
                        <a:latin typeface="Arial" pitchFamily="34" charset="0"/>
                        <a:cs typeface="Arial" pitchFamily="34" charset="0"/>
                      </a:endParaRPr>
                    </a:p>
                  </a:txBody>
                  <a:tcPr/>
                </a:tc>
                <a:tc>
                  <a:txBody>
                    <a:bodyPr/>
                    <a:lstStyle/>
                    <a:p>
                      <a:r>
                        <a:rPr lang="nl-BE" sz="1200" b="1" dirty="0" smtClean="0">
                          <a:solidFill>
                            <a:schemeClr val="bg2"/>
                          </a:solidFill>
                          <a:latin typeface="Arial" panose="020B0604020202020204" pitchFamily="34" charset="0"/>
                          <a:cs typeface="Arial" panose="020B0604020202020204" pitchFamily="34" charset="0"/>
                        </a:rPr>
                        <a:t>Option box </a:t>
                      </a:r>
                      <a:endParaRPr lang="en-GB" sz="1200" b="1" dirty="0">
                        <a:solidFill>
                          <a:schemeClr val="bg2"/>
                        </a:solidFill>
                        <a:latin typeface="Arial" panose="020B0604020202020204" pitchFamily="34" charset="0"/>
                        <a:cs typeface="Arial" panose="020B0604020202020204" pitchFamily="34" charset="0"/>
                      </a:endParaRPr>
                    </a:p>
                  </a:txBody>
                  <a:tcPr/>
                </a:tc>
              </a:tr>
            </a:tbl>
          </a:graphicData>
        </a:graphic>
      </p:graphicFrame>
      <p:graphicFrame>
        <p:nvGraphicFramePr>
          <p:cNvPr id="9" name="Tabelle 32"/>
          <p:cNvGraphicFramePr>
            <a:graphicFrameLocks noGrp="1"/>
          </p:cNvGraphicFramePr>
          <p:nvPr>
            <p:extLst>
              <p:ext uri="{D42A27DB-BD31-4B8C-83A1-F6EECF244321}">
                <p14:modId xmlns:p14="http://schemas.microsoft.com/office/powerpoint/2010/main" val="170304485"/>
              </p:ext>
            </p:extLst>
          </p:nvPr>
        </p:nvGraphicFramePr>
        <p:xfrm>
          <a:off x="575556" y="3524984"/>
          <a:ext cx="2052228" cy="2103120"/>
        </p:xfrm>
        <a:graphic>
          <a:graphicData uri="http://schemas.openxmlformats.org/drawingml/2006/table">
            <a:tbl>
              <a:tblPr firstRow="1" bandRow="1">
                <a:tableStyleId>{5C22544A-7EE6-4342-B048-85BDC9FD1C3A}</a:tableStyleId>
              </a:tblPr>
              <a:tblGrid>
                <a:gridCol w="385101"/>
                <a:gridCol w="1667127"/>
              </a:tblGrid>
              <a:tr h="161889">
                <a:tc gridSpan="2">
                  <a:txBody>
                    <a:bodyPr/>
                    <a:lstStyle/>
                    <a:p>
                      <a:pPr algn="l" fontAlgn="t"/>
                      <a:r>
                        <a:rPr lang="en-GB" sz="1200" b="1" u="none" strike="noStrike" dirty="0" smtClean="0">
                          <a:solidFill>
                            <a:schemeClr val="bg2"/>
                          </a:solidFill>
                          <a:effectLst/>
                          <a:latin typeface="Arial" panose="020B0604020202020204" pitchFamily="34" charset="0"/>
                          <a:cs typeface="Arial" panose="020B0604020202020204" pitchFamily="34" charset="0"/>
                        </a:rPr>
                        <a:t>A.2.2.F Option box </a:t>
                      </a:r>
                      <a:endParaRPr lang="en-GB" sz="1200" b="1" i="0" u="none" strike="noStrike" dirty="0">
                        <a:solidFill>
                          <a:schemeClr val="bg2"/>
                        </a:solidFill>
                        <a:effectLst/>
                        <a:latin typeface="Arial" panose="020B0604020202020204" pitchFamily="34" charset="0"/>
                        <a:cs typeface="Arial" panose="020B0604020202020204" pitchFamily="34" charset="0"/>
                      </a:endParaRPr>
                    </a:p>
                  </a:txBody>
                  <a:tcPr/>
                </a:tc>
                <a:tc hMerge="1">
                  <a:txBody>
                    <a:bodyPr/>
                    <a:lstStyle/>
                    <a:p>
                      <a:endParaRPr lang="en-GB" sz="1200" dirty="0">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1</a:t>
                      </a:r>
                      <a:endParaRPr lang="en-GB" sz="1200" b="0" dirty="0">
                        <a:solidFill>
                          <a:schemeClr val="bg2"/>
                        </a:solidFill>
                        <a:latin typeface="Arial" pitchFamily="34" charset="0"/>
                        <a:cs typeface="Arial" pitchFamily="34" charset="0"/>
                      </a:endParaRPr>
                    </a:p>
                  </a:txBody>
                  <a:tcPr/>
                </a:tc>
                <a:tc>
                  <a:txBody>
                    <a:bodyPr/>
                    <a:lstStyle/>
                    <a:p>
                      <a:r>
                        <a:rPr lang="en-US" sz="1200" b="0" u="none" strike="noStrike" dirty="0" smtClean="0">
                          <a:solidFill>
                            <a:schemeClr val="bg2"/>
                          </a:solidFill>
                          <a:effectLst/>
                        </a:rPr>
                        <a:t>Ext. backup heat source</a:t>
                      </a:r>
                      <a:endParaRPr lang="en-GB" sz="1200" b="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2</a:t>
                      </a:r>
                      <a:endParaRPr lang="en-GB" sz="1200" b="0" dirty="0">
                        <a:solidFill>
                          <a:schemeClr val="bg2"/>
                        </a:solidFill>
                        <a:latin typeface="Arial" pitchFamily="34" charset="0"/>
                        <a:cs typeface="Arial" pitchFamily="34" charset="0"/>
                      </a:endParaRPr>
                    </a:p>
                  </a:txBody>
                  <a:tcPr/>
                </a:tc>
                <a:tc>
                  <a:txBody>
                    <a:bodyPr/>
                    <a:lstStyle/>
                    <a:p>
                      <a:r>
                        <a:rPr lang="de-DE" sz="1200" b="0" dirty="0" smtClean="0">
                          <a:solidFill>
                            <a:schemeClr val="bg2"/>
                          </a:solidFill>
                          <a:latin typeface="Arial" pitchFamily="34" charset="0"/>
                          <a:cs typeface="Arial" pitchFamily="34" charset="0"/>
                        </a:rPr>
                        <a:t>Alarm </a:t>
                      </a:r>
                      <a:r>
                        <a:rPr lang="de-DE" sz="1200" b="0" dirty="0" err="1" smtClean="0">
                          <a:solidFill>
                            <a:schemeClr val="bg2"/>
                          </a:solidFill>
                          <a:latin typeface="Arial" pitchFamily="34" charset="0"/>
                          <a:cs typeface="Arial" pitchFamily="34" charset="0"/>
                        </a:rPr>
                        <a:t>output</a:t>
                      </a:r>
                      <a:endParaRPr lang="en-GB" sz="1200" b="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3</a:t>
                      </a:r>
                      <a:endParaRPr lang="en-GB" sz="1200" b="0" dirty="0">
                        <a:solidFill>
                          <a:schemeClr val="bg2"/>
                        </a:solidFill>
                        <a:latin typeface="Arial" pitchFamily="34" charset="0"/>
                        <a:cs typeface="Arial" pitchFamily="34" charset="0"/>
                      </a:endParaRPr>
                    </a:p>
                  </a:txBody>
                  <a:tcPr/>
                </a:tc>
                <a:tc>
                  <a:txBody>
                    <a:bodyPr/>
                    <a:lstStyle/>
                    <a:p>
                      <a:r>
                        <a:rPr lang="en-GB" sz="1200" b="0" u="none" strike="noStrike" dirty="0" smtClean="0">
                          <a:solidFill>
                            <a:schemeClr val="bg2"/>
                          </a:solidFill>
                          <a:effectLst/>
                        </a:rPr>
                        <a:t>External kWh meter 1</a:t>
                      </a:r>
                      <a:endParaRPr lang="en-GB" sz="1200" b="0" dirty="0">
                        <a:solidFill>
                          <a:schemeClr val="bg2"/>
                        </a:solidFill>
                        <a:latin typeface="Arial" pitchFamily="34" charset="0"/>
                        <a:cs typeface="Arial" pitchFamily="34" charset="0"/>
                      </a:endParaRPr>
                    </a:p>
                  </a:txBody>
                  <a:tcPr/>
                </a:tc>
              </a:tr>
              <a:tr h="161889">
                <a:tc>
                  <a:txBody>
                    <a:bodyPr/>
                    <a:lstStyle/>
                    <a:p>
                      <a:r>
                        <a:rPr lang="de-DE" sz="1200" b="0" dirty="0" smtClean="0">
                          <a:solidFill>
                            <a:schemeClr val="bg2"/>
                          </a:solidFill>
                          <a:latin typeface="Arial" pitchFamily="34" charset="0"/>
                          <a:cs typeface="Arial" pitchFamily="34" charset="0"/>
                        </a:rPr>
                        <a:t>4</a:t>
                      </a:r>
                      <a:endParaRPr lang="en-GB" sz="1200" b="0" dirty="0">
                        <a:solidFill>
                          <a:schemeClr val="bg2"/>
                        </a:solidFill>
                        <a:latin typeface="Arial" pitchFamily="34" charset="0"/>
                        <a:cs typeface="Arial" pitchFamily="34" charset="0"/>
                      </a:endParaRPr>
                    </a:p>
                  </a:txBody>
                  <a:tcPr/>
                </a:tc>
                <a:tc>
                  <a:txBody>
                    <a:bodyPr/>
                    <a:lstStyle/>
                    <a:p>
                      <a:r>
                        <a:rPr lang="en-GB" sz="1200" b="0" u="none" strike="noStrike" dirty="0" smtClean="0">
                          <a:solidFill>
                            <a:schemeClr val="bg2"/>
                          </a:solidFill>
                          <a:effectLst/>
                        </a:rPr>
                        <a:t>External kWh meter 2</a:t>
                      </a:r>
                      <a:endParaRPr lang="en-GB" sz="1200" b="0" dirty="0">
                        <a:solidFill>
                          <a:schemeClr val="bg2"/>
                        </a:solidFill>
                        <a:latin typeface="Arial" pitchFamily="34" charset="0"/>
                        <a:cs typeface="Arial" pitchFamily="34" charset="0"/>
                      </a:endParaRPr>
                    </a:p>
                  </a:txBody>
                  <a:tcPr/>
                </a:tc>
              </a:tr>
              <a:tr h="161889">
                <a:tc>
                  <a:txBody>
                    <a:bodyPr/>
                    <a:lstStyle/>
                    <a:p>
                      <a:r>
                        <a:rPr lang="nl-BE" sz="1200" b="0" dirty="0" smtClean="0">
                          <a:solidFill>
                            <a:schemeClr val="bg2"/>
                          </a:solidFill>
                          <a:latin typeface="Arial" pitchFamily="34" charset="0"/>
                          <a:cs typeface="Arial" pitchFamily="34" charset="0"/>
                        </a:rPr>
                        <a:t>5</a:t>
                      </a:r>
                      <a:endParaRPr lang="en-GB" sz="1200" b="0" dirty="0">
                        <a:solidFill>
                          <a:schemeClr val="bg2"/>
                        </a:solidFill>
                        <a:latin typeface="Arial" pitchFamily="34" charset="0"/>
                        <a:cs typeface="Arial" pitchFamily="34" charset="0"/>
                      </a:endParaRPr>
                    </a:p>
                  </a:txBody>
                  <a:tcPr/>
                </a:tc>
                <a:tc>
                  <a:txBody>
                    <a:bodyPr/>
                    <a:lstStyle/>
                    <a:p>
                      <a:r>
                        <a:rPr lang="nl-BE" sz="1200" b="0" dirty="0" err="1" smtClean="0">
                          <a:solidFill>
                            <a:schemeClr val="bg2"/>
                          </a:solidFill>
                          <a:latin typeface="Arial" pitchFamily="34" charset="0"/>
                          <a:cs typeface="Arial" pitchFamily="34" charset="0"/>
                        </a:rPr>
                        <a:t>External</a:t>
                      </a:r>
                      <a:r>
                        <a:rPr lang="nl-BE" sz="1200" b="0" dirty="0" smtClean="0">
                          <a:solidFill>
                            <a:schemeClr val="bg2"/>
                          </a:solidFill>
                          <a:latin typeface="Arial" pitchFamily="34" charset="0"/>
                          <a:cs typeface="Arial" pitchFamily="34" charset="0"/>
                        </a:rPr>
                        <a:t> sensor</a:t>
                      </a:r>
                      <a:endParaRPr lang="en-GB" sz="1200" b="0" dirty="0">
                        <a:solidFill>
                          <a:schemeClr val="bg2"/>
                        </a:solidFill>
                        <a:latin typeface="Arial" pitchFamily="34" charset="0"/>
                        <a:cs typeface="Arial" pitchFamily="34" charset="0"/>
                      </a:endParaRPr>
                    </a:p>
                  </a:txBody>
                  <a:tcPr/>
                </a:tc>
              </a:tr>
              <a:tr h="161889">
                <a:tc>
                  <a:txBody>
                    <a:bodyPr/>
                    <a:lstStyle/>
                    <a:p>
                      <a:r>
                        <a:rPr lang="nl-BE" sz="1200" b="1" dirty="0" smtClean="0">
                          <a:solidFill>
                            <a:schemeClr val="bg2"/>
                          </a:solidFill>
                          <a:latin typeface="Arial" pitchFamily="34" charset="0"/>
                          <a:cs typeface="Arial" pitchFamily="34" charset="0"/>
                        </a:rPr>
                        <a:t>6</a:t>
                      </a:r>
                      <a:endParaRPr lang="en-GB" sz="1200" b="1" dirty="0">
                        <a:solidFill>
                          <a:schemeClr val="bg2"/>
                        </a:solidFill>
                        <a:latin typeface="Arial" pitchFamily="34" charset="0"/>
                        <a:cs typeface="Arial" pitchFamily="34" charset="0"/>
                      </a:endParaRPr>
                    </a:p>
                  </a:txBody>
                  <a:tcPr/>
                </a:tc>
                <a:tc>
                  <a:txBody>
                    <a:bodyPr/>
                    <a:lstStyle/>
                    <a:p>
                      <a:r>
                        <a:rPr lang="nl-BE" sz="1200" b="1" dirty="0" smtClean="0">
                          <a:solidFill>
                            <a:schemeClr val="bg2"/>
                          </a:solidFill>
                          <a:latin typeface="Arial" pitchFamily="34" charset="0"/>
                          <a:cs typeface="Arial" pitchFamily="34" charset="0"/>
                        </a:rPr>
                        <a:t>PCC </a:t>
                      </a:r>
                      <a:r>
                        <a:rPr lang="nl-BE" sz="1200" b="1" dirty="0" err="1" smtClean="0">
                          <a:solidFill>
                            <a:schemeClr val="bg2"/>
                          </a:solidFill>
                          <a:latin typeface="Arial" pitchFamily="34" charset="0"/>
                          <a:cs typeface="Arial" pitchFamily="34" charset="0"/>
                        </a:rPr>
                        <a:t>by</a:t>
                      </a:r>
                      <a:r>
                        <a:rPr lang="nl-BE" sz="1200" b="1" dirty="0" smtClean="0">
                          <a:solidFill>
                            <a:schemeClr val="bg2"/>
                          </a:solidFill>
                          <a:latin typeface="Arial" pitchFamily="34" charset="0"/>
                          <a:cs typeface="Arial" pitchFamily="34" charset="0"/>
                        </a:rPr>
                        <a:t> digital </a:t>
                      </a:r>
                      <a:r>
                        <a:rPr lang="nl-BE" sz="1200" b="1" dirty="0" err="1" smtClean="0">
                          <a:solidFill>
                            <a:schemeClr val="bg2"/>
                          </a:solidFill>
                          <a:latin typeface="Arial" pitchFamily="34" charset="0"/>
                          <a:cs typeface="Arial" pitchFamily="34" charset="0"/>
                        </a:rPr>
                        <a:t>inputs</a:t>
                      </a:r>
                      <a:endParaRPr lang="en-GB" sz="1200" b="1" dirty="0">
                        <a:solidFill>
                          <a:schemeClr val="bg2"/>
                        </a:solidFill>
                        <a:latin typeface="Arial" pitchFamily="34" charset="0"/>
                        <a:cs typeface="Arial" pitchFamily="34" charset="0"/>
                      </a:endParaRP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192887738"/>
              </p:ext>
            </p:extLst>
          </p:nvPr>
        </p:nvGraphicFramePr>
        <p:xfrm>
          <a:off x="683568" y="6079574"/>
          <a:ext cx="2160240" cy="445770"/>
        </p:xfrm>
        <a:graphic>
          <a:graphicData uri="http://schemas.openxmlformats.org/drawingml/2006/table">
            <a:tbl>
              <a:tblPr firstRow="1">
                <a:tableStyleId>{3C2FFA5D-87B4-456A-9821-1D502468CF0F}</a:tableStyleId>
              </a:tblPr>
              <a:tblGrid>
                <a:gridCol w="1080120"/>
                <a:gridCol w="1080120"/>
              </a:tblGrid>
              <a:tr h="161925">
                <a:tc>
                  <a:txBody>
                    <a:bodyPr/>
                    <a:lstStyle/>
                    <a:p>
                      <a:pPr algn="ctr" fontAlgn="b"/>
                      <a:r>
                        <a:rPr lang="en-US" sz="1400" u="none" strike="noStrike" dirty="0" smtClean="0">
                          <a:solidFill>
                            <a:schemeClr val="tx2"/>
                          </a:solidFill>
                          <a:effectLst/>
                        </a:rPr>
                        <a:t>Bread</a:t>
                      </a:r>
                      <a:r>
                        <a:rPr lang="en-US" sz="1400" u="none" strike="noStrike" baseline="0" dirty="0" smtClean="0">
                          <a:solidFill>
                            <a:schemeClr val="tx2"/>
                          </a:solidFill>
                          <a:effectLst/>
                        </a:rPr>
                        <a:t> Crumb</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Overview</a:t>
                      </a:r>
                      <a:endParaRPr lang="en-GB" sz="1400" b="1" i="0" u="none" strike="noStrike" dirty="0">
                        <a:solidFill>
                          <a:schemeClr val="tx2"/>
                        </a:solidFill>
                        <a:effectLst/>
                        <a:latin typeface="+mn-lt"/>
                      </a:endParaRPr>
                    </a:p>
                  </a:txBody>
                  <a:tcPr marL="36000" marR="36000" marT="9525" marB="0" anchor="ctr"/>
                </a:tc>
              </a:tr>
              <a:tr h="161925">
                <a:tc>
                  <a:txBody>
                    <a:bodyPr/>
                    <a:lstStyle/>
                    <a:p>
                      <a:pPr algn="ctr" fontAlgn="b"/>
                      <a:r>
                        <a:rPr lang="en-US" sz="1400" b="0" i="0" u="none" strike="noStrike" dirty="0" smtClean="0">
                          <a:solidFill>
                            <a:schemeClr val="tx2"/>
                          </a:solidFill>
                          <a:effectLst/>
                          <a:latin typeface="+mn-lt"/>
                        </a:rPr>
                        <a:t>A.2.2.F.6</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D-04</a:t>
                      </a:r>
                    </a:p>
                  </a:txBody>
                  <a:tcPr marL="36000" marR="36000" marT="9525" marB="0" anchor="ctr"/>
                </a:tc>
              </a:tr>
            </a:tbl>
          </a:graphicData>
        </a:graphic>
      </p:graphicFrame>
    </p:spTree>
    <p:extLst>
      <p:ext uri="{BB962C8B-B14F-4D97-AF65-F5344CB8AC3E}">
        <p14:creationId xmlns:p14="http://schemas.microsoft.com/office/powerpoint/2010/main" val="327360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37456" y="6400800"/>
            <a:ext cx="790128" cy="501648"/>
          </a:xfrm>
        </p:spPr>
        <p:txBody>
          <a:bodyPr/>
          <a:lstStyle/>
          <a:p>
            <a:fld id="{76563B4B-4410-459F-97AD-D0AEEE9266CA}" type="slidenum">
              <a:rPr lang="en-US" smtClean="0"/>
              <a:t>138</a:t>
            </a:fld>
            <a:endParaRPr lang="en-US" dirty="0"/>
          </a:p>
        </p:txBody>
      </p:sp>
      <p:sp>
        <p:nvSpPr>
          <p:cNvPr id="4" name="Text Placeholder 3"/>
          <p:cNvSpPr>
            <a:spLocks noGrp="1"/>
          </p:cNvSpPr>
          <p:nvPr>
            <p:ph type="body" sz="quarter" idx="15"/>
          </p:nvPr>
        </p:nvSpPr>
        <p:spPr/>
        <p:txBody>
          <a:bodyPr/>
          <a:lstStyle/>
          <a:p>
            <a:r>
              <a:rPr lang="nl-BE" dirty="0"/>
              <a:t>5. </a:t>
            </a:r>
            <a:r>
              <a:rPr lang="nl-BE" dirty="0" err="1"/>
              <a:t>Commissioning</a:t>
            </a:r>
            <a:r>
              <a:rPr lang="nl-BE" dirty="0"/>
              <a:t> </a:t>
            </a:r>
            <a:r>
              <a:rPr lang="nl-BE" dirty="0" smtClean="0"/>
              <a:t> </a:t>
            </a:r>
            <a:r>
              <a:rPr lang="nl-BE" dirty="0"/>
              <a:t>–</a:t>
            </a:r>
            <a:r>
              <a:rPr lang="en-GB" dirty="0"/>
              <a:t> Quick wizard  - </a:t>
            </a:r>
            <a:r>
              <a:rPr lang="en-GB" dirty="0" smtClean="0"/>
              <a:t>Confirm layout</a:t>
            </a:r>
            <a:endParaRPr lang="en-GB" dirty="0"/>
          </a:p>
          <a:p>
            <a:endParaRPr lang="en-GB" dirty="0"/>
          </a:p>
        </p:txBody>
      </p:sp>
      <p:sp>
        <p:nvSpPr>
          <p:cNvPr id="5" name="Text Placeholder 4"/>
          <p:cNvSpPr>
            <a:spLocks noGrp="1"/>
          </p:cNvSpPr>
          <p:nvPr>
            <p:ph type="body" sz="quarter" idx="16"/>
          </p:nvPr>
        </p:nvSpPr>
        <p:spPr/>
        <p:txBody>
          <a:bodyPr/>
          <a:lstStyle/>
          <a:p>
            <a:r>
              <a:rPr lang="nl-BE" dirty="0" err="1">
                <a:solidFill>
                  <a:schemeClr val="tx2"/>
                </a:solidFill>
              </a:rPr>
              <a:t>After</a:t>
            </a:r>
            <a:r>
              <a:rPr lang="nl-BE" dirty="0">
                <a:solidFill>
                  <a:schemeClr val="tx2"/>
                </a:solidFill>
              </a:rPr>
              <a:t> </a:t>
            </a:r>
            <a:r>
              <a:rPr lang="nl-BE" dirty="0" err="1">
                <a:solidFill>
                  <a:schemeClr val="tx2"/>
                </a:solidFill>
              </a:rPr>
              <a:t>confirmation</a:t>
            </a:r>
            <a:r>
              <a:rPr lang="nl-BE" dirty="0">
                <a:solidFill>
                  <a:schemeClr val="tx2"/>
                </a:solidFill>
              </a:rPr>
              <a:t> the system </a:t>
            </a:r>
            <a:r>
              <a:rPr lang="nl-BE" dirty="0" err="1">
                <a:solidFill>
                  <a:schemeClr val="tx2"/>
                </a:solidFill>
              </a:rPr>
              <a:t>will</a:t>
            </a:r>
            <a:r>
              <a:rPr lang="nl-BE" dirty="0">
                <a:solidFill>
                  <a:schemeClr val="tx2"/>
                </a:solidFill>
              </a:rPr>
              <a:t> </a:t>
            </a:r>
            <a:r>
              <a:rPr lang="nl-BE" dirty="0" err="1">
                <a:solidFill>
                  <a:schemeClr val="tx2"/>
                </a:solidFill>
              </a:rPr>
              <a:t>automatically</a:t>
            </a:r>
            <a:r>
              <a:rPr lang="nl-BE" dirty="0">
                <a:solidFill>
                  <a:schemeClr val="tx2"/>
                </a:solidFill>
              </a:rPr>
              <a:t> </a:t>
            </a:r>
            <a:r>
              <a:rPr lang="nl-BE" dirty="0" err="1">
                <a:solidFill>
                  <a:schemeClr val="tx2"/>
                </a:solidFill>
              </a:rPr>
              <a:t>restart</a:t>
            </a:r>
            <a:r>
              <a:rPr lang="nl-BE" dirty="0">
                <a:solidFill>
                  <a:schemeClr val="tx2"/>
                </a:solidFill>
              </a:rPr>
              <a:t>.</a:t>
            </a:r>
          </a:p>
          <a:p>
            <a:endParaRPr lang="en-GB" dirty="0">
              <a:solidFill>
                <a:schemeClr val="tx2"/>
              </a:solidFill>
            </a:endParaRPr>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02254" y="3792835"/>
            <a:ext cx="2262593" cy="1436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67444" y="2213865"/>
            <a:ext cx="2238371" cy="140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Elbow Connector 7"/>
          <p:cNvCxnSpPr>
            <a:stCxn id="7" idx="3"/>
            <a:endCxn id="6" idx="0"/>
          </p:cNvCxnSpPr>
          <p:nvPr/>
        </p:nvCxnSpPr>
        <p:spPr>
          <a:xfrm>
            <a:off x="4405815" y="2918767"/>
            <a:ext cx="1327736" cy="874068"/>
          </a:xfrm>
          <a:prstGeom prst="bentConnector2">
            <a:avLst/>
          </a:prstGeom>
          <a:ln w="635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06167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139</a:t>
            </a:fld>
            <a:endParaRPr lang="en-US" dirty="0"/>
          </a:p>
        </p:txBody>
      </p:sp>
      <p:sp>
        <p:nvSpPr>
          <p:cNvPr id="4" name="Text Placeholder 3"/>
          <p:cNvSpPr>
            <a:spLocks noGrp="1"/>
          </p:cNvSpPr>
          <p:nvPr>
            <p:ph type="body" sz="quarter" idx="15"/>
          </p:nvPr>
        </p:nvSpPr>
        <p:spPr/>
        <p:txBody>
          <a:bodyPr/>
          <a:lstStyle/>
          <a:p>
            <a:r>
              <a:rPr lang="nl-BE" dirty="0" smtClean="0"/>
              <a:t>5.3 </a:t>
            </a:r>
            <a:r>
              <a:rPr lang="nl-BE" dirty="0" err="1"/>
              <a:t>Commissioning</a:t>
            </a:r>
            <a:r>
              <a:rPr lang="nl-BE" dirty="0"/>
              <a:t>  –</a:t>
            </a:r>
            <a:r>
              <a:rPr lang="en-GB" dirty="0"/>
              <a:t> </a:t>
            </a:r>
            <a:r>
              <a:rPr lang="en-GB" dirty="0" smtClean="0"/>
              <a:t>Test run</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err="1" smtClean="0">
                <a:solidFill>
                  <a:schemeClr val="bg2"/>
                </a:solidFill>
              </a:rPr>
              <a:t>Activate</a:t>
            </a:r>
            <a:r>
              <a:rPr lang="nl-BE" dirty="0" smtClean="0">
                <a:solidFill>
                  <a:schemeClr val="bg2"/>
                </a:solidFill>
              </a:rPr>
              <a:t> test run</a:t>
            </a:r>
          </a:p>
          <a:p>
            <a:endParaRPr lang="nl-BE" dirty="0"/>
          </a:p>
          <a:p>
            <a:endParaRPr lang="nl-BE" dirty="0" smtClean="0"/>
          </a:p>
          <a:p>
            <a:endParaRPr lang="nl-BE" dirty="0"/>
          </a:p>
          <a:p>
            <a:endParaRPr lang="nl-BE" dirty="0" smtClean="0"/>
          </a:p>
          <a:p>
            <a:endParaRPr lang="nl-BE" dirty="0"/>
          </a:p>
          <a:p>
            <a:endParaRPr lang="nl-BE" dirty="0" smtClean="0"/>
          </a:p>
          <a:p>
            <a:pPr marL="285750" indent="-285750">
              <a:buFontTx/>
              <a:buChar char="-"/>
            </a:pPr>
            <a:r>
              <a:rPr lang="nl-BE" dirty="0" err="1" smtClean="0"/>
              <a:t>Remarks</a:t>
            </a:r>
            <a:r>
              <a:rPr lang="nl-BE" dirty="0" smtClean="0"/>
              <a:t> </a:t>
            </a:r>
          </a:p>
          <a:p>
            <a:pPr marL="742950" lvl="1" indent="-285750">
              <a:buFontTx/>
              <a:buChar char="-"/>
            </a:pPr>
            <a:r>
              <a:rPr lang="nl-BE" dirty="0" smtClean="0"/>
              <a:t>Test </a:t>
            </a:r>
            <a:r>
              <a:rPr lang="nl-BE" dirty="0"/>
              <a:t>screen is </a:t>
            </a:r>
            <a:r>
              <a:rPr lang="nl-BE" dirty="0" err="1" smtClean="0"/>
              <a:t>shown</a:t>
            </a:r>
            <a:endParaRPr lang="nl-BE" dirty="0" smtClean="0"/>
          </a:p>
          <a:p>
            <a:pPr marL="742950" lvl="1" indent="-285750">
              <a:buFontTx/>
              <a:buChar char="-"/>
            </a:pPr>
            <a:r>
              <a:rPr lang="nl-BE" dirty="0" smtClean="0"/>
              <a:t>Test </a:t>
            </a:r>
            <a:r>
              <a:rPr lang="nl-BE" dirty="0"/>
              <a:t>run </a:t>
            </a:r>
            <a:r>
              <a:rPr lang="nl-BE" dirty="0" err="1"/>
              <a:t>automatically</a:t>
            </a:r>
            <a:r>
              <a:rPr lang="nl-BE" dirty="0"/>
              <a:t> </a:t>
            </a:r>
            <a:r>
              <a:rPr lang="nl-BE" dirty="0" err="1"/>
              <a:t>ends</a:t>
            </a:r>
            <a:r>
              <a:rPr lang="nl-BE" dirty="0"/>
              <a:t> </a:t>
            </a:r>
            <a:r>
              <a:rPr lang="nl-BE" dirty="0" err="1"/>
              <a:t>after</a:t>
            </a:r>
            <a:r>
              <a:rPr lang="nl-BE" dirty="0"/>
              <a:t> +/- </a:t>
            </a:r>
            <a:r>
              <a:rPr lang="nl-BE" b="1" dirty="0" smtClean="0"/>
              <a:t>30min</a:t>
            </a:r>
          </a:p>
          <a:p>
            <a:pPr marL="742950" lvl="1" indent="-285750">
              <a:buFontTx/>
              <a:buChar char="-"/>
            </a:pPr>
            <a:r>
              <a:rPr lang="nl-BE" dirty="0" err="1" smtClean="0"/>
              <a:t>To</a:t>
            </a:r>
            <a:r>
              <a:rPr lang="nl-BE" dirty="0" smtClean="0"/>
              <a:t> </a:t>
            </a:r>
            <a:r>
              <a:rPr lang="nl-BE" dirty="0"/>
              <a:t>end </a:t>
            </a:r>
            <a:r>
              <a:rPr lang="nl-BE" b="1" dirty="0" err="1"/>
              <a:t>manually</a:t>
            </a:r>
            <a:r>
              <a:rPr lang="nl-BE" dirty="0"/>
              <a:t> </a:t>
            </a:r>
            <a:r>
              <a:rPr lang="nl-BE" dirty="0" err="1"/>
              <a:t>press</a:t>
            </a:r>
            <a:r>
              <a:rPr lang="nl-BE" dirty="0"/>
              <a:t> </a:t>
            </a:r>
            <a:r>
              <a:rPr lang="nl-BE" b="1" dirty="0"/>
              <a:t>ON/OFF</a:t>
            </a:r>
            <a:r>
              <a:rPr lang="nl-BE" dirty="0"/>
              <a:t> button </a:t>
            </a:r>
            <a:r>
              <a:rPr lang="nl-BE" dirty="0" err="1"/>
              <a:t>and</a:t>
            </a:r>
            <a:r>
              <a:rPr lang="nl-BE" dirty="0"/>
              <a:t> </a:t>
            </a:r>
            <a:r>
              <a:rPr lang="nl-BE" dirty="0" err="1" smtClean="0"/>
              <a:t>confirm</a:t>
            </a:r>
            <a:endParaRPr lang="nl-BE" dirty="0" smtClean="0"/>
          </a:p>
          <a:p>
            <a:pPr marL="742950" lvl="1" indent="-285750">
              <a:buFontTx/>
              <a:buChar char="-"/>
            </a:pPr>
            <a:r>
              <a:rPr lang="nl-BE" dirty="0" err="1" smtClean="0"/>
              <a:t>During</a:t>
            </a:r>
            <a:r>
              <a:rPr lang="nl-BE" dirty="0" smtClean="0"/>
              <a:t> </a:t>
            </a:r>
            <a:r>
              <a:rPr lang="nl-BE" dirty="0"/>
              <a:t>test =&gt; </a:t>
            </a:r>
            <a:r>
              <a:rPr lang="nl-BE" dirty="0" err="1"/>
              <a:t>only</a:t>
            </a:r>
            <a:r>
              <a:rPr lang="nl-BE" dirty="0"/>
              <a:t> menu [6] Information is </a:t>
            </a:r>
            <a:r>
              <a:rPr lang="nl-BE" dirty="0" err="1"/>
              <a:t>accessible</a:t>
            </a:r>
            <a:r>
              <a:rPr lang="nl-BE" dirty="0"/>
              <a:t>: sensor info &amp; actuator info</a:t>
            </a:r>
          </a:p>
          <a:p>
            <a:pPr marL="742950" lvl="1" indent="-285750">
              <a:buFontTx/>
              <a:buChar char="-"/>
            </a:pPr>
            <a:endParaRPr lang="en-GB" dirty="0"/>
          </a:p>
        </p:txBody>
      </p:sp>
      <p:graphicFrame>
        <p:nvGraphicFramePr>
          <p:cNvPr id="6" name="Tabelle 19"/>
          <p:cNvGraphicFramePr>
            <a:graphicFrameLocks noGrp="1"/>
          </p:cNvGraphicFramePr>
          <p:nvPr>
            <p:extLst>
              <p:ext uri="{D42A27DB-BD31-4B8C-83A1-F6EECF244321}">
                <p14:modId xmlns:p14="http://schemas.microsoft.com/office/powerpoint/2010/main" val="3947839068"/>
              </p:ext>
            </p:extLst>
          </p:nvPr>
        </p:nvGraphicFramePr>
        <p:xfrm>
          <a:off x="6948264" y="617240"/>
          <a:ext cx="2016224" cy="1371600"/>
        </p:xfrm>
        <a:graphic>
          <a:graphicData uri="http://schemas.openxmlformats.org/drawingml/2006/table">
            <a:tbl>
              <a:tblPr firstRow="1" bandRow="1">
                <a:tableStyleId>{5C22544A-7EE6-4342-B048-85BDC9FD1C3A}</a:tableStyleId>
              </a:tblPr>
              <a:tblGrid>
                <a:gridCol w="336037"/>
                <a:gridCol w="1680187"/>
              </a:tblGrid>
              <a:tr h="206347">
                <a:tc gridSpan="2">
                  <a:txBody>
                    <a:bodyPr/>
                    <a:lstStyle/>
                    <a:p>
                      <a:r>
                        <a:rPr lang="de-DE" sz="1200" dirty="0" smtClean="0">
                          <a:solidFill>
                            <a:schemeClr val="bg2"/>
                          </a:solidFill>
                          <a:latin typeface="Arial" pitchFamily="34" charset="0"/>
                          <a:cs typeface="Arial" pitchFamily="34" charset="0"/>
                        </a:rPr>
                        <a:t>A.7 </a:t>
                      </a:r>
                      <a:r>
                        <a:rPr lang="de-DE" sz="1200" dirty="0" err="1" smtClean="0">
                          <a:solidFill>
                            <a:schemeClr val="bg2"/>
                          </a:solidFill>
                          <a:latin typeface="Arial" pitchFamily="34" charset="0"/>
                          <a:cs typeface="Arial" pitchFamily="34" charset="0"/>
                        </a:rPr>
                        <a:t>Commissioning</a:t>
                      </a:r>
                      <a:endParaRPr lang="en-GB" sz="1200" dirty="0">
                        <a:solidFill>
                          <a:schemeClr val="bg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206347">
                <a:tc>
                  <a:txBody>
                    <a:bodyPr/>
                    <a:lstStyle/>
                    <a:p>
                      <a:r>
                        <a:rPr lang="de-DE" sz="1200" b="1" dirty="0" smtClean="0">
                          <a:solidFill>
                            <a:schemeClr val="bg2"/>
                          </a:solidFill>
                          <a:latin typeface="Arial" pitchFamily="34" charset="0"/>
                          <a:cs typeface="Arial" pitchFamily="34" charset="0"/>
                        </a:rPr>
                        <a:t>1</a:t>
                      </a:r>
                      <a:endParaRPr lang="en-GB" sz="1200" b="1" dirty="0">
                        <a:solidFill>
                          <a:schemeClr val="bg2"/>
                        </a:solidFill>
                        <a:latin typeface="Arial" pitchFamily="34" charset="0"/>
                        <a:cs typeface="Arial" pitchFamily="34" charset="0"/>
                      </a:endParaRPr>
                    </a:p>
                  </a:txBody>
                  <a:tcPr/>
                </a:tc>
                <a:tc>
                  <a:txBody>
                    <a:bodyPr/>
                    <a:lstStyle/>
                    <a:p>
                      <a:r>
                        <a:rPr lang="de-DE" sz="1200" b="1" dirty="0" smtClean="0">
                          <a:solidFill>
                            <a:schemeClr val="bg2"/>
                          </a:solidFill>
                          <a:latin typeface="Arial" pitchFamily="34" charset="0"/>
                          <a:cs typeface="Arial" pitchFamily="34" charset="0"/>
                        </a:rPr>
                        <a:t>Test </a:t>
                      </a:r>
                      <a:r>
                        <a:rPr lang="de-DE" sz="1200" b="1" dirty="0" err="1" smtClean="0">
                          <a:solidFill>
                            <a:schemeClr val="bg2"/>
                          </a:solidFill>
                          <a:latin typeface="Arial" pitchFamily="34" charset="0"/>
                          <a:cs typeface="Arial" pitchFamily="34" charset="0"/>
                        </a:rPr>
                        <a:t>run</a:t>
                      </a:r>
                      <a:endParaRPr lang="en-GB" sz="1200" b="1" dirty="0">
                        <a:solidFill>
                          <a:schemeClr val="bg2"/>
                        </a:solidFill>
                        <a:latin typeface="Arial" pitchFamily="34" charset="0"/>
                        <a:cs typeface="Arial" pitchFamily="34" charset="0"/>
                      </a:endParaRPr>
                    </a:p>
                  </a:txBody>
                  <a:tcPr/>
                </a:tc>
              </a:tr>
              <a:tr h="206347">
                <a:tc>
                  <a:txBody>
                    <a:bodyPr/>
                    <a:lstStyle/>
                    <a:p>
                      <a:r>
                        <a:rPr lang="de-DE" sz="1200" b="0" dirty="0" smtClean="0">
                          <a:solidFill>
                            <a:schemeClr val="bg2"/>
                          </a:solidFill>
                          <a:latin typeface="Arial" pitchFamily="34" charset="0"/>
                          <a:cs typeface="Arial" pitchFamily="34" charset="0"/>
                        </a:rPr>
                        <a:t>2</a:t>
                      </a:r>
                      <a:endParaRPr lang="en-GB" sz="1200" b="0" dirty="0">
                        <a:solidFill>
                          <a:schemeClr val="bg2"/>
                        </a:solidFill>
                        <a:latin typeface="Arial" pitchFamily="34" charset="0"/>
                        <a:cs typeface="Arial" pitchFamily="34" charset="0"/>
                      </a:endParaRPr>
                    </a:p>
                  </a:txBody>
                  <a:tcPr/>
                </a:tc>
                <a:tc>
                  <a:txBody>
                    <a:bodyPr/>
                    <a:lstStyle/>
                    <a:p>
                      <a:r>
                        <a:rPr lang="de-DE" sz="1200" b="0" dirty="0" smtClean="0">
                          <a:solidFill>
                            <a:schemeClr val="bg2"/>
                          </a:solidFill>
                          <a:latin typeface="Arial" pitchFamily="34" charset="0"/>
                          <a:cs typeface="Arial" pitchFamily="34" charset="0"/>
                        </a:rPr>
                        <a:t>UFH</a:t>
                      </a:r>
                      <a:r>
                        <a:rPr lang="de-DE" sz="1200" b="0" baseline="0" dirty="0" smtClean="0">
                          <a:solidFill>
                            <a:schemeClr val="bg2"/>
                          </a:solidFill>
                          <a:latin typeface="Arial" pitchFamily="34" charset="0"/>
                          <a:cs typeface="Arial" pitchFamily="34" charset="0"/>
                        </a:rPr>
                        <a:t> </a:t>
                      </a:r>
                      <a:r>
                        <a:rPr lang="de-DE" sz="1200" b="0" baseline="0" dirty="0" err="1" smtClean="0">
                          <a:solidFill>
                            <a:schemeClr val="bg2"/>
                          </a:solidFill>
                          <a:latin typeface="Arial" pitchFamily="34" charset="0"/>
                          <a:cs typeface="Arial" pitchFamily="34" charset="0"/>
                        </a:rPr>
                        <a:t>screed</a:t>
                      </a:r>
                      <a:r>
                        <a:rPr lang="de-DE" sz="1200" b="0" baseline="0" dirty="0" smtClean="0">
                          <a:solidFill>
                            <a:schemeClr val="bg2"/>
                          </a:solidFill>
                          <a:latin typeface="Arial" pitchFamily="34" charset="0"/>
                          <a:cs typeface="Arial" pitchFamily="34" charset="0"/>
                        </a:rPr>
                        <a:t> </a:t>
                      </a:r>
                      <a:r>
                        <a:rPr lang="de-DE" sz="1200" b="0" baseline="0" dirty="0" err="1" smtClean="0">
                          <a:solidFill>
                            <a:schemeClr val="bg2"/>
                          </a:solidFill>
                          <a:latin typeface="Arial" pitchFamily="34" charset="0"/>
                          <a:cs typeface="Arial" pitchFamily="34" charset="0"/>
                        </a:rPr>
                        <a:t>dryout</a:t>
                      </a:r>
                      <a:endParaRPr lang="en-GB" sz="1200" b="0" dirty="0">
                        <a:solidFill>
                          <a:schemeClr val="bg2"/>
                        </a:solidFill>
                        <a:latin typeface="Arial" pitchFamily="34" charset="0"/>
                        <a:cs typeface="Arial" pitchFamily="34" charset="0"/>
                      </a:endParaRPr>
                    </a:p>
                  </a:txBody>
                  <a:tcPr/>
                </a:tc>
              </a:tr>
              <a:tr h="206347">
                <a:tc>
                  <a:txBody>
                    <a:bodyPr/>
                    <a:lstStyle/>
                    <a:p>
                      <a:r>
                        <a:rPr lang="de-DE" sz="1200" dirty="0" smtClean="0">
                          <a:solidFill>
                            <a:schemeClr val="bg2"/>
                          </a:solidFill>
                          <a:latin typeface="Arial" pitchFamily="34" charset="0"/>
                          <a:cs typeface="Arial" pitchFamily="34" charset="0"/>
                        </a:rPr>
                        <a:t>3</a:t>
                      </a:r>
                      <a:endParaRPr lang="en-GB" sz="1200" dirty="0">
                        <a:solidFill>
                          <a:schemeClr val="bg2"/>
                        </a:solidFill>
                        <a:latin typeface="Arial" pitchFamily="34" charset="0"/>
                        <a:cs typeface="Arial" pitchFamily="34" charset="0"/>
                      </a:endParaRPr>
                    </a:p>
                  </a:txBody>
                  <a:tcPr/>
                </a:tc>
                <a:tc>
                  <a:txBody>
                    <a:bodyPr/>
                    <a:lstStyle/>
                    <a:p>
                      <a:r>
                        <a:rPr lang="de-DE" sz="1200" dirty="0" smtClean="0">
                          <a:solidFill>
                            <a:schemeClr val="bg2"/>
                          </a:solidFill>
                          <a:latin typeface="Arial" pitchFamily="34" charset="0"/>
                          <a:cs typeface="Arial" pitchFamily="34" charset="0"/>
                        </a:rPr>
                        <a:t>Air </a:t>
                      </a:r>
                      <a:r>
                        <a:rPr lang="de-DE" sz="1200" dirty="0" err="1" smtClean="0">
                          <a:solidFill>
                            <a:schemeClr val="bg2"/>
                          </a:solidFill>
                          <a:latin typeface="Arial" pitchFamily="34" charset="0"/>
                          <a:cs typeface="Arial" pitchFamily="34" charset="0"/>
                        </a:rPr>
                        <a:t>purge</a:t>
                      </a:r>
                      <a:r>
                        <a:rPr lang="de-DE" sz="1200" dirty="0" smtClean="0">
                          <a:solidFill>
                            <a:schemeClr val="bg2"/>
                          </a:solidFill>
                          <a:latin typeface="Arial" pitchFamily="34" charset="0"/>
                          <a:cs typeface="Arial" pitchFamily="34" charset="0"/>
                        </a:rPr>
                        <a:t> </a:t>
                      </a:r>
                      <a:endParaRPr lang="en-GB" sz="1200" dirty="0">
                        <a:solidFill>
                          <a:schemeClr val="bg2"/>
                        </a:solidFill>
                        <a:latin typeface="Arial" pitchFamily="34" charset="0"/>
                        <a:cs typeface="Arial" pitchFamily="34" charset="0"/>
                      </a:endParaRPr>
                    </a:p>
                  </a:txBody>
                  <a:tcPr/>
                </a:tc>
              </a:tr>
              <a:tr h="206347">
                <a:tc>
                  <a:txBody>
                    <a:bodyPr/>
                    <a:lstStyle/>
                    <a:p>
                      <a:r>
                        <a:rPr lang="de-DE" sz="1200" dirty="0" smtClean="0">
                          <a:solidFill>
                            <a:schemeClr val="bg2"/>
                          </a:solidFill>
                          <a:latin typeface="Arial" pitchFamily="34" charset="0"/>
                          <a:cs typeface="Arial" pitchFamily="34" charset="0"/>
                        </a:rPr>
                        <a:t>4</a:t>
                      </a:r>
                      <a:endParaRPr lang="en-GB" sz="1200" dirty="0">
                        <a:solidFill>
                          <a:schemeClr val="bg2"/>
                        </a:solidFill>
                        <a:latin typeface="Arial" pitchFamily="34" charset="0"/>
                        <a:cs typeface="Arial" pitchFamily="34" charset="0"/>
                      </a:endParaRPr>
                    </a:p>
                  </a:txBody>
                  <a:tcPr/>
                </a:tc>
                <a:tc>
                  <a:txBody>
                    <a:bodyPr/>
                    <a:lstStyle/>
                    <a:p>
                      <a:r>
                        <a:rPr lang="de-DE" sz="1200" dirty="0" err="1" smtClean="0">
                          <a:solidFill>
                            <a:schemeClr val="bg2"/>
                          </a:solidFill>
                          <a:latin typeface="Arial" pitchFamily="34" charset="0"/>
                          <a:cs typeface="Arial" pitchFamily="34" charset="0"/>
                        </a:rPr>
                        <a:t>Acuator</a:t>
                      </a:r>
                      <a:r>
                        <a:rPr lang="de-DE" sz="1200" baseline="0" dirty="0" smtClean="0">
                          <a:solidFill>
                            <a:schemeClr val="bg2"/>
                          </a:solidFill>
                          <a:latin typeface="Arial" pitchFamily="34" charset="0"/>
                          <a:cs typeface="Arial" pitchFamily="34" charset="0"/>
                        </a:rPr>
                        <a:t> </a:t>
                      </a:r>
                      <a:r>
                        <a:rPr lang="de-DE" sz="1200" baseline="0" dirty="0" err="1" smtClean="0">
                          <a:solidFill>
                            <a:schemeClr val="bg2"/>
                          </a:solidFill>
                          <a:latin typeface="Arial" pitchFamily="34" charset="0"/>
                          <a:cs typeface="Arial" pitchFamily="34" charset="0"/>
                        </a:rPr>
                        <a:t>test</a:t>
                      </a:r>
                      <a:r>
                        <a:rPr lang="de-DE" sz="1200" baseline="0" dirty="0" smtClean="0">
                          <a:solidFill>
                            <a:schemeClr val="bg2"/>
                          </a:solidFill>
                          <a:latin typeface="Arial" pitchFamily="34" charset="0"/>
                          <a:cs typeface="Arial" pitchFamily="34" charset="0"/>
                        </a:rPr>
                        <a:t> </a:t>
                      </a:r>
                      <a:r>
                        <a:rPr lang="de-DE" sz="1200" baseline="0" dirty="0" err="1" smtClean="0">
                          <a:solidFill>
                            <a:schemeClr val="bg2"/>
                          </a:solidFill>
                          <a:latin typeface="Arial" pitchFamily="34" charset="0"/>
                          <a:cs typeface="Arial" pitchFamily="34" charset="0"/>
                        </a:rPr>
                        <a:t>run</a:t>
                      </a:r>
                      <a:endParaRPr lang="en-GB" sz="1200" dirty="0">
                        <a:solidFill>
                          <a:schemeClr val="bg2"/>
                        </a:solidFill>
                        <a:latin typeface="Arial" pitchFamily="34" charset="0"/>
                        <a:cs typeface="Arial" pitchFamily="34" charset="0"/>
                      </a:endParaRPr>
                    </a:p>
                  </a:txBody>
                  <a:tcPr/>
                </a:tc>
              </a:tr>
            </a:tbl>
          </a:graphicData>
        </a:graphic>
      </p:graphicFrame>
      <p:cxnSp>
        <p:nvCxnSpPr>
          <p:cNvPr id="7" name="Elbow Connector 6"/>
          <p:cNvCxnSpPr/>
          <p:nvPr/>
        </p:nvCxnSpPr>
        <p:spPr bwMode="auto">
          <a:xfrm rot="10800000" flipV="1">
            <a:off x="1331640" y="1084396"/>
            <a:ext cx="5616624" cy="879296"/>
          </a:xfrm>
          <a:prstGeom prst="bentConnector3">
            <a:avLst>
              <a:gd name="adj1" fmla="val 99964"/>
            </a:avLst>
          </a:prstGeom>
          <a:solidFill>
            <a:schemeClr val="accent1"/>
          </a:solidFill>
          <a:ln w="381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8" name="Tabelle 19"/>
          <p:cNvGraphicFramePr>
            <a:graphicFrameLocks noGrp="1"/>
          </p:cNvGraphicFramePr>
          <p:nvPr>
            <p:extLst>
              <p:ext uri="{D42A27DB-BD31-4B8C-83A1-F6EECF244321}">
                <p14:modId xmlns:p14="http://schemas.microsoft.com/office/powerpoint/2010/main" val="1537456531"/>
              </p:ext>
            </p:extLst>
          </p:nvPr>
        </p:nvGraphicFramePr>
        <p:xfrm>
          <a:off x="611560" y="2060848"/>
          <a:ext cx="2016224" cy="1097280"/>
        </p:xfrm>
        <a:graphic>
          <a:graphicData uri="http://schemas.openxmlformats.org/drawingml/2006/table">
            <a:tbl>
              <a:tblPr firstRow="1" bandRow="1">
                <a:tableStyleId>{5C22544A-7EE6-4342-B048-85BDC9FD1C3A}</a:tableStyleId>
              </a:tblPr>
              <a:tblGrid>
                <a:gridCol w="336037"/>
                <a:gridCol w="1680187"/>
              </a:tblGrid>
              <a:tr h="0">
                <a:tc gridSpan="2">
                  <a:txBody>
                    <a:bodyPr/>
                    <a:lstStyle/>
                    <a:p>
                      <a:r>
                        <a:rPr lang="de-DE" sz="1200" dirty="0" smtClean="0">
                          <a:solidFill>
                            <a:schemeClr val="bg2"/>
                          </a:solidFill>
                          <a:latin typeface="Arial" pitchFamily="34" charset="0"/>
                          <a:cs typeface="Arial" pitchFamily="34" charset="0"/>
                        </a:rPr>
                        <a:t>A.7.1</a:t>
                      </a:r>
                      <a:endParaRPr lang="en-GB" sz="1200" dirty="0">
                        <a:solidFill>
                          <a:schemeClr val="bg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206347">
                <a:tc>
                  <a:txBody>
                    <a:bodyPr/>
                    <a:lstStyle/>
                    <a:p>
                      <a:r>
                        <a:rPr lang="en-GB" sz="1200" b="0" dirty="0" smtClean="0">
                          <a:solidFill>
                            <a:schemeClr val="bg2"/>
                          </a:solidFill>
                          <a:latin typeface="Arial" pitchFamily="34" charset="0"/>
                          <a:cs typeface="Arial" pitchFamily="34" charset="0"/>
                        </a:rPr>
                        <a:t>1</a:t>
                      </a:r>
                      <a:endParaRPr lang="en-GB" sz="1200" b="0" dirty="0">
                        <a:solidFill>
                          <a:schemeClr val="bg2"/>
                        </a:solidFill>
                        <a:latin typeface="Arial" pitchFamily="34" charset="0"/>
                        <a:cs typeface="Arial" pitchFamily="34" charset="0"/>
                      </a:endParaRPr>
                    </a:p>
                  </a:txBody>
                  <a:tcPr/>
                </a:tc>
                <a:tc>
                  <a:txBody>
                    <a:bodyPr/>
                    <a:lstStyle/>
                    <a:p>
                      <a:r>
                        <a:rPr lang="de-DE" sz="1200" b="0" dirty="0" err="1" smtClean="0">
                          <a:solidFill>
                            <a:schemeClr val="bg2"/>
                          </a:solidFill>
                          <a:latin typeface="Arial" pitchFamily="34" charset="0"/>
                          <a:cs typeface="Arial" pitchFamily="34" charset="0"/>
                        </a:rPr>
                        <a:t>Heating</a:t>
                      </a:r>
                      <a:endParaRPr lang="en-GB" sz="1200" b="0" dirty="0">
                        <a:solidFill>
                          <a:schemeClr val="bg2"/>
                        </a:solidFill>
                        <a:latin typeface="Arial" pitchFamily="34" charset="0"/>
                        <a:cs typeface="Arial" pitchFamily="34" charset="0"/>
                      </a:endParaRPr>
                    </a:p>
                  </a:txBody>
                  <a:tcPr/>
                </a:tc>
              </a:tr>
              <a:tr h="206347">
                <a:tc>
                  <a:txBody>
                    <a:bodyPr/>
                    <a:lstStyle/>
                    <a:p>
                      <a:r>
                        <a:rPr lang="en-GB" sz="1200" b="0" dirty="0" smtClean="0">
                          <a:solidFill>
                            <a:schemeClr val="bg2"/>
                          </a:solidFill>
                          <a:latin typeface="Arial" pitchFamily="34" charset="0"/>
                          <a:cs typeface="Arial" pitchFamily="34" charset="0"/>
                        </a:rPr>
                        <a:t>2</a:t>
                      </a:r>
                      <a:endParaRPr lang="en-GB" sz="1200" b="0" dirty="0">
                        <a:solidFill>
                          <a:schemeClr val="bg2"/>
                        </a:solidFill>
                        <a:latin typeface="Arial" pitchFamily="34" charset="0"/>
                        <a:cs typeface="Arial" pitchFamily="34" charset="0"/>
                      </a:endParaRPr>
                    </a:p>
                  </a:txBody>
                  <a:tcPr/>
                </a:tc>
                <a:tc>
                  <a:txBody>
                    <a:bodyPr/>
                    <a:lstStyle/>
                    <a:p>
                      <a:r>
                        <a:rPr lang="de-DE" sz="1200" b="0" dirty="0" err="1" smtClean="0">
                          <a:solidFill>
                            <a:schemeClr val="bg2"/>
                          </a:solidFill>
                          <a:latin typeface="Arial" pitchFamily="34" charset="0"/>
                          <a:cs typeface="Arial" pitchFamily="34" charset="0"/>
                        </a:rPr>
                        <a:t>Cooling</a:t>
                      </a:r>
                      <a:endParaRPr lang="en-GB" sz="1200" b="0" dirty="0">
                        <a:solidFill>
                          <a:schemeClr val="bg2"/>
                        </a:solidFill>
                        <a:latin typeface="Arial" pitchFamily="34" charset="0"/>
                        <a:cs typeface="Arial" pitchFamily="34" charset="0"/>
                      </a:endParaRPr>
                    </a:p>
                  </a:txBody>
                  <a:tcPr/>
                </a:tc>
              </a:tr>
              <a:tr h="206347">
                <a:tc>
                  <a:txBody>
                    <a:bodyPr/>
                    <a:lstStyle/>
                    <a:p>
                      <a:r>
                        <a:rPr lang="en-GB" sz="1200" dirty="0" smtClean="0">
                          <a:solidFill>
                            <a:schemeClr val="bg2"/>
                          </a:solidFill>
                          <a:latin typeface="Arial" pitchFamily="34" charset="0"/>
                          <a:cs typeface="Arial" pitchFamily="34" charset="0"/>
                        </a:rPr>
                        <a:t>3</a:t>
                      </a:r>
                      <a:endParaRPr lang="en-GB" sz="1200" dirty="0">
                        <a:solidFill>
                          <a:schemeClr val="bg2"/>
                        </a:solidFill>
                        <a:latin typeface="Arial" pitchFamily="34" charset="0"/>
                        <a:cs typeface="Arial" pitchFamily="34" charset="0"/>
                      </a:endParaRPr>
                    </a:p>
                  </a:txBody>
                  <a:tcPr/>
                </a:tc>
                <a:tc>
                  <a:txBody>
                    <a:bodyPr/>
                    <a:lstStyle/>
                    <a:p>
                      <a:r>
                        <a:rPr lang="de-DE" sz="1200" dirty="0" smtClean="0">
                          <a:solidFill>
                            <a:schemeClr val="bg2"/>
                          </a:solidFill>
                          <a:latin typeface="Arial" pitchFamily="34" charset="0"/>
                          <a:cs typeface="Arial" pitchFamily="34" charset="0"/>
                        </a:rPr>
                        <a:t>DHW</a:t>
                      </a:r>
                      <a:endParaRPr lang="en-GB" sz="1200" dirty="0">
                        <a:solidFill>
                          <a:schemeClr val="bg2"/>
                        </a:solidFill>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2475869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14</a:t>
            </a:fld>
            <a:endParaRPr lang="en-US"/>
          </a:p>
        </p:txBody>
      </p:sp>
      <p:sp>
        <p:nvSpPr>
          <p:cNvPr id="7" name="Text Placeholder 6"/>
          <p:cNvSpPr>
            <a:spLocks noGrp="1"/>
          </p:cNvSpPr>
          <p:nvPr>
            <p:ph type="body" sz="quarter" idx="15"/>
          </p:nvPr>
        </p:nvSpPr>
        <p:spPr/>
        <p:txBody>
          <a:bodyPr/>
          <a:lstStyle/>
          <a:p>
            <a:r>
              <a:rPr lang="nl-BE" dirty="0" smtClean="0"/>
              <a:t>1. User interface </a:t>
            </a:r>
            <a:endParaRPr lang="en-GB" dirty="0"/>
          </a:p>
        </p:txBody>
      </p:sp>
      <p:sp>
        <p:nvSpPr>
          <p:cNvPr id="8" name="Text Placeholder 7"/>
          <p:cNvSpPr>
            <a:spLocks noGrp="1"/>
          </p:cNvSpPr>
          <p:nvPr>
            <p:ph type="body" sz="quarter" idx="16"/>
          </p:nvPr>
        </p:nvSpPr>
        <p:spPr/>
        <p:txBody>
          <a:bodyPr/>
          <a:lstStyle/>
          <a:p>
            <a:pPr marL="342900" indent="-342900">
              <a:buAutoNum type="arabicPeriod"/>
            </a:pPr>
            <a:r>
              <a:rPr lang="nl-BE" dirty="0" smtClean="0">
                <a:solidFill>
                  <a:schemeClr val="bg2"/>
                </a:solidFill>
              </a:rPr>
              <a:t>EKRUCBL*</a:t>
            </a:r>
          </a:p>
          <a:p>
            <a:pPr marL="800100" lvl="1" indent="-342900">
              <a:buAutoNum type="arabicPeriod"/>
            </a:pPr>
            <a:r>
              <a:rPr lang="nl-BE" dirty="0" smtClean="0">
                <a:solidFill>
                  <a:schemeClr val="bg2"/>
                </a:solidFill>
              </a:rPr>
              <a:t>Buttons</a:t>
            </a:r>
          </a:p>
          <a:p>
            <a:pPr marL="800100" lvl="1" indent="-342900">
              <a:buAutoNum type="arabicPeriod"/>
            </a:pPr>
            <a:r>
              <a:rPr lang="nl-BE" dirty="0" smtClean="0">
                <a:solidFill>
                  <a:schemeClr val="bg2"/>
                </a:solidFill>
              </a:rPr>
              <a:t>Home screen</a:t>
            </a:r>
          </a:p>
          <a:p>
            <a:pPr marL="800100" lvl="1" indent="-342900">
              <a:buAutoNum type="arabicPeriod"/>
            </a:pPr>
            <a:r>
              <a:rPr lang="nl-BE" dirty="0" smtClean="0">
                <a:solidFill>
                  <a:schemeClr val="bg2"/>
                </a:solidFill>
              </a:rPr>
              <a:t>Advanced User Profile</a:t>
            </a:r>
            <a:endParaRPr lang="nl-BE" dirty="0">
              <a:solidFill>
                <a:schemeClr val="bg2"/>
              </a:solidFill>
            </a:endParaRPr>
          </a:p>
          <a:p>
            <a:pPr marL="800100" lvl="1" indent="-342900">
              <a:buAutoNum type="arabicPeriod"/>
            </a:pPr>
            <a:r>
              <a:rPr lang="nl-BE" dirty="0" err="1" smtClean="0">
                <a:solidFill>
                  <a:schemeClr val="bg2"/>
                </a:solidFill>
              </a:rPr>
              <a:t>Icons</a:t>
            </a:r>
            <a:endParaRPr lang="nl-BE" dirty="0" smtClean="0">
              <a:solidFill>
                <a:schemeClr val="bg2"/>
              </a:solidFill>
            </a:endParaRPr>
          </a:p>
          <a:p>
            <a:pPr marL="342900" indent="-342900">
              <a:buAutoNum type="arabicPeriod"/>
            </a:pPr>
            <a:r>
              <a:rPr lang="nl-BE" dirty="0" smtClean="0">
                <a:solidFill>
                  <a:schemeClr val="bg2"/>
                </a:solidFill>
              </a:rPr>
              <a:t>EKRUCBS*</a:t>
            </a:r>
          </a:p>
          <a:p>
            <a:pPr marL="800100" lvl="1" indent="-342900">
              <a:buAutoNum type="arabicPeriod"/>
            </a:pPr>
            <a:r>
              <a:rPr lang="nl-BE" dirty="0"/>
              <a:t>Buttons</a:t>
            </a:r>
          </a:p>
          <a:p>
            <a:pPr marL="800100" lvl="1" indent="-342900">
              <a:buAutoNum type="arabicPeriod"/>
            </a:pPr>
            <a:r>
              <a:rPr lang="nl-BE" dirty="0" err="1" smtClean="0"/>
              <a:t>Icons</a:t>
            </a:r>
            <a:endParaRPr lang="nl-BE" dirty="0" smtClean="0"/>
          </a:p>
          <a:p>
            <a:pPr marL="342900" indent="-342900">
              <a:buAutoNum type="arabicPeriod"/>
            </a:pPr>
            <a:endParaRPr lang="en-GB" dirty="0"/>
          </a:p>
        </p:txBody>
      </p:sp>
    </p:spTree>
    <p:extLst>
      <p:ext uri="{BB962C8B-B14F-4D97-AF65-F5344CB8AC3E}">
        <p14:creationId xmlns:p14="http://schemas.microsoft.com/office/powerpoint/2010/main" val="315485440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140</a:t>
            </a:fld>
            <a:endParaRPr lang="en-US" dirty="0"/>
          </a:p>
        </p:txBody>
      </p:sp>
      <p:sp>
        <p:nvSpPr>
          <p:cNvPr id="4" name="Text Placeholder 3"/>
          <p:cNvSpPr>
            <a:spLocks noGrp="1"/>
          </p:cNvSpPr>
          <p:nvPr>
            <p:ph type="body" sz="quarter" idx="15"/>
          </p:nvPr>
        </p:nvSpPr>
        <p:spPr/>
        <p:txBody>
          <a:bodyPr/>
          <a:lstStyle/>
          <a:p>
            <a:r>
              <a:rPr lang="nl-BE" dirty="0" smtClean="0"/>
              <a:t>5.2 </a:t>
            </a:r>
            <a:r>
              <a:rPr lang="nl-BE" dirty="0" err="1" smtClean="0"/>
              <a:t>Commissioning</a:t>
            </a:r>
            <a:r>
              <a:rPr lang="nl-BE" dirty="0"/>
              <a:t> </a:t>
            </a:r>
            <a:r>
              <a:rPr lang="nl-BE" dirty="0" smtClean="0"/>
              <a:t>– </a:t>
            </a:r>
            <a:r>
              <a:rPr lang="en-GB" dirty="0"/>
              <a:t> </a:t>
            </a:r>
            <a:r>
              <a:rPr lang="en-GB" dirty="0" smtClean="0"/>
              <a:t>UFH screed </a:t>
            </a:r>
            <a:r>
              <a:rPr lang="en-GB" dirty="0" err="1" smtClean="0"/>
              <a:t>dryout</a:t>
            </a:r>
            <a:endParaRPr lang="nl-BE" dirty="0" smtClean="0"/>
          </a:p>
        </p:txBody>
      </p:sp>
      <p:sp>
        <p:nvSpPr>
          <p:cNvPr id="5" name="Text Placeholder 4"/>
          <p:cNvSpPr>
            <a:spLocks noGrp="1"/>
          </p:cNvSpPr>
          <p:nvPr>
            <p:ph type="body" sz="quarter" idx="16"/>
          </p:nvPr>
        </p:nvSpPr>
        <p:spPr/>
        <p:txBody>
          <a:bodyPr>
            <a:normAutofit/>
          </a:bodyPr>
          <a:lstStyle/>
          <a:p>
            <a:pPr marL="285750" indent="-285750">
              <a:buFontTx/>
              <a:buChar char="-"/>
            </a:pPr>
            <a:r>
              <a:rPr lang="nl-BE" dirty="0" smtClean="0">
                <a:solidFill>
                  <a:schemeClr val="bg2"/>
                </a:solidFill>
              </a:rPr>
              <a:t>Set the </a:t>
            </a:r>
            <a:r>
              <a:rPr lang="nl-BE" dirty="0" err="1" smtClean="0">
                <a:solidFill>
                  <a:schemeClr val="bg2"/>
                </a:solidFill>
              </a:rPr>
              <a:t>schedule</a:t>
            </a:r>
            <a:endParaRPr lang="nl-BE" dirty="0" smtClean="0">
              <a:solidFill>
                <a:schemeClr val="bg2"/>
              </a:solidFill>
            </a:endParaRPr>
          </a:p>
          <a:p>
            <a:pPr marL="742950" lvl="1" indent="-285750">
              <a:buFontTx/>
              <a:buChar char="-"/>
            </a:pPr>
            <a:r>
              <a:rPr lang="nl-BE" dirty="0" smtClean="0">
                <a:solidFill>
                  <a:schemeClr val="bg2"/>
                </a:solidFill>
              </a:rPr>
              <a:t>Time </a:t>
            </a:r>
            <a:r>
              <a:rPr lang="nl-BE" dirty="0" err="1" smtClean="0">
                <a:solidFill>
                  <a:schemeClr val="bg2"/>
                </a:solidFill>
              </a:rPr>
              <a:t>duration</a:t>
            </a:r>
            <a:r>
              <a:rPr lang="nl-BE" dirty="0" smtClean="0">
                <a:solidFill>
                  <a:schemeClr val="bg2"/>
                </a:solidFill>
              </a:rPr>
              <a:t> is </a:t>
            </a:r>
            <a:r>
              <a:rPr lang="nl-BE" dirty="0" err="1" smtClean="0">
                <a:solidFill>
                  <a:schemeClr val="bg2"/>
                </a:solidFill>
              </a:rPr>
              <a:t>between</a:t>
            </a:r>
            <a:r>
              <a:rPr lang="nl-BE" dirty="0" smtClean="0">
                <a:solidFill>
                  <a:schemeClr val="bg2"/>
                </a:solidFill>
              </a:rPr>
              <a:t> 1 </a:t>
            </a:r>
            <a:r>
              <a:rPr lang="nl-BE" dirty="0" err="1" smtClean="0">
                <a:solidFill>
                  <a:schemeClr val="bg2"/>
                </a:solidFill>
              </a:rPr>
              <a:t>and</a:t>
            </a:r>
            <a:r>
              <a:rPr lang="nl-BE" dirty="0" smtClean="0">
                <a:solidFill>
                  <a:schemeClr val="bg2"/>
                </a:solidFill>
              </a:rPr>
              <a:t> 72 </a:t>
            </a:r>
            <a:r>
              <a:rPr lang="nl-BE" dirty="0" err="1" smtClean="0">
                <a:solidFill>
                  <a:schemeClr val="bg2"/>
                </a:solidFill>
              </a:rPr>
              <a:t>hours</a:t>
            </a:r>
            <a:r>
              <a:rPr lang="nl-BE" dirty="0" smtClean="0">
                <a:solidFill>
                  <a:schemeClr val="bg2"/>
                </a:solidFill>
              </a:rPr>
              <a:t>.</a:t>
            </a:r>
          </a:p>
          <a:p>
            <a:pPr marL="742950" lvl="1" indent="-285750">
              <a:buFontTx/>
              <a:buChar char="-"/>
            </a:pPr>
            <a:r>
              <a:rPr lang="nl-BE" dirty="0" err="1" smtClean="0">
                <a:solidFill>
                  <a:schemeClr val="bg2"/>
                </a:solidFill>
              </a:rPr>
              <a:t>Temperature</a:t>
            </a:r>
            <a:r>
              <a:rPr lang="nl-BE" dirty="0" smtClean="0">
                <a:solidFill>
                  <a:schemeClr val="bg2"/>
                </a:solidFill>
              </a:rPr>
              <a:t> is </a:t>
            </a:r>
            <a:r>
              <a:rPr lang="nl-BE" dirty="0" err="1" smtClean="0">
                <a:solidFill>
                  <a:schemeClr val="bg2"/>
                </a:solidFill>
              </a:rPr>
              <a:t>between</a:t>
            </a:r>
            <a:r>
              <a:rPr lang="nl-BE" dirty="0" smtClean="0">
                <a:solidFill>
                  <a:schemeClr val="bg2"/>
                </a:solidFill>
              </a:rPr>
              <a:t> 15 </a:t>
            </a:r>
            <a:r>
              <a:rPr lang="nl-BE" dirty="0" err="1" smtClean="0">
                <a:solidFill>
                  <a:schemeClr val="bg2"/>
                </a:solidFill>
              </a:rPr>
              <a:t>and</a:t>
            </a:r>
            <a:r>
              <a:rPr lang="nl-BE" dirty="0" smtClean="0">
                <a:solidFill>
                  <a:schemeClr val="bg2"/>
                </a:solidFill>
              </a:rPr>
              <a:t> 55 °C</a:t>
            </a:r>
          </a:p>
          <a:p>
            <a:pPr marL="742950" lvl="1" indent="-285750">
              <a:buFontTx/>
              <a:buChar char="-"/>
            </a:pPr>
            <a:endParaRPr lang="nl-BE" dirty="0">
              <a:solidFill>
                <a:schemeClr val="bg2"/>
              </a:solidFill>
            </a:endParaRPr>
          </a:p>
          <a:p>
            <a:pPr marL="742950" lvl="1" indent="-285750">
              <a:buFontTx/>
              <a:buChar char="-"/>
            </a:pPr>
            <a:endParaRPr lang="nl-BE" dirty="0" smtClean="0">
              <a:solidFill>
                <a:schemeClr val="bg2"/>
              </a:solidFill>
            </a:endParaRPr>
          </a:p>
          <a:p>
            <a:pPr marL="742950" lvl="1" indent="-285750">
              <a:buFontTx/>
              <a:buChar char="-"/>
            </a:pPr>
            <a:endParaRPr lang="nl-BE" dirty="0">
              <a:solidFill>
                <a:schemeClr val="bg2"/>
              </a:solidFill>
            </a:endParaRPr>
          </a:p>
          <a:p>
            <a:pPr marL="742950" lvl="1" indent="-285750">
              <a:buFontTx/>
              <a:buChar char="-"/>
            </a:pPr>
            <a:endParaRPr lang="nl-BE" dirty="0" smtClean="0">
              <a:solidFill>
                <a:schemeClr val="bg2"/>
              </a:solidFill>
            </a:endParaRPr>
          </a:p>
          <a:p>
            <a:pPr marL="742950" lvl="1" indent="-285750">
              <a:buFontTx/>
              <a:buChar char="-"/>
            </a:pPr>
            <a:endParaRPr lang="nl-BE" dirty="0" smtClean="0">
              <a:solidFill>
                <a:schemeClr val="bg2"/>
              </a:solidFill>
            </a:endParaRPr>
          </a:p>
          <a:p>
            <a:pPr marL="742950" lvl="1" indent="-285750">
              <a:buFontTx/>
              <a:buChar char="-"/>
            </a:pPr>
            <a:r>
              <a:rPr lang="nl-BE" dirty="0" smtClean="0">
                <a:solidFill>
                  <a:schemeClr val="bg2"/>
                </a:solidFill>
              </a:rPr>
              <a:t>Steps must  </a:t>
            </a:r>
            <a:r>
              <a:rPr lang="nl-BE" dirty="0" err="1" smtClean="0">
                <a:solidFill>
                  <a:schemeClr val="bg2"/>
                </a:solidFill>
              </a:rPr>
              <a:t>be</a:t>
            </a:r>
            <a:r>
              <a:rPr lang="nl-BE" dirty="0" smtClean="0">
                <a:solidFill>
                  <a:schemeClr val="bg2"/>
                </a:solidFill>
              </a:rPr>
              <a:t> in </a:t>
            </a:r>
            <a:r>
              <a:rPr lang="nl-BE" dirty="0" err="1" smtClean="0">
                <a:solidFill>
                  <a:schemeClr val="bg2"/>
                </a:solidFill>
              </a:rPr>
              <a:t>sequence</a:t>
            </a:r>
            <a:r>
              <a:rPr lang="nl-BE" dirty="0" smtClean="0">
                <a:solidFill>
                  <a:schemeClr val="bg2"/>
                </a:solidFill>
              </a:rPr>
              <a:t> or the program </a:t>
            </a:r>
            <a:r>
              <a:rPr lang="nl-BE" dirty="0" err="1" smtClean="0">
                <a:solidFill>
                  <a:schemeClr val="bg2"/>
                </a:solidFill>
              </a:rPr>
              <a:t>will</a:t>
            </a:r>
            <a:r>
              <a:rPr lang="nl-BE" dirty="0" smtClean="0">
                <a:solidFill>
                  <a:schemeClr val="bg2"/>
                </a:solidFill>
              </a:rPr>
              <a:t> </a:t>
            </a:r>
            <a:r>
              <a:rPr lang="nl-BE" dirty="0" err="1" smtClean="0">
                <a:solidFill>
                  <a:schemeClr val="bg2"/>
                </a:solidFill>
              </a:rPr>
              <a:t>deactivate</a:t>
            </a:r>
            <a:endParaRPr lang="nl-BE" dirty="0" smtClean="0">
              <a:solidFill>
                <a:schemeClr val="bg2"/>
              </a:solidFill>
            </a:endParaRPr>
          </a:p>
          <a:p>
            <a:pPr marL="742950" lvl="1" indent="-285750">
              <a:buFontTx/>
              <a:buChar char="-"/>
            </a:pPr>
            <a:r>
              <a:rPr lang="nl-BE" dirty="0" smtClean="0">
                <a:solidFill>
                  <a:schemeClr val="bg2"/>
                </a:solidFill>
              </a:rPr>
              <a:t>Maximum 20 steps</a:t>
            </a:r>
            <a:endParaRPr lang="nl-BE" dirty="0">
              <a:solidFill>
                <a:schemeClr val="bg2"/>
              </a:solidFill>
            </a:endParaRPr>
          </a:p>
          <a:p>
            <a:pPr lvl="1"/>
            <a:endParaRPr lang="nl-BE" dirty="0" smtClean="0">
              <a:solidFill>
                <a:schemeClr val="bg2"/>
              </a:solidFill>
            </a:endParaRPr>
          </a:p>
          <a:p>
            <a:pPr marL="285750" indent="-285750">
              <a:buFontTx/>
              <a:buChar char="-"/>
            </a:pPr>
            <a:r>
              <a:rPr lang="nl-BE" dirty="0" smtClean="0">
                <a:solidFill>
                  <a:schemeClr val="bg2"/>
                </a:solidFill>
              </a:rPr>
              <a:t>Start the program</a:t>
            </a:r>
          </a:p>
          <a:p>
            <a:pPr marL="285750" indent="-285750">
              <a:buFontTx/>
              <a:buChar char="-"/>
            </a:pPr>
            <a:r>
              <a:rPr lang="nl-BE" dirty="0" smtClean="0">
                <a:solidFill>
                  <a:schemeClr val="bg2"/>
                </a:solidFill>
              </a:rPr>
              <a:t>Check the IRG! </a:t>
            </a:r>
            <a:endParaRPr lang="en-GB" dirty="0">
              <a:solidFill>
                <a:schemeClr val="bg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601875282"/>
              </p:ext>
            </p:extLst>
          </p:nvPr>
        </p:nvGraphicFramePr>
        <p:xfrm>
          <a:off x="683568" y="5805264"/>
          <a:ext cx="2160240" cy="668655"/>
        </p:xfrm>
        <a:graphic>
          <a:graphicData uri="http://schemas.openxmlformats.org/drawingml/2006/table">
            <a:tbl>
              <a:tblPr firstRow="1">
                <a:tableStyleId>{3C2FFA5D-87B4-456A-9821-1D502468CF0F}</a:tableStyleId>
              </a:tblPr>
              <a:tblGrid>
                <a:gridCol w="1080120"/>
                <a:gridCol w="1080120"/>
              </a:tblGrid>
              <a:tr h="161925">
                <a:tc>
                  <a:txBody>
                    <a:bodyPr/>
                    <a:lstStyle/>
                    <a:p>
                      <a:pPr algn="ctr" fontAlgn="b"/>
                      <a:r>
                        <a:rPr lang="en-US" sz="1400" u="none" strike="noStrike" dirty="0" smtClean="0">
                          <a:solidFill>
                            <a:schemeClr val="bg2"/>
                          </a:solidFill>
                          <a:effectLst/>
                        </a:rPr>
                        <a:t>Bread</a:t>
                      </a:r>
                      <a:r>
                        <a:rPr lang="en-US" sz="1400" u="none" strike="noStrike" baseline="0" dirty="0" smtClean="0">
                          <a:solidFill>
                            <a:schemeClr val="bg2"/>
                          </a:solidFill>
                          <a:effectLst/>
                        </a:rPr>
                        <a:t> Crumb</a:t>
                      </a:r>
                      <a:endParaRPr lang="en-GB" sz="1400" b="1" i="0" u="none" strike="noStrike" dirty="0">
                        <a:solidFill>
                          <a:schemeClr val="bg2"/>
                        </a:solidFill>
                        <a:effectLst/>
                        <a:latin typeface="+mn-lt"/>
                      </a:endParaRPr>
                    </a:p>
                  </a:txBody>
                  <a:tcPr marL="36000" marR="36000" marT="9525" marB="0" anchor="ctr"/>
                </a:tc>
                <a:tc>
                  <a:txBody>
                    <a:bodyPr/>
                    <a:lstStyle/>
                    <a:p>
                      <a:pPr algn="ctr" fontAlgn="b"/>
                      <a:r>
                        <a:rPr lang="en-US" sz="1400" u="none" strike="noStrike" dirty="0" smtClean="0">
                          <a:solidFill>
                            <a:schemeClr val="bg2"/>
                          </a:solidFill>
                          <a:effectLst/>
                        </a:rPr>
                        <a:t>Overview</a:t>
                      </a:r>
                      <a:endParaRPr lang="en-GB" sz="1400" b="1" i="0" u="none" strike="noStrike" dirty="0">
                        <a:solidFill>
                          <a:schemeClr val="bg2"/>
                        </a:solidFill>
                        <a:effectLst/>
                        <a:latin typeface="+mn-lt"/>
                      </a:endParaRPr>
                    </a:p>
                  </a:txBody>
                  <a:tcPr marL="36000" marR="36000" marT="9525" marB="0" anchor="ctr"/>
                </a:tc>
              </a:tr>
              <a:tr h="161925">
                <a:tc>
                  <a:txBody>
                    <a:bodyPr/>
                    <a:lstStyle/>
                    <a:p>
                      <a:pPr algn="ctr" fontAlgn="b"/>
                      <a:r>
                        <a:rPr lang="en-US" sz="1400" b="0" i="0" u="none" strike="noStrike" dirty="0" smtClean="0">
                          <a:solidFill>
                            <a:srgbClr val="000000"/>
                          </a:solidFill>
                          <a:effectLst/>
                          <a:latin typeface="+mn-lt"/>
                        </a:rPr>
                        <a:t>A.7.2.1</a:t>
                      </a:r>
                      <a:endParaRPr lang="en-GB" sz="1400" b="0" i="0" u="none" strike="noStrike" dirty="0">
                        <a:solidFill>
                          <a:srgbClr val="000000"/>
                        </a:solidFill>
                        <a:effectLst/>
                        <a:latin typeface="+mn-lt"/>
                      </a:endParaRPr>
                    </a:p>
                  </a:txBody>
                  <a:tcPr marL="36000" marR="36000" marT="9525" marB="0"/>
                </a:tc>
                <a:tc>
                  <a:txBody>
                    <a:bodyPr/>
                    <a:lstStyle/>
                    <a:p>
                      <a:pPr algn="ctr" fontAlgn="b"/>
                      <a:r>
                        <a:rPr lang="en-US" sz="1400" b="0" i="0" u="none" strike="noStrike" dirty="0" smtClean="0">
                          <a:solidFill>
                            <a:srgbClr val="000000"/>
                          </a:solidFill>
                          <a:effectLst/>
                          <a:latin typeface="+mn-lt"/>
                        </a:rPr>
                        <a:t>F-06</a:t>
                      </a:r>
                    </a:p>
                  </a:txBody>
                  <a:tcPr marL="36000" marR="36000" marT="9525" marB="0" anchor="ctr"/>
                </a:tc>
              </a:tr>
              <a:tr h="161925">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A.7.2.3</a:t>
                      </a:r>
                      <a:endParaRPr lang="en-GB" sz="1400" b="0" i="0" u="none" strike="noStrike" dirty="0" smtClean="0">
                        <a:solidFill>
                          <a:srgbClr val="000000"/>
                        </a:solidFill>
                        <a:effectLst/>
                        <a:latin typeface="+mn-lt"/>
                      </a:endParaRPr>
                    </a:p>
                  </a:txBody>
                  <a:tcPr marL="36000" marR="36000" marT="9525" marB="0"/>
                </a:tc>
                <a:tc>
                  <a:txBody>
                    <a:bodyPr/>
                    <a:lstStyle/>
                    <a:p>
                      <a:pPr algn="ctr" fontAlgn="b"/>
                      <a:r>
                        <a:rPr lang="en-US" sz="1400" b="0" i="0" u="none" strike="noStrike" dirty="0" smtClean="0">
                          <a:solidFill>
                            <a:srgbClr val="000000"/>
                          </a:solidFill>
                          <a:effectLst/>
                          <a:latin typeface="+mn-lt"/>
                        </a:rPr>
                        <a:t>-</a:t>
                      </a:r>
                    </a:p>
                  </a:txBody>
                  <a:tcPr marL="36000" marR="36000" marT="9525" marB="0" anchor="ctr"/>
                </a:tc>
              </a:tr>
            </a:tbl>
          </a:graphicData>
        </a:graphic>
      </p:graphicFrame>
      <p:graphicFrame>
        <p:nvGraphicFramePr>
          <p:cNvPr id="7" name="Tabelle 19"/>
          <p:cNvGraphicFramePr>
            <a:graphicFrameLocks noGrp="1"/>
          </p:cNvGraphicFramePr>
          <p:nvPr>
            <p:extLst>
              <p:ext uri="{D42A27DB-BD31-4B8C-83A1-F6EECF244321}">
                <p14:modId xmlns:p14="http://schemas.microsoft.com/office/powerpoint/2010/main" val="4203423372"/>
              </p:ext>
            </p:extLst>
          </p:nvPr>
        </p:nvGraphicFramePr>
        <p:xfrm>
          <a:off x="6948264" y="329208"/>
          <a:ext cx="2016224" cy="1371600"/>
        </p:xfrm>
        <a:graphic>
          <a:graphicData uri="http://schemas.openxmlformats.org/drawingml/2006/table">
            <a:tbl>
              <a:tblPr firstRow="1" bandRow="1">
                <a:tableStyleId>{5C22544A-7EE6-4342-B048-85BDC9FD1C3A}</a:tableStyleId>
              </a:tblPr>
              <a:tblGrid>
                <a:gridCol w="336037"/>
                <a:gridCol w="1680187"/>
              </a:tblGrid>
              <a:tr h="206347">
                <a:tc gridSpan="2">
                  <a:txBody>
                    <a:bodyPr/>
                    <a:lstStyle/>
                    <a:p>
                      <a:r>
                        <a:rPr lang="de-DE" sz="1200" dirty="0" smtClean="0">
                          <a:solidFill>
                            <a:schemeClr val="bg2"/>
                          </a:solidFill>
                          <a:latin typeface="Arial" pitchFamily="34" charset="0"/>
                          <a:cs typeface="Arial" pitchFamily="34" charset="0"/>
                        </a:rPr>
                        <a:t>A.7 </a:t>
                      </a:r>
                      <a:r>
                        <a:rPr lang="de-DE" sz="1200" dirty="0" err="1" smtClean="0">
                          <a:solidFill>
                            <a:schemeClr val="bg2"/>
                          </a:solidFill>
                          <a:latin typeface="Arial" pitchFamily="34" charset="0"/>
                          <a:cs typeface="Arial" pitchFamily="34" charset="0"/>
                        </a:rPr>
                        <a:t>Commissioning</a:t>
                      </a:r>
                      <a:endParaRPr lang="en-GB" sz="1200" dirty="0">
                        <a:solidFill>
                          <a:schemeClr val="bg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206347">
                <a:tc>
                  <a:txBody>
                    <a:bodyPr/>
                    <a:lstStyle/>
                    <a:p>
                      <a:r>
                        <a:rPr lang="de-DE" sz="1200" b="0" dirty="0" smtClean="0">
                          <a:solidFill>
                            <a:schemeClr val="bg2"/>
                          </a:solidFill>
                          <a:latin typeface="Arial" pitchFamily="34" charset="0"/>
                          <a:cs typeface="Arial" pitchFamily="34" charset="0"/>
                        </a:rPr>
                        <a:t>1</a:t>
                      </a:r>
                      <a:endParaRPr lang="en-GB" sz="1200" b="0" dirty="0">
                        <a:solidFill>
                          <a:schemeClr val="bg2"/>
                        </a:solidFill>
                        <a:latin typeface="Arial" pitchFamily="34" charset="0"/>
                        <a:cs typeface="Arial" pitchFamily="34" charset="0"/>
                      </a:endParaRPr>
                    </a:p>
                  </a:txBody>
                  <a:tcPr/>
                </a:tc>
                <a:tc>
                  <a:txBody>
                    <a:bodyPr/>
                    <a:lstStyle/>
                    <a:p>
                      <a:r>
                        <a:rPr lang="de-DE" sz="1200" b="0" dirty="0" smtClean="0">
                          <a:solidFill>
                            <a:schemeClr val="bg2"/>
                          </a:solidFill>
                          <a:latin typeface="Arial" pitchFamily="34" charset="0"/>
                          <a:cs typeface="Arial" pitchFamily="34" charset="0"/>
                        </a:rPr>
                        <a:t>Test </a:t>
                      </a:r>
                      <a:r>
                        <a:rPr lang="de-DE" sz="1200" b="0" dirty="0" err="1" smtClean="0">
                          <a:solidFill>
                            <a:schemeClr val="bg2"/>
                          </a:solidFill>
                          <a:latin typeface="Arial" pitchFamily="34" charset="0"/>
                          <a:cs typeface="Arial" pitchFamily="34" charset="0"/>
                        </a:rPr>
                        <a:t>run</a:t>
                      </a:r>
                      <a:endParaRPr lang="en-GB" sz="1200" b="0" dirty="0">
                        <a:solidFill>
                          <a:schemeClr val="bg2"/>
                        </a:solidFill>
                        <a:latin typeface="Arial" pitchFamily="34" charset="0"/>
                        <a:cs typeface="Arial" pitchFamily="34" charset="0"/>
                      </a:endParaRPr>
                    </a:p>
                  </a:txBody>
                  <a:tcPr/>
                </a:tc>
              </a:tr>
              <a:tr h="206347">
                <a:tc>
                  <a:txBody>
                    <a:bodyPr/>
                    <a:lstStyle/>
                    <a:p>
                      <a:r>
                        <a:rPr lang="de-DE" sz="1200" b="1" dirty="0" smtClean="0">
                          <a:solidFill>
                            <a:schemeClr val="bg2"/>
                          </a:solidFill>
                          <a:latin typeface="Arial" pitchFamily="34" charset="0"/>
                          <a:cs typeface="Arial" pitchFamily="34" charset="0"/>
                        </a:rPr>
                        <a:t>2</a:t>
                      </a:r>
                      <a:endParaRPr lang="en-GB" sz="1200" b="1" dirty="0">
                        <a:solidFill>
                          <a:schemeClr val="bg2"/>
                        </a:solidFill>
                        <a:latin typeface="Arial" pitchFamily="34" charset="0"/>
                        <a:cs typeface="Arial" pitchFamily="34" charset="0"/>
                      </a:endParaRPr>
                    </a:p>
                  </a:txBody>
                  <a:tcPr/>
                </a:tc>
                <a:tc>
                  <a:txBody>
                    <a:bodyPr/>
                    <a:lstStyle/>
                    <a:p>
                      <a:r>
                        <a:rPr lang="de-DE" sz="1200" b="1" dirty="0" smtClean="0">
                          <a:solidFill>
                            <a:schemeClr val="bg2"/>
                          </a:solidFill>
                          <a:latin typeface="Arial" pitchFamily="34" charset="0"/>
                          <a:cs typeface="Arial" pitchFamily="34" charset="0"/>
                        </a:rPr>
                        <a:t>UFH</a:t>
                      </a:r>
                      <a:r>
                        <a:rPr lang="de-DE" sz="1200" b="1" baseline="0" dirty="0" smtClean="0">
                          <a:solidFill>
                            <a:schemeClr val="bg2"/>
                          </a:solidFill>
                          <a:latin typeface="Arial" pitchFamily="34" charset="0"/>
                          <a:cs typeface="Arial" pitchFamily="34" charset="0"/>
                        </a:rPr>
                        <a:t> </a:t>
                      </a:r>
                      <a:r>
                        <a:rPr lang="de-DE" sz="1200" b="1" baseline="0" dirty="0" err="1" smtClean="0">
                          <a:solidFill>
                            <a:schemeClr val="bg2"/>
                          </a:solidFill>
                          <a:latin typeface="Arial" pitchFamily="34" charset="0"/>
                          <a:cs typeface="Arial" pitchFamily="34" charset="0"/>
                        </a:rPr>
                        <a:t>screed</a:t>
                      </a:r>
                      <a:r>
                        <a:rPr lang="de-DE" sz="1200" b="1" baseline="0" dirty="0" smtClean="0">
                          <a:solidFill>
                            <a:schemeClr val="bg2"/>
                          </a:solidFill>
                          <a:latin typeface="Arial" pitchFamily="34" charset="0"/>
                          <a:cs typeface="Arial" pitchFamily="34" charset="0"/>
                        </a:rPr>
                        <a:t> </a:t>
                      </a:r>
                      <a:r>
                        <a:rPr lang="de-DE" sz="1200" b="1" baseline="0" dirty="0" err="1" smtClean="0">
                          <a:solidFill>
                            <a:schemeClr val="bg2"/>
                          </a:solidFill>
                          <a:latin typeface="Arial" pitchFamily="34" charset="0"/>
                          <a:cs typeface="Arial" pitchFamily="34" charset="0"/>
                        </a:rPr>
                        <a:t>dryout</a:t>
                      </a:r>
                      <a:endParaRPr lang="en-GB" sz="1200" b="1" dirty="0">
                        <a:solidFill>
                          <a:schemeClr val="bg2"/>
                        </a:solidFill>
                        <a:latin typeface="Arial" pitchFamily="34" charset="0"/>
                        <a:cs typeface="Arial" pitchFamily="34" charset="0"/>
                      </a:endParaRPr>
                    </a:p>
                  </a:txBody>
                  <a:tcPr/>
                </a:tc>
              </a:tr>
              <a:tr h="206347">
                <a:tc>
                  <a:txBody>
                    <a:bodyPr/>
                    <a:lstStyle/>
                    <a:p>
                      <a:r>
                        <a:rPr lang="de-DE" sz="1200" dirty="0" smtClean="0">
                          <a:solidFill>
                            <a:schemeClr val="bg2"/>
                          </a:solidFill>
                          <a:latin typeface="Arial" pitchFamily="34" charset="0"/>
                          <a:cs typeface="Arial" pitchFamily="34" charset="0"/>
                        </a:rPr>
                        <a:t>3</a:t>
                      </a:r>
                      <a:endParaRPr lang="en-GB" sz="1200" dirty="0">
                        <a:solidFill>
                          <a:schemeClr val="bg2"/>
                        </a:solidFill>
                        <a:latin typeface="Arial" pitchFamily="34" charset="0"/>
                        <a:cs typeface="Arial" pitchFamily="34" charset="0"/>
                      </a:endParaRPr>
                    </a:p>
                  </a:txBody>
                  <a:tcPr/>
                </a:tc>
                <a:tc>
                  <a:txBody>
                    <a:bodyPr/>
                    <a:lstStyle/>
                    <a:p>
                      <a:r>
                        <a:rPr lang="de-DE" sz="1200" dirty="0" smtClean="0">
                          <a:solidFill>
                            <a:schemeClr val="bg2"/>
                          </a:solidFill>
                          <a:latin typeface="Arial" pitchFamily="34" charset="0"/>
                          <a:cs typeface="Arial" pitchFamily="34" charset="0"/>
                        </a:rPr>
                        <a:t>Air </a:t>
                      </a:r>
                      <a:r>
                        <a:rPr lang="de-DE" sz="1200" dirty="0" err="1" smtClean="0">
                          <a:solidFill>
                            <a:schemeClr val="bg2"/>
                          </a:solidFill>
                          <a:latin typeface="Arial" pitchFamily="34" charset="0"/>
                          <a:cs typeface="Arial" pitchFamily="34" charset="0"/>
                        </a:rPr>
                        <a:t>purge</a:t>
                      </a:r>
                      <a:r>
                        <a:rPr lang="de-DE" sz="1200" dirty="0" smtClean="0">
                          <a:solidFill>
                            <a:schemeClr val="bg2"/>
                          </a:solidFill>
                          <a:latin typeface="Arial" pitchFamily="34" charset="0"/>
                          <a:cs typeface="Arial" pitchFamily="34" charset="0"/>
                        </a:rPr>
                        <a:t> </a:t>
                      </a:r>
                      <a:endParaRPr lang="en-GB" sz="1200" dirty="0">
                        <a:solidFill>
                          <a:schemeClr val="bg2"/>
                        </a:solidFill>
                        <a:latin typeface="Arial" pitchFamily="34" charset="0"/>
                        <a:cs typeface="Arial" pitchFamily="34" charset="0"/>
                      </a:endParaRPr>
                    </a:p>
                  </a:txBody>
                  <a:tcPr/>
                </a:tc>
              </a:tr>
              <a:tr h="206347">
                <a:tc>
                  <a:txBody>
                    <a:bodyPr/>
                    <a:lstStyle/>
                    <a:p>
                      <a:r>
                        <a:rPr lang="de-DE" sz="1200" dirty="0" smtClean="0">
                          <a:solidFill>
                            <a:schemeClr val="bg2"/>
                          </a:solidFill>
                          <a:latin typeface="Arial" pitchFamily="34" charset="0"/>
                          <a:cs typeface="Arial" pitchFamily="34" charset="0"/>
                        </a:rPr>
                        <a:t>4</a:t>
                      </a:r>
                      <a:endParaRPr lang="en-GB" sz="1200" dirty="0">
                        <a:solidFill>
                          <a:schemeClr val="bg2"/>
                        </a:solidFill>
                        <a:latin typeface="Arial" pitchFamily="34" charset="0"/>
                        <a:cs typeface="Arial" pitchFamily="34" charset="0"/>
                      </a:endParaRPr>
                    </a:p>
                  </a:txBody>
                  <a:tcPr/>
                </a:tc>
                <a:tc>
                  <a:txBody>
                    <a:bodyPr/>
                    <a:lstStyle/>
                    <a:p>
                      <a:r>
                        <a:rPr lang="de-DE" sz="1200" dirty="0" err="1" smtClean="0">
                          <a:solidFill>
                            <a:schemeClr val="bg2"/>
                          </a:solidFill>
                          <a:latin typeface="Arial" pitchFamily="34" charset="0"/>
                          <a:cs typeface="Arial" pitchFamily="34" charset="0"/>
                        </a:rPr>
                        <a:t>Acuator</a:t>
                      </a:r>
                      <a:r>
                        <a:rPr lang="de-DE" sz="1200" baseline="0" dirty="0" smtClean="0">
                          <a:solidFill>
                            <a:schemeClr val="bg2"/>
                          </a:solidFill>
                          <a:latin typeface="Arial" pitchFamily="34" charset="0"/>
                          <a:cs typeface="Arial" pitchFamily="34" charset="0"/>
                        </a:rPr>
                        <a:t> </a:t>
                      </a:r>
                      <a:r>
                        <a:rPr lang="de-DE" sz="1200" baseline="0" dirty="0" err="1" smtClean="0">
                          <a:solidFill>
                            <a:schemeClr val="bg2"/>
                          </a:solidFill>
                          <a:latin typeface="Arial" pitchFamily="34" charset="0"/>
                          <a:cs typeface="Arial" pitchFamily="34" charset="0"/>
                        </a:rPr>
                        <a:t>test</a:t>
                      </a:r>
                      <a:r>
                        <a:rPr lang="de-DE" sz="1200" baseline="0" dirty="0" smtClean="0">
                          <a:solidFill>
                            <a:schemeClr val="bg2"/>
                          </a:solidFill>
                          <a:latin typeface="Arial" pitchFamily="34" charset="0"/>
                          <a:cs typeface="Arial" pitchFamily="34" charset="0"/>
                        </a:rPr>
                        <a:t> </a:t>
                      </a:r>
                      <a:r>
                        <a:rPr lang="de-DE" sz="1200" baseline="0" dirty="0" err="1" smtClean="0">
                          <a:solidFill>
                            <a:schemeClr val="bg2"/>
                          </a:solidFill>
                          <a:latin typeface="Arial" pitchFamily="34" charset="0"/>
                          <a:cs typeface="Arial" pitchFamily="34" charset="0"/>
                        </a:rPr>
                        <a:t>run</a:t>
                      </a:r>
                      <a:endParaRPr lang="en-GB" sz="1200" dirty="0">
                        <a:solidFill>
                          <a:schemeClr val="bg2"/>
                        </a:solidFill>
                        <a:latin typeface="Arial" pitchFamily="34" charset="0"/>
                        <a:cs typeface="Arial" pitchFamily="34" charset="0"/>
                      </a:endParaRPr>
                    </a:p>
                  </a:txBody>
                  <a:tcPr/>
                </a:tc>
              </a:tr>
            </a:tbl>
          </a:graphicData>
        </a:graphic>
      </p:graphicFrame>
      <p:cxnSp>
        <p:nvCxnSpPr>
          <p:cNvPr id="8" name="Elbow Connector 7"/>
          <p:cNvCxnSpPr/>
          <p:nvPr/>
        </p:nvCxnSpPr>
        <p:spPr bwMode="auto">
          <a:xfrm rot="10800000" flipV="1">
            <a:off x="1331640" y="1084396"/>
            <a:ext cx="5616624" cy="879296"/>
          </a:xfrm>
          <a:prstGeom prst="bentConnector3">
            <a:avLst>
              <a:gd name="adj1" fmla="val 99964"/>
            </a:avLst>
          </a:prstGeom>
          <a:solidFill>
            <a:schemeClr val="accent1"/>
          </a:solidFill>
          <a:ln w="381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3" name="Table 12"/>
          <p:cNvGraphicFramePr>
            <a:graphicFrameLocks noGrp="1"/>
          </p:cNvGraphicFramePr>
          <p:nvPr>
            <p:extLst>
              <p:ext uri="{D42A27DB-BD31-4B8C-83A1-F6EECF244321}">
                <p14:modId xmlns:p14="http://schemas.microsoft.com/office/powerpoint/2010/main" val="3914183935"/>
              </p:ext>
            </p:extLst>
          </p:nvPr>
        </p:nvGraphicFramePr>
        <p:xfrm>
          <a:off x="539552" y="2100456"/>
          <a:ext cx="2540154" cy="1112520"/>
        </p:xfrm>
        <a:graphic>
          <a:graphicData uri="http://schemas.openxmlformats.org/drawingml/2006/table">
            <a:tbl>
              <a:tblPr firstRow="1" bandRow="1">
                <a:tableStyleId>{5C22544A-7EE6-4342-B048-85BDC9FD1C3A}</a:tableStyleId>
              </a:tblPr>
              <a:tblGrid>
                <a:gridCol w="360040"/>
                <a:gridCol w="2180114"/>
              </a:tblGrid>
              <a:tr h="370840">
                <a:tc gridSpan="2">
                  <a:txBody>
                    <a:bodyPr/>
                    <a:lstStyle/>
                    <a:p>
                      <a:r>
                        <a:rPr lang="nl-BE" dirty="0" smtClean="0">
                          <a:solidFill>
                            <a:sysClr val="windowText" lastClr="000000"/>
                          </a:solidFill>
                        </a:rPr>
                        <a:t>A.7.2</a:t>
                      </a:r>
                      <a:r>
                        <a:rPr lang="nl-BE" baseline="0" dirty="0" smtClean="0">
                          <a:solidFill>
                            <a:sysClr val="windowText" lastClr="000000"/>
                          </a:solidFill>
                        </a:rPr>
                        <a:t> UFH </a:t>
                      </a:r>
                      <a:r>
                        <a:rPr lang="nl-BE" baseline="0" dirty="0" err="1" smtClean="0">
                          <a:solidFill>
                            <a:sysClr val="windowText" lastClr="000000"/>
                          </a:solidFill>
                        </a:rPr>
                        <a:t>Screed</a:t>
                      </a:r>
                      <a:r>
                        <a:rPr lang="nl-BE" baseline="0" dirty="0" smtClean="0">
                          <a:solidFill>
                            <a:sysClr val="windowText" lastClr="000000"/>
                          </a:solidFill>
                        </a:rPr>
                        <a:t> </a:t>
                      </a:r>
                      <a:r>
                        <a:rPr lang="nl-BE" baseline="0" dirty="0" err="1" smtClean="0">
                          <a:solidFill>
                            <a:sysClr val="windowText" lastClr="000000"/>
                          </a:solidFill>
                        </a:rPr>
                        <a:t>dryout</a:t>
                      </a:r>
                      <a:endParaRPr lang="en-GB" dirty="0">
                        <a:solidFill>
                          <a:sysClr val="windowText" lastClr="000000"/>
                        </a:solidFill>
                      </a:endParaRPr>
                    </a:p>
                  </a:txBody>
                  <a:tcPr/>
                </a:tc>
                <a:tc hMerge="1">
                  <a:txBody>
                    <a:bodyPr/>
                    <a:lstStyle/>
                    <a:p>
                      <a:endParaRPr lang="en-GB" dirty="0"/>
                    </a:p>
                  </a:txBody>
                  <a:tcPr/>
                </a:tc>
              </a:tr>
              <a:tr h="370840">
                <a:tc>
                  <a:txBody>
                    <a:bodyPr/>
                    <a:lstStyle/>
                    <a:p>
                      <a:r>
                        <a:rPr lang="nl-BE" sz="1600" dirty="0" smtClean="0">
                          <a:solidFill>
                            <a:schemeClr val="bg2"/>
                          </a:solidFill>
                        </a:rPr>
                        <a:t>1</a:t>
                      </a:r>
                      <a:endParaRPr lang="en-GB" sz="1600" dirty="0">
                        <a:solidFill>
                          <a:schemeClr val="bg2"/>
                        </a:solidFill>
                      </a:endParaRPr>
                    </a:p>
                  </a:txBody>
                  <a:tcPr/>
                </a:tc>
                <a:tc>
                  <a:txBody>
                    <a:bodyPr/>
                    <a:lstStyle/>
                    <a:p>
                      <a:r>
                        <a:rPr lang="nl-BE" sz="1600" dirty="0" smtClean="0">
                          <a:solidFill>
                            <a:schemeClr val="bg2"/>
                          </a:solidFill>
                        </a:rPr>
                        <a:t>Set </a:t>
                      </a:r>
                      <a:r>
                        <a:rPr lang="nl-BE" sz="1600" dirty="0" err="1" smtClean="0">
                          <a:solidFill>
                            <a:schemeClr val="bg2"/>
                          </a:solidFill>
                        </a:rPr>
                        <a:t>schedule</a:t>
                      </a:r>
                      <a:endParaRPr lang="en-GB" sz="1600" dirty="0">
                        <a:solidFill>
                          <a:schemeClr val="bg2"/>
                        </a:solidFill>
                      </a:endParaRPr>
                    </a:p>
                  </a:txBody>
                  <a:tcPr/>
                </a:tc>
              </a:tr>
              <a:tr h="370840">
                <a:tc>
                  <a:txBody>
                    <a:bodyPr/>
                    <a:lstStyle/>
                    <a:p>
                      <a:r>
                        <a:rPr lang="nl-BE" sz="1600" dirty="0" smtClean="0">
                          <a:solidFill>
                            <a:schemeClr val="bg2"/>
                          </a:solidFill>
                        </a:rPr>
                        <a:t>3</a:t>
                      </a:r>
                      <a:endParaRPr lang="en-GB" sz="1600" dirty="0">
                        <a:solidFill>
                          <a:schemeClr val="bg2"/>
                        </a:solidFill>
                      </a:endParaRPr>
                    </a:p>
                  </a:txBody>
                  <a:tcPr/>
                </a:tc>
                <a:tc>
                  <a:txBody>
                    <a:bodyPr/>
                    <a:lstStyle/>
                    <a:p>
                      <a:r>
                        <a:rPr lang="nl-BE" sz="1600" dirty="0" err="1" smtClean="0">
                          <a:solidFill>
                            <a:schemeClr val="bg2"/>
                          </a:solidFill>
                        </a:rPr>
                        <a:t>Dryout</a:t>
                      </a:r>
                      <a:r>
                        <a:rPr lang="nl-BE" sz="1600" dirty="0" smtClean="0">
                          <a:solidFill>
                            <a:schemeClr val="bg2"/>
                          </a:solidFill>
                        </a:rPr>
                        <a:t> </a:t>
                      </a:r>
                      <a:r>
                        <a:rPr lang="nl-BE" sz="1600" dirty="0" err="1" smtClean="0">
                          <a:solidFill>
                            <a:schemeClr val="bg2"/>
                          </a:solidFill>
                        </a:rPr>
                        <a:t>statut</a:t>
                      </a:r>
                      <a:endParaRPr lang="en-GB" sz="1600" dirty="0">
                        <a:solidFill>
                          <a:schemeClr val="bg2"/>
                        </a:solidFill>
                      </a:endParaRPr>
                    </a:p>
                  </a:txBody>
                  <a:tcPr/>
                </a:tc>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0846" y="4395936"/>
            <a:ext cx="32956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282104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141</a:t>
            </a:fld>
            <a:endParaRPr lang="en-US" dirty="0"/>
          </a:p>
        </p:txBody>
      </p:sp>
      <p:sp>
        <p:nvSpPr>
          <p:cNvPr id="6" name="Text Placeholder 5"/>
          <p:cNvSpPr>
            <a:spLocks noGrp="1"/>
          </p:cNvSpPr>
          <p:nvPr>
            <p:ph type="body" sz="quarter" idx="15"/>
          </p:nvPr>
        </p:nvSpPr>
        <p:spPr/>
        <p:txBody>
          <a:bodyPr/>
          <a:lstStyle/>
          <a:p>
            <a:r>
              <a:rPr lang="nl-BE" dirty="0" smtClean="0"/>
              <a:t>5.4 </a:t>
            </a:r>
            <a:r>
              <a:rPr lang="nl-BE" dirty="0" err="1"/>
              <a:t>Commissioning</a:t>
            </a:r>
            <a:r>
              <a:rPr lang="nl-BE" dirty="0"/>
              <a:t>  –</a:t>
            </a:r>
            <a:r>
              <a:rPr lang="en-GB" dirty="0"/>
              <a:t> </a:t>
            </a:r>
            <a:r>
              <a:rPr lang="en-GB" dirty="0" smtClean="0"/>
              <a:t>Air purge  </a:t>
            </a:r>
            <a:endParaRPr lang="en-GB" dirty="0"/>
          </a:p>
          <a:p>
            <a:endParaRPr lang="en-GB" dirty="0"/>
          </a:p>
        </p:txBody>
      </p:sp>
      <p:sp>
        <p:nvSpPr>
          <p:cNvPr id="7" name="Text Placeholder 6"/>
          <p:cNvSpPr>
            <a:spLocks noGrp="1"/>
          </p:cNvSpPr>
          <p:nvPr>
            <p:ph type="body" sz="quarter" idx="16"/>
          </p:nvPr>
        </p:nvSpPr>
        <p:spPr/>
        <p:txBody>
          <a:bodyPr/>
          <a:lstStyle/>
          <a:p>
            <a:pPr marL="285750" indent="-285750">
              <a:buFontTx/>
              <a:buChar char="-"/>
            </a:pPr>
            <a:r>
              <a:rPr lang="nl-BE" dirty="0" smtClean="0">
                <a:solidFill>
                  <a:schemeClr val="bg2"/>
                </a:solidFill>
              </a:rPr>
              <a:t>Type </a:t>
            </a:r>
          </a:p>
          <a:p>
            <a:pPr marL="742950" lvl="1" indent="-285750">
              <a:buFontTx/>
              <a:buChar char="-"/>
            </a:pPr>
            <a:r>
              <a:rPr lang="nl-BE" dirty="0" smtClean="0">
                <a:solidFill>
                  <a:schemeClr val="bg2"/>
                </a:solidFill>
              </a:rPr>
              <a:t>Manual</a:t>
            </a:r>
          </a:p>
          <a:p>
            <a:pPr marL="742950" lvl="1" indent="-285750">
              <a:buFontTx/>
              <a:buChar char="-"/>
            </a:pPr>
            <a:r>
              <a:rPr lang="nl-BE" dirty="0" smtClean="0">
                <a:solidFill>
                  <a:schemeClr val="bg2"/>
                </a:solidFill>
              </a:rPr>
              <a:t>Automatic </a:t>
            </a:r>
          </a:p>
          <a:p>
            <a:pPr marL="742950" lvl="1" indent="-285750">
              <a:buFontTx/>
              <a:buChar char="-"/>
            </a:pPr>
            <a:endParaRPr lang="nl-BE" dirty="0">
              <a:solidFill>
                <a:schemeClr val="bg2"/>
              </a:solidFill>
            </a:endParaRPr>
          </a:p>
          <a:p>
            <a:pPr marL="742950" lvl="1" indent="-285750">
              <a:buFontTx/>
              <a:buChar char="-"/>
            </a:pPr>
            <a:endParaRPr lang="nl-BE" dirty="0" smtClean="0">
              <a:solidFill>
                <a:schemeClr val="bg2"/>
              </a:solidFill>
            </a:endParaRPr>
          </a:p>
          <a:p>
            <a:pPr marL="742950" lvl="1" indent="-285750">
              <a:buFontTx/>
              <a:buChar char="-"/>
            </a:pPr>
            <a:endParaRPr lang="nl-BE" dirty="0">
              <a:solidFill>
                <a:schemeClr val="bg2"/>
              </a:solidFill>
            </a:endParaRPr>
          </a:p>
          <a:p>
            <a:pPr marL="742950" lvl="1" indent="-285750">
              <a:buFontTx/>
              <a:buChar char="-"/>
            </a:pPr>
            <a:endParaRPr lang="nl-BE" dirty="0" smtClean="0">
              <a:solidFill>
                <a:schemeClr val="bg2"/>
              </a:solidFill>
            </a:endParaRPr>
          </a:p>
          <a:p>
            <a:pPr marL="742950" lvl="1" indent="-285750">
              <a:buFontTx/>
              <a:buChar char="-"/>
            </a:pPr>
            <a:endParaRPr lang="nl-BE" dirty="0">
              <a:solidFill>
                <a:schemeClr val="bg2"/>
              </a:solidFill>
            </a:endParaRPr>
          </a:p>
          <a:p>
            <a:pPr marL="285750" indent="-285750">
              <a:buFontTx/>
              <a:buChar char="-"/>
            </a:pPr>
            <a:r>
              <a:rPr lang="nl-BE" dirty="0" err="1" smtClean="0">
                <a:solidFill>
                  <a:schemeClr val="bg2"/>
                </a:solidFill>
              </a:rPr>
              <a:t>Remarks</a:t>
            </a:r>
            <a:r>
              <a:rPr lang="nl-BE" dirty="0" smtClean="0">
                <a:solidFill>
                  <a:schemeClr val="bg2"/>
                </a:solidFill>
              </a:rPr>
              <a:t> </a:t>
            </a:r>
          </a:p>
          <a:p>
            <a:pPr marL="742950" lvl="1" indent="-285750">
              <a:buFontTx/>
              <a:buChar char="-"/>
            </a:pPr>
            <a:r>
              <a:rPr lang="nl-BE" dirty="0" smtClean="0"/>
              <a:t>Manual = The unit </a:t>
            </a:r>
            <a:r>
              <a:rPr lang="nl-BE" dirty="0" err="1" smtClean="0"/>
              <a:t>will</a:t>
            </a:r>
            <a:r>
              <a:rPr lang="nl-BE" dirty="0" smtClean="0"/>
              <a:t> </a:t>
            </a:r>
            <a:r>
              <a:rPr lang="nl-BE" dirty="0" err="1" smtClean="0"/>
              <a:t>operate</a:t>
            </a:r>
            <a:r>
              <a:rPr lang="nl-BE" dirty="0" smtClean="0"/>
              <a:t> </a:t>
            </a:r>
            <a:r>
              <a:rPr lang="nl-BE" dirty="0" err="1" smtClean="0"/>
              <a:t>with</a:t>
            </a:r>
            <a:r>
              <a:rPr lang="nl-BE" dirty="0" smtClean="0"/>
              <a:t> a </a:t>
            </a:r>
            <a:r>
              <a:rPr lang="nl-BE" dirty="0" err="1" smtClean="0"/>
              <a:t>fixed</a:t>
            </a:r>
            <a:r>
              <a:rPr lang="nl-BE" dirty="0" smtClean="0"/>
              <a:t> pump speed </a:t>
            </a:r>
            <a:r>
              <a:rPr lang="nl-BE" dirty="0" err="1" smtClean="0"/>
              <a:t>and</a:t>
            </a:r>
            <a:r>
              <a:rPr lang="nl-BE" dirty="0" smtClean="0"/>
              <a:t> in a </a:t>
            </a:r>
            <a:r>
              <a:rPr lang="nl-BE" dirty="0" err="1" smtClean="0"/>
              <a:t>fixed</a:t>
            </a:r>
            <a:r>
              <a:rPr lang="nl-BE" dirty="0" smtClean="0"/>
              <a:t> or </a:t>
            </a:r>
            <a:r>
              <a:rPr lang="nl-BE" dirty="0" err="1" smtClean="0"/>
              <a:t>custom</a:t>
            </a:r>
            <a:r>
              <a:rPr lang="nl-BE" dirty="0" smtClean="0"/>
              <a:t> </a:t>
            </a:r>
            <a:r>
              <a:rPr lang="nl-BE" dirty="0" err="1" smtClean="0"/>
              <a:t>position</a:t>
            </a:r>
            <a:r>
              <a:rPr lang="nl-BE" dirty="0" smtClean="0"/>
              <a:t> of the 3-way </a:t>
            </a:r>
            <a:r>
              <a:rPr lang="nl-BE" dirty="0" err="1" smtClean="0"/>
              <a:t>valve</a:t>
            </a:r>
            <a:r>
              <a:rPr lang="nl-BE" dirty="0" smtClean="0"/>
              <a:t>. </a:t>
            </a:r>
          </a:p>
          <a:p>
            <a:pPr marL="742950" lvl="1" indent="-285750">
              <a:buFontTx/>
              <a:buChar char="-"/>
            </a:pPr>
            <a:r>
              <a:rPr lang="nl-BE" dirty="0" smtClean="0"/>
              <a:t>Automatic = The unit </a:t>
            </a:r>
            <a:r>
              <a:rPr lang="nl-BE" dirty="0" err="1" smtClean="0"/>
              <a:t>automatically</a:t>
            </a:r>
            <a:r>
              <a:rPr lang="nl-BE" dirty="0" smtClean="0"/>
              <a:t> changes the pump speed </a:t>
            </a:r>
            <a:r>
              <a:rPr lang="nl-BE" dirty="0" err="1" smtClean="0"/>
              <a:t>and</a:t>
            </a:r>
            <a:r>
              <a:rPr lang="nl-BE" dirty="0" smtClean="0"/>
              <a:t> the </a:t>
            </a:r>
            <a:r>
              <a:rPr lang="nl-BE" dirty="0" err="1" smtClean="0"/>
              <a:t>position</a:t>
            </a:r>
            <a:r>
              <a:rPr lang="nl-BE" dirty="0" smtClean="0"/>
              <a:t> of the 3-way </a:t>
            </a:r>
            <a:r>
              <a:rPr lang="nl-BE" dirty="0" err="1" smtClean="0"/>
              <a:t>valve</a:t>
            </a:r>
            <a:r>
              <a:rPr lang="nl-BE" dirty="0" smtClean="0"/>
              <a:t> </a:t>
            </a:r>
            <a:r>
              <a:rPr lang="nl-BE" dirty="0" err="1" smtClean="0"/>
              <a:t>between</a:t>
            </a:r>
            <a:r>
              <a:rPr lang="nl-BE" dirty="0" smtClean="0"/>
              <a:t> SPH </a:t>
            </a:r>
            <a:r>
              <a:rPr lang="nl-BE" dirty="0" err="1" smtClean="0"/>
              <a:t>and</a:t>
            </a:r>
            <a:r>
              <a:rPr lang="nl-BE" dirty="0" smtClean="0"/>
              <a:t> DHW</a:t>
            </a:r>
          </a:p>
          <a:p>
            <a:pPr marL="742950" lvl="1" indent="-285750">
              <a:buFontTx/>
              <a:buChar char="-"/>
            </a:pPr>
            <a:r>
              <a:rPr lang="nl-BE" dirty="0" err="1" smtClean="0"/>
              <a:t>Recommended</a:t>
            </a:r>
            <a:r>
              <a:rPr lang="nl-BE" dirty="0" smtClean="0"/>
              <a:t> is </a:t>
            </a:r>
            <a:r>
              <a:rPr lang="nl-BE" dirty="0" err="1" smtClean="0"/>
              <a:t>to</a:t>
            </a:r>
            <a:r>
              <a:rPr lang="nl-BE" dirty="0" smtClean="0"/>
              <a:t> do </a:t>
            </a:r>
            <a:r>
              <a:rPr lang="nl-BE" dirty="0" err="1" smtClean="0"/>
              <a:t>both</a:t>
            </a:r>
            <a:r>
              <a:rPr lang="nl-BE" dirty="0" smtClean="0"/>
              <a:t>, first manual </a:t>
            </a:r>
            <a:r>
              <a:rPr lang="nl-BE" dirty="0" err="1" smtClean="0"/>
              <a:t>and</a:t>
            </a:r>
            <a:r>
              <a:rPr lang="nl-BE" dirty="0" smtClean="0"/>
              <a:t> second automatic</a:t>
            </a:r>
          </a:p>
          <a:p>
            <a:pPr marL="742950" lvl="1" indent="-285750">
              <a:buFontTx/>
              <a:buChar char="-"/>
            </a:pPr>
            <a:r>
              <a:rPr lang="nl-BE" dirty="0" smtClean="0"/>
              <a:t>The outdoor unit is </a:t>
            </a:r>
            <a:r>
              <a:rPr lang="nl-BE" dirty="0" err="1" smtClean="0"/>
              <a:t>equipped</a:t>
            </a:r>
            <a:r>
              <a:rPr lang="nl-BE" dirty="0" smtClean="0"/>
              <a:t> </a:t>
            </a:r>
            <a:r>
              <a:rPr lang="nl-BE" dirty="0" err="1" smtClean="0"/>
              <a:t>with</a:t>
            </a:r>
            <a:r>
              <a:rPr lang="nl-BE" dirty="0" smtClean="0"/>
              <a:t> a manual air purge </a:t>
            </a:r>
            <a:r>
              <a:rPr lang="nl-BE" dirty="0" err="1" smtClean="0"/>
              <a:t>valve</a:t>
            </a:r>
            <a:r>
              <a:rPr lang="nl-BE" dirty="0" smtClean="0"/>
              <a:t>.</a:t>
            </a:r>
          </a:p>
          <a:p>
            <a:pPr marL="742950" lvl="1" indent="-285750">
              <a:buFontTx/>
              <a:buChar char="-"/>
            </a:pPr>
            <a:r>
              <a:rPr lang="nl-BE" dirty="0" err="1" smtClean="0"/>
              <a:t>During</a:t>
            </a:r>
            <a:r>
              <a:rPr lang="nl-BE" dirty="0" smtClean="0"/>
              <a:t> air purge D-09 (pump speed </a:t>
            </a:r>
            <a:r>
              <a:rPr lang="nl-BE" dirty="0" err="1" smtClean="0"/>
              <a:t>limitation</a:t>
            </a:r>
            <a:r>
              <a:rPr lang="nl-BE" dirty="0" smtClean="0"/>
              <a:t>) is </a:t>
            </a:r>
            <a:r>
              <a:rPr lang="nl-BE" dirty="0" err="1" smtClean="0"/>
              <a:t>not</a:t>
            </a:r>
            <a:r>
              <a:rPr lang="nl-BE" dirty="0" smtClean="0"/>
              <a:t> </a:t>
            </a:r>
            <a:r>
              <a:rPr lang="nl-BE" dirty="0" err="1" smtClean="0"/>
              <a:t>applicable</a:t>
            </a:r>
            <a:endParaRPr lang="en-GB" dirty="0"/>
          </a:p>
        </p:txBody>
      </p:sp>
      <p:graphicFrame>
        <p:nvGraphicFramePr>
          <p:cNvPr id="8" name="Tabelle 19"/>
          <p:cNvGraphicFramePr>
            <a:graphicFrameLocks noGrp="1"/>
          </p:cNvGraphicFramePr>
          <p:nvPr>
            <p:extLst>
              <p:ext uri="{D42A27DB-BD31-4B8C-83A1-F6EECF244321}">
                <p14:modId xmlns:p14="http://schemas.microsoft.com/office/powerpoint/2010/main" val="1774095993"/>
              </p:ext>
            </p:extLst>
          </p:nvPr>
        </p:nvGraphicFramePr>
        <p:xfrm>
          <a:off x="6948264" y="329208"/>
          <a:ext cx="2016224" cy="1371600"/>
        </p:xfrm>
        <a:graphic>
          <a:graphicData uri="http://schemas.openxmlformats.org/drawingml/2006/table">
            <a:tbl>
              <a:tblPr firstRow="1" bandRow="1">
                <a:tableStyleId>{5C22544A-7EE6-4342-B048-85BDC9FD1C3A}</a:tableStyleId>
              </a:tblPr>
              <a:tblGrid>
                <a:gridCol w="336037"/>
                <a:gridCol w="1680187"/>
              </a:tblGrid>
              <a:tr h="206347">
                <a:tc gridSpan="2">
                  <a:txBody>
                    <a:bodyPr/>
                    <a:lstStyle/>
                    <a:p>
                      <a:r>
                        <a:rPr lang="de-DE" sz="1200" dirty="0" smtClean="0">
                          <a:solidFill>
                            <a:schemeClr val="bg2"/>
                          </a:solidFill>
                          <a:latin typeface="Arial" pitchFamily="34" charset="0"/>
                          <a:cs typeface="Arial" pitchFamily="34" charset="0"/>
                        </a:rPr>
                        <a:t>A.7 </a:t>
                      </a:r>
                      <a:r>
                        <a:rPr lang="de-DE" sz="1200" dirty="0" err="1" smtClean="0">
                          <a:solidFill>
                            <a:schemeClr val="bg2"/>
                          </a:solidFill>
                          <a:latin typeface="Arial" pitchFamily="34" charset="0"/>
                          <a:cs typeface="Arial" pitchFamily="34" charset="0"/>
                        </a:rPr>
                        <a:t>Commissioning</a:t>
                      </a:r>
                      <a:endParaRPr lang="en-GB" sz="1200" dirty="0">
                        <a:solidFill>
                          <a:schemeClr val="bg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206347">
                <a:tc>
                  <a:txBody>
                    <a:bodyPr/>
                    <a:lstStyle/>
                    <a:p>
                      <a:r>
                        <a:rPr lang="de-DE" sz="1200" b="0" dirty="0" smtClean="0">
                          <a:solidFill>
                            <a:schemeClr val="bg2"/>
                          </a:solidFill>
                          <a:latin typeface="Arial" pitchFamily="34" charset="0"/>
                          <a:cs typeface="Arial" pitchFamily="34" charset="0"/>
                        </a:rPr>
                        <a:t>1</a:t>
                      </a:r>
                      <a:endParaRPr lang="en-GB" sz="1200" b="0" dirty="0">
                        <a:solidFill>
                          <a:schemeClr val="bg2"/>
                        </a:solidFill>
                        <a:latin typeface="Arial" pitchFamily="34" charset="0"/>
                        <a:cs typeface="Arial" pitchFamily="34" charset="0"/>
                      </a:endParaRPr>
                    </a:p>
                  </a:txBody>
                  <a:tcPr/>
                </a:tc>
                <a:tc>
                  <a:txBody>
                    <a:bodyPr/>
                    <a:lstStyle/>
                    <a:p>
                      <a:r>
                        <a:rPr lang="de-DE" sz="1200" b="0" dirty="0" smtClean="0">
                          <a:solidFill>
                            <a:schemeClr val="bg2"/>
                          </a:solidFill>
                          <a:latin typeface="Arial" pitchFamily="34" charset="0"/>
                          <a:cs typeface="Arial" pitchFamily="34" charset="0"/>
                        </a:rPr>
                        <a:t>Test </a:t>
                      </a:r>
                      <a:r>
                        <a:rPr lang="de-DE" sz="1200" b="0" dirty="0" err="1" smtClean="0">
                          <a:solidFill>
                            <a:schemeClr val="bg2"/>
                          </a:solidFill>
                          <a:latin typeface="Arial" pitchFamily="34" charset="0"/>
                          <a:cs typeface="Arial" pitchFamily="34" charset="0"/>
                        </a:rPr>
                        <a:t>run</a:t>
                      </a:r>
                      <a:endParaRPr lang="en-GB" sz="1200" b="0" dirty="0">
                        <a:solidFill>
                          <a:schemeClr val="bg2"/>
                        </a:solidFill>
                        <a:latin typeface="Arial" pitchFamily="34" charset="0"/>
                        <a:cs typeface="Arial" pitchFamily="34" charset="0"/>
                      </a:endParaRPr>
                    </a:p>
                  </a:txBody>
                  <a:tcPr/>
                </a:tc>
              </a:tr>
              <a:tr h="206347">
                <a:tc>
                  <a:txBody>
                    <a:bodyPr/>
                    <a:lstStyle/>
                    <a:p>
                      <a:r>
                        <a:rPr lang="de-DE" sz="1200" b="0" dirty="0" smtClean="0">
                          <a:solidFill>
                            <a:schemeClr val="bg2"/>
                          </a:solidFill>
                          <a:latin typeface="Arial" pitchFamily="34" charset="0"/>
                          <a:cs typeface="Arial" pitchFamily="34" charset="0"/>
                        </a:rPr>
                        <a:t>2</a:t>
                      </a:r>
                      <a:endParaRPr lang="en-GB" sz="1200" b="0" dirty="0">
                        <a:solidFill>
                          <a:schemeClr val="bg2"/>
                        </a:solidFill>
                        <a:latin typeface="Arial" pitchFamily="34" charset="0"/>
                        <a:cs typeface="Arial" pitchFamily="34" charset="0"/>
                      </a:endParaRPr>
                    </a:p>
                  </a:txBody>
                  <a:tcPr/>
                </a:tc>
                <a:tc>
                  <a:txBody>
                    <a:bodyPr/>
                    <a:lstStyle/>
                    <a:p>
                      <a:r>
                        <a:rPr lang="de-DE" sz="1200" b="0" dirty="0" smtClean="0">
                          <a:solidFill>
                            <a:schemeClr val="bg2"/>
                          </a:solidFill>
                          <a:latin typeface="Arial" pitchFamily="34" charset="0"/>
                          <a:cs typeface="Arial" pitchFamily="34" charset="0"/>
                        </a:rPr>
                        <a:t>UFH</a:t>
                      </a:r>
                      <a:r>
                        <a:rPr lang="de-DE" sz="1200" b="0" baseline="0" dirty="0" smtClean="0">
                          <a:solidFill>
                            <a:schemeClr val="bg2"/>
                          </a:solidFill>
                          <a:latin typeface="Arial" pitchFamily="34" charset="0"/>
                          <a:cs typeface="Arial" pitchFamily="34" charset="0"/>
                        </a:rPr>
                        <a:t> </a:t>
                      </a:r>
                      <a:r>
                        <a:rPr lang="de-DE" sz="1200" b="0" baseline="0" dirty="0" err="1" smtClean="0">
                          <a:solidFill>
                            <a:schemeClr val="bg2"/>
                          </a:solidFill>
                          <a:latin typeface="Arial" pitchFamily="34" charset="0"/>
                          <a:cs typeface="Arial" pitchFamily="34" charset="0"/>
                        </a:rPr>
                        <a:t>screed</a:t>
                      </a:r>
                      <a:r>
                        <a:rPr lang="de-DE" sz="1200" b="0" baseline="0" dirty="0" smtClean="0">
                          <a:solidFill>
                            <a:schemeClr val="bg2"/>
                          </a:solidFill>
                          <a:latin typeface="Arial" pitchFamily="34" charset="0"/>
                          <a:cs typeface="Arial" pitchFamily="34" charset="0"/>
                        </a:rPr>
                        <a:t> </a:t>
                      </a:r>
                      <a:r>
                        <a:rPr lang="de-DE" sz="1200" b="0" baseline="0" dirty="0" err="1" smtClean="0">
                          <a:solidFill>
                            <a:schemeClr val="bg2"/>
                          </a:solidFill>
                          <a:latin typeface="Arial" pitchFamily="34" charset="0"/>
                          <a:cs typeface="Arial" pitchFamily="34" charset="0"/>
                        </a:rPr>
                        <a:t>dryout</a:t>
                      </a:r>
                      <a:endParaRPr lang="en-GB" sz="1200" b="0" dirty="0">
                        <a:solidFill>
                          <a:schemeClr val="bg2"/>
                        </a:solidFill>
                        <a:latin typeface="Arial" pitchFamily="34" charset="0"/>
                        <a:cs typeface="Arial" pitchFamily="34" charset="0"/>
                      </a:endParaRPr>
                    </a:p>
                  </a:txBody>
                  <a:tcPr/>
                </a:tc>
              </a:tr>
              <a:tr h="206347">
                <a:tc>
                  <a:txBody>
                    <a:bodyPr/>
                    <a:lstStyle/>
                    <a:p>
                      <a:r>
                        <a:rPr lang="de-DE" sz="1200" b="1" dirty="0" smtClean="0">
                          <a:solidFill>
                            <a:schemeClr val="bg2"/>
                          </a:solidFill>
                          <a:latin typeface="Arial" pitchFamily="34" charset="0"/>
                          <a:cs typeface="Arial" pitchFamily="34" charset="0"/>
                        </a:rPr>
                        <a:t>3</a:t>
                      </a:r>
                      <a:endParaRPr lang="en-GB" sz="1200" b="1" dirty="0">
                        <a:solidFill>
                          <a:schemeClr val="bg2"/>
                        </a:solidFill>
                        <a:latin typeface="Arial" pitchFamily="34" charset="0"/>
                        <a:cs typeface="Arial" pitchFamily="34" charset="0"/>
                      </a:endParaRPr>
                    </a:p>
                  </a:txBody>
                  <a:tcPr/>
                </a:tc>
                <a:tc>
                  <a:txBody>
                    <a:bodyPr/>
                    <a:lstStyle/>
                    <a:p>
                      <a:r>
                        <a:rPr lang="de-DE" sz="1200" b="1" dirty="0" smtClean="0">
                          <a:solidFill>
                            <a:schemeClr val="bg2"/>
                          </a:solidFill>
                          <a:latin typeface="Arial" pitchFamily="34" charset="0"/>
                          <a:cs typeface="Arial" pitchFamily="34" charset="0"/>
                        </a:rPr>
                        <a:t>Air </a:t>
                      </a:r>
                      <a:r>
                        <a:rPr lang="de-DE" sz="1200" b="1" dirty="0" err="1" smtClean="0">
                          <a:solidFill>
                            <a:schemeClr val="bg2"/>
                          </a:solidFill>
                          <a:latin typeface="Arial" pitchFamily="34" charset="0"/>
                          <a:cs typeface="Arial" pitchFamily="34" charset="0"/>
                        </a:rPr>
                        <a:t>purge</a:t>
                      </a:r>
                      <a:r>
                        <a:rPr lang="de-DE" sz="1200" b="1" dirty="0" smtClean="0">
                          <a:solidFill>
                            <a:schemeClr val="bg2"/>
                          </a:solidFill>
                          <a:latin typeface="Arial" pitchFamily="34" charset="0"/>
                          <a:cs typeface="Arial" pitchFamily="34" charset="0"/>
                        </a:rPr>
                        <a:t> </a:t>
                      </a:r>
                      <a:endParaRPr lang="en-GB" sz="1200" b="1" dirty="0">
                        <a:solidFill>
                          <a:schemeClr val="bg2"/>
                        </a:solidFill>
                        <a:latin typeface="Arial" pitchFamily="34" charset="0"/>
                        <a:cs typeface="Arial" pitchFamily="34" charset="0"/>
                      </a:endParaRPr>
                    </a:p>
                  </a:txBody>
                  <a:tcPr/>
                </a:tc>
              </a:tr>
              <a:tr h="206347">
                <a:tc>
                  <a:txBody>
                    <a:bodyPr/>
                    <a:lstStyle/>
                    <a:p>
                      <a:r>
                        <a:rPr lang="de-DE" sz="1200" dirty="0" smtClean="0">
                          <a:solidFill>
                            <a:schemeClr val="bg2"/>
                          </a:solidFill>
                          <a:latin typeface="Arial" pitchFamily="34" charset="0"/>
                          <a:cs typeface="Arial" pitchFamily="34" charset="0"/>
                        </a:rPr>
                        <a:t>4</a:t>
                      </a:r>
                      <a:endParaRPr lang="en-GB" sz="1200" dirty="0">
                        <a:solidFill>
                          <a:schemeClr val="bg2"/>
                        </a:solidFill>
                        <a:latin typeface="Arial" pitchFamily="34" charset="0"/>
                        <a:cs typeface="Arial" pitchFamily="34" charset="0"/>
                      </a:endParaRPr>
                    </a:p>
                  </a:txBody>
                  <a:tcPr/>
                </a:tc>
                <a:tc>
                  <a:txBody>
                    <a:bodyPr/>
                    <a:lstStyle/>
                    <a:p>
                      <a:r>
                        <a:rPr lang="de-DE" sz="1200" dirty="0" err="1" smtClean="0">
                          <a:solidFill>
                            <a:schemeClr val="bg2"/>
                          </a:solidFill>
                          <a:latin typeface="Arial" pitchFamily="34" charset="0"/>
                          <a:cs typeface="Arial" pitchFamily="34" charset="0"/>
                        </a:rPr>
                        <a:t>Acuator</a:t>
                      </a:r>
                      <a:r>
                        <a:rPr lang="de-DE" sz="1200" baseline="0" dirty="0" smtClean="0">
                          <a:solidFill>
                            <a:schemeClr val="bg2"/>
                          </a:solidFill>
                          <a:latin typeface="Arial" pitchFamily="34" charset="0"/>
                          <a:cs typeface="Arial" pitchFamily="34" charset="0"/>
                        </a:rPr>
                        <a:t> </a:t>
                      </a:r>
                      <a:r>
                        <a:rPr lang="de-DE" sz="1200" baseline="0" dirty="0" err="1" smtClean="0">
                          <a:solidFill>
                            <a:schemeClr val="bg2"/>
                          </a:solidFill>
                          <a:latin typeface="Arial" pitchFamily="34" charset="0"/>
                          <a:cs typeface="Arial" pitchFamily="34" charset="0"/>
                        </a:rPr>
                        <a:t>test</a:t>
                      </a:r>
                      <a:r>
                        <a:rPr lang="de-DE" sz="1200" baseline="0" dirty="0" smtClean="0">
                          <a:solidFill>
                            <a:schemeClr val="bg2"/>
                          </a:solidFill>
                          <a:latin typeface="Arial" pitchFamily="34" charset="0"/>
                          <a:cs typeface="Arial" pitchFamily="34" charset="0"/>
                        </a:rPr>
                        <a:t> </a:t>
                      </a:r>
                      <a:r>
                        <a:rPr lang="de-DE" sz="1200" baseline="0" dirty="0" err="1" smtClean="0">
                          <a:solidFill>
                            <a:schemeClr val="bg2"/>
                          </a:solidFill>
                          <a:latin typeface="Arial" pitchFamily="34" charset="0"/>
                          <a:cs typeface="Arial" pitchFamily="34" charset="0"/>
                        </a:rPr>
                        <a:t>run</a:t>
                      </a:r>
                      <a:endParaRPr lang="en-GB" sz="1200" dirty="0">
                        <a:solidFill>
                          <a:schemeClr val="bg2"/>
                        </a:solidFill>
                        <a:latin typeface="Arial" pitchFamily="34" charset="0"/>
                        <a:cs typeface="Arial" pitchFamily="34" charset="0"/>
                      </a:endParaRPr>
                    </a:p>
                  </a:txBody>
                  <a:tcPr/>
                </a:tc>
              </a:tr>
            </a:tbl>
          </a:graphicData>
        </a:graphic>
      </p:graphicFrame>
      <p:cxnSp>
        <p:nvCxnSpPr>
          <p:cNvPr id="9" name="Elbow Connector 8"/>
          <p:cNvCxnSpPr/>
          <p:nvPr/>
        </p:nvCxnSpPr>
        <p:spPr bwMode="auto">
          <a:xfrm rot="10800000" flipV="1">
            <a:off x="1331640" y="1084396"/>
            <a:ext cx="5616624" cy="879296"/>
          </a:xfrm>
          <a:prstGeom prst="bentConnector3">
            <a:avLst>
              <a:gd name="adj1" fmla="val 99964"/>
            </a:avLst>
          </a:prstGeom>
          <a:solidFill>
            <a:schemeClr val="accent1"/>
          </a:solidFill>
          <a:ln w="381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0" name="Table 9"/>
          <p:cNvGraphicFramePr>
            <a:graphicFrameLocks noGrp="1"/>
          </p:cNvGraphicFramePr>
          <p:nvPr>
            <p:extLst>
              <p:ext uri="{D42A27DB-BD31-4B8C-83A1-F6EECF244321}">
                <p14:modId xmlns:p14="http://schemas.microsoft.com/office/powerpoint/2010/main" val="2103182183"/>
              </p:ext>
            </p:extLst>
          </p:nvPr>
        </p:nvGraphicFramePr>
        <p:xfrm>
          <a:off x="539552" y="2100456"/>
          <a:ext cx="2540154" cy="1112520"/>
        </p:xfrm>
        <a:graphic>
          <a:graphicData uri="http://schemas.openxmlformats.org/drawingml/2006/table">
            <a:tbl>
              <a:tblPr firstRow="1" bandRow="1">
                <a:tableStyleId>{5C22544A-7EE6-4342-B048-85BDC9FD1C3A}</a:tableStyleId>
              </a:tblPr>
              <a:tblGrid>
                <a:gridCol w="360040"/>
                <a:gridCol w="2180114"/>
              </a:tblGrid>
              <a:tr h="370840">
                <a:tc gridSpan="2">
                  <a:txBody>
                    <a:bodyPr/>
                    <a:lstStyle/>
                    <a:p>
                      <a:r>
                        <a:rPr lang="nl-BE" dirty="0" smtClean="0">
                          <a:solidFill>
                            <a:sysClr val="windowText" lastClr="000000"/>
                          </a:solidFill>
                        </a:rPr>
                        <a:t>A.7.3</a:t>
                      </a:r>
                      <a:r>
                        <a:rPr lang="nl-BE" baseline="0" dirty="0" smtClean="0">
                          <a:solidFill>
                            <a:sysClr val="windowText" lastClr="000000"/>
                          </a:solidFill>
                        </a:rPr>
                        <a:t> Air purge</a:t>
                      </a:r>
                      <a:endParaRPr lang="en-GB" dirty="0">
                        <a:solidFill>
                          <a:sysClr val="windowText" lastClr="000000"/>
                        </a:solidFill>
                      </a:endParaRPr>
                    </a:p>
                  </a:txBody>
                  <a:tcPr/>
                </a:tc>
                <a:tc hMerge="1">
                  <a:txBody>
                    <a:bodyPr/>
                    <a:lstStyle/>
                    <a:p>
                      <a:endParaRPr lang="en-GB" dirty="0"/>
                    </a:p>
                  </a:txBody>
                  <a:tcPr/>
                </a:tc>
              </a:tr>
              <a:tr h="370840">
                <a:tc>
                  <a:txBody>
                    <a:bodyPr/>
                    <a:lstStyle/>
                    <a:p>
                      <a:r>
                        <a:rPr lang="nl-BE" sz="1600" dirty="0" smtClean="0">
                          <a:solidFill>
                            <a:schemeClr val="bg2"/>
                          </a:solidFill>
                        </a:rPr>
                        <a:t>1</a:t>
                      </a:r>
                      <a:endParaRPr lang="en-GB" sz="1600" dirty="0">
                        <a:solidFill>
                          <a:schemeClr val="bg2"/>
                        </a:solidFill>
                      </a:endParaRPr>
                    </a:p>
                  </a:txBody>
                  <a:tcPr/>
                </a:tc>
                <a:tc>
                  <a:txBody>
                    <a:bodyPr/>
                    <a:lstStyle/>
                    <a:p>
                      <a:r>
                        <a:rPr lang="nl-BE" sz="1600" dirty="0" smtClean="0">
                          <a:solidFill>
                            <a:schemeClr val="bg2"/>
                          </a:solidFill>
                        </a:rPr>
                        <a:t>Type</a:t>
                      </a:r>
                      <a:endParaRPr lang="en-GB" sz="1600" dirty="0">
                        <a:solidFill>
                          <a:schemeClr val="bg2"/>
                        </a:solidFill>
                      </a:endParaRPr>
                    </a:p>
                  </a:txBody>
                  <a:tcPr/>
                </a:tc>
              </a:tr>
              <a:tr h="370840">
                <a:tc>
                  <a:txBody>
                    <a:bodyPr/>
                    <a:lstStyle/>
                    <a:p>
                      <a:r>
                        <a:rPr lang="nl-BE" sz="1600" dirty="0" smtClean="0">
                          <a:solidFill>
                            <a:schemeClr val="bg2"/>
                          </a:solidFill>
                        </a:rPr>
                        <a:t>2</a:t>
                      </a:r>
                      <a:endParaRPr lang="en-GB" sz="1600" dirty="0">
                        <a:solidFill>
                          <a:schemeClr val="bg2"/>
                        </a:solidFill>
                      </a:endParaRPr>
                    </a:p>
                  </a:txBody>
                  <a:tcPr/>
                </a:tc>
                <a:tc>
                  <a:txBody>
                    <a:bodyPr/>
                    <a:lstStyle/>
                    <a:p>
                      <a:r>
                        <a:rPr lang="nl-BE" sz="1600" dirty="0" smtClean="0">
                          <a:solidFill>
                            <a:schemeClr val="bg2"/>
                          </a:solidFill>
                        </a:rPr>
                        <a:t>Start air purge</a:t>
                      </a:r>
                      <a:endParaRPr lang="en-GB" sz="1600" dirty="0">
                        <a:solidFill>
                          <a:schemeClr val="bg2"/>
                        </a:solidFill>
                      </a:endParaRPr>
                    </a:p>
                  </a:txBody>
                  <a:tcPr/>
                </a:tc>
              </a:tr>
            </a:tbl>
          </a:graphicData>
        </a:graphic>
      </p:graphicFrame>
    </p:spTree>
    <p:extLst>
      <p:ext uri="{BB962C8B-B14F-4D97-AF65-F5344CB8AC3E}">
        <p14:creationId xmlns:p14="http://schemas.microsoft.com/office/powerpoint/2010/main" val="122040454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142</a:t>
            </a:fld>
            <a:endParaRPr lang="en-US" dirty="0"/>
          </a:p>
        </p:txBody>
      </p:sp>
      <p:sp>
        <p:nvSpPr>
          <p:cNvPr id="4" name="Text Placeholder 3"/>
          <p:cNvSpPr>
            <a:spLocks noGrp="1"/>
          </p:cNvSpPr>
          <p:nvPr>
            <p:ph type="body" sz="quarter" idx="15"/>
          </p:nvPr>
        </p:nvSpPr>
        <p:spPr/>
        <p:txBody>
          <a:bodyPr/>
          <a:lstStyle/>
          <a:p>
            <a:r>
              <a:rPr lang="nl-BE" dirty="0"/>
              <a:t>5.4 </a:t>
            </a:r>
            <a:r>
              <a:rPr lang="nl-BE" dirty="0" err="1"/>
              <a:t>Commissioning</a:t>
            </a:r>
            <a:r>
              <a:rPr lang="nl-BE" dirty="0"/>
              <a:t>  –</a:t>
            </a:r>
            <a:r>
              <a:rPr lang="en-GB" dirty="0"/>
              <a:t> </a:t>
            </a:r>
            <a:r>
              <a:rPr lang="en-GB" dirty="0" smtClean="0"/>
              <a:t>Actuator test runs</a:t>
            </a:r>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err="1" smtClean="0">
                <a:solidFill>
                  <a:schemeClr val="bg2"/>
                </a:solidFill>
              </a:rPr>
              <a:t>Remarks</a:t>
            </a:r>
            <a:r>
              <a:rPr lang="nl-BE" dirty="0" smtClean="0">
                <a:solidFill>
                  <a:schemeClr val="bg2"/>
                </a:solidFill>
              </a:rPr>
              <a:t> </a:t>
            </a:r>
          </a:p>
          <a:p>
            <a:pPr marL="742950" lvl="1" indent="-285750">
              <a:buFontTx/>
              <a:buChar char="-"/>
            </a:pPr>
            <a:r>
              <a:rPr lang="nl-BE" dirty="0" smtClean="0"/>
              <a:t>Make </a:t>
            </a:r>
            <a:r>
              <a:rPr lang="nl-BE" dirty="0" err="1" smtClean="0"/>
              <a:t>sure</a:t>
            </a:r>
            <a:r>
              <a:rPr lang="nl-BE" dirty="0" smtClean="0"/>
              <a:t> </a:t>
            </a:r>
            <a:r>
              <a:rPr lang="nl-BE" dirty="0" err="1" smtClean="0"/>
              <a:t>all</a:t>
            </a:r>
            <a:r>
              <a:rPr lang="nl-BE" dirty="0" smtClean="0"/>
              <a:t>  air is </a:t>
            </a:r>
            <a:r>
              <a:rPr lang="nl-BE" dirty="0" err="1" smtClean="0"/>
              <a:t>removed</a:t>
            </a:r>
            <a:r>
              <a:rPr lang="nl-BE" dirty="0" smtClean="0"/>
              <a:t> </a:t>
            </a:r>
            <a:r>
              <a:rPr lang="nl-BE" dirty="0" err="1" smtClean="0"/>
              <a:t>before</a:t>
            </a:r>
            <a:r>
              <a:rPr lang="nl-BE" dirty="0" smtClean="0"/>
              <a:t> </a:t>
            </a:r>
            <a:r>
              <a:rPr lang="nl-BE" dirty="0" err="1" smtClean="0"/>
              <a:t>performing</a:t>
            </a:r>
            <a:r>
              <a:rPr lang="nl-BE" dirty="0" smtClean="0"/>
              <a:t> </a:t>
            </a:r>
            <a:r>
              <a:rPr lang="nl-BE" dirty="0" err="1" smtClean="0"/>
              <a:t>an</a:t>
            </a:r>
            <a:r>
              <a:rPr lang="nl-BE" dirty="0" smtClean="0"/>
              <a:t> actuator test run</a:t>
            </a:r>
            <a:endParaRPr lang="en-GB" dirty="0"/>
          </a:p>
        </p:txBody>
      </p:sp>
      <p:graphicFrame>
        <p:nvGraphicFramePr>
          <p:cNvPr id="6" name="Tabelle 19"/>
          <p:cNvGraphicFramePr>
            <a:graphicFrameLocks noGrp="1"/>
          </p:cNvGraphicFramePr>
          <p:nvPr>
            <p:extLst>
              <p:ext uri="{D42A27DB-BD31-4B8C-83A1-F6EECF244321}">
                <p14:modId xmlns:p14="http://schemas.microsoft.com/office/powerpoint/2010/main" val="1825181751"/>
              </p:ext>
            </p:extLst>
          </p:nvPr>
        </p:nvGraphicFramePr>
        <p:xfrm>
          <a:off x="6948264" y="113184"/>
          <a:ext cx="2016224" cy="1371600"/>
        </p:xfrm>
        <a:graphic>
          <a:graphicData uri="http://schemas.openxmlformats.org/drawingml/2006/table">
            <a:tbl>
              <a:tblPr firstRow="1" bandRow="1">
                <a:tableStyleId>{5C22544A-7EE6-4342-B048-85BDC9FD1C3A}</a:tableStyleId>
              </a:tblPr>
              <a:tblGrid>
                <a:gridCol w="336037"/>
                <a:gridCol w="1680187"/>
              </a:tblGrid>
              <a:tr h="206347">
                <a:tc gridSpan="2">
                  <a:txBody>
                    <a:bodyPr/>
                    <a:lstStyle/>
                    <a:p>
                      <a:r>
                        <a:rPr lang="de-DE" sz="1200" dirty="0" smtClean="0">
                          <a:solidFill>
                            <a:schemeClr val="bg2"/>
                          </a:solidFill>
                          <a:latin typeface="Arial" pitchFamily="34" charset="0"/>
                          <a:cs typeface="Arial" pitchFamily="34" charset="0"/>
                        </a:rPr>
                        <a:t>A.7 </a:t>
                      </a:r>
                      <a:r>
                        <a:rPr lang="de-DE" sz="1200" dirty="0" err="1" smtClean="0">
                          <a:solidFill>
                            <a:schemeClr val="bg2"/>
                          </a:solidFill>
                          <a:latin typeface="Arial" pitchFamily="34" charset="0"/>
                          <a:cs typeface="Arial" pitchFamily="34" charset="0"/>
                        </a:rPr>
                        <a:t>Commissioning</a:t>
                      </a:r>
                      <a:endParaRPr lang="en-GB" sz="1200" dirty="0">
                        <a:solidFill>
                          <a:schemeClr val="bg2"/>
                        </a:solidFill>
                        <a:latin typeface="Arial" pitchFamily="34" charset="0"/>
                        <a:cs typeface="Arial" pitchFamily="34" charset="0"/>
                      </a:endParaRPr>
                    </a:p>
                  </a:txBody>
                  <a:tcPr/>
                </a:tc>
                <a:tc hMerge="1">
                  <a:txBody>
                    <a:bodyPr/>
                    <a:lstStyle/>
                    <a:p>
                      <a:endParaRPr lang="en-GB" sz="1200" dirty="0">
                        <a:latin typeface="Arial" pitchFamily="34" charset="0"/>
                        <a:cs typeface="Arial" pitchFamily="34" charset="0"/>
                      </a:endParaRPr>
                    </a:p>
                  </a:txBody>
                  <a:tcPr/>
                </a:tc>
              </a:tr>
              <a:tr h="206347">
                <a:tc>
                  <a:txBody>
                    <a:bodyPr/>
                    <a:lstStyle/>
                    <a:p>
                      <a:r>
                        <a:rPr lang="de-DE" sz="1200" b="0" dirty="0" smtClean="0">
                          <a:solidFill>
                            <a:schemeClr val="bg2"/>
                          </a:solidFill>
                          <a:latin typeface="Arial" pitchFamily="34" charset="0"/>
                          <a:cs typeface="Arial" pitchFamily="34" charset="0"/>
                        </a:rPr>
                        <a:t>1</a:t>
                      </a:r>
                      <a:endParaRPr lang="en-GB" sz="1200" b="0" dirty="0">
                        <a:solidFill>
                          <a:schemeClr val="bg2"/>
                        </a:solidFill>
                        <a:latin typeface="Arial" pitchFamily="34" charset="0"/>
                        <a:cs typeface="Arial" pitchFamily="34" charset="0"/>
                      </a:endParaRPr>
                    </a:p>
                  </a:txBody>
                  <a:tcPr/>
                </a:tc>
                <a:tc>
                  <a:txBody>
                    <a:bodyPr/>
                    <a:lstStyle/>
                    <a:p>
                      <a:r>
                        <a:rPr lang="de-DE" sz="1200" b="0" dirty="0" smtClean="0">
                          <a:solidFill>
                            <a:schemeClr val="bg2"/>
                          </a:solidFill>
                          <a:latin typeface="Arial" pitchFamily="34" charset="0"/>
                          <a:cs typeface="Arial" pitchFamily="34" charset="0"/>
                        </a:rPr>
                        <a:t>Test </a:t>
                      </a:r>
                      <a:r>
                        <a:rPr lang="de-DE" sz="1200" b="0" dirty="0" err="1" smtClean="0">
                          <a:solidFill>
                            <a:schemeClr val="bg2"/>
                          </a:solidFill>
                          <a:latin typeface="Arial" pitchFamily="34" charset="0"/>
                          <a:cs typeface="Arial" pitchFamily="34" charset="0"/>
                        </a:rPr>
                        <a:t>run</a:t>
                      </a:r>
                      <a:endParaRPr lang="en-GB" sz="1200" b="0" dirty="0">
                        <a:solidFill>
                          <a:schemeClr val="bg2"/>
                        </a:solidFill>
                        <a:latin typeface="Arial" pitchFamily="34" charset="0"/>
                        <a:cs typeface="Arial" pitchFamily="34" charset="0"/>
                      </a:endParaRPr>
                    </a:p>
                  </a:txBody>
                  <a:tcPr/>
                </a:tc>
              </a:tr>
              <a:tr h="206347">
                <a:tc>
                  <a:txBody>
                    <a:bodyPr/>
                    <a:lstStyle/>
                    <a:p>
                      <a:r>
                        <a:rPr lang="de-DE" sz="1200" b="0" dirty="0" smtClean="0">
                          <a:solidFill>
                            <a:schemeClr val="bg2"/>
                          </a:solidFill>
                          <a:latin typeface="Arial" pitchFamily="34" charset="0"/>
                          <a:cs typeface="Arial" pitchFamily="34" charset="0"/>
                        </a:rPr>
                        <a:t>2</a:t>
                      </a:r>
                      <a:endParaRPr lang="en-GB" sz="1200" b="0" dirty="0">
                        <a:solidFill>
                          <a:schemeClr val="bg2"/>
                        </a:solidFill>
                        <a:latin typeface="Arial" pitchFamily="34" charset="0"/>
                        <a:cs typeface="Arial" pitchFamily="34" charset="0"/>
                      </a:endParaRPr>
                    </a:p>
                  </a:txBody>
                  <a:tcPr/>
                </a:tc>
                <a:tc>
                  <a:txBody>
                    <a:bodyPr/>
                    <a:lstStyle/>
                    <a:p>
                      <a:r>
                        <a:rPr lang="de-DE" sz="1200" b="0" dirty="0" smtClean="0">
                          <a:solidFill>
                            <a:schemeClr val="bg2"/>
                          </a:solidFill>
                          <a:latin typeface="Arial" pitchFamily="34" charset="0"/>
                          <a:cs typeface="Arial" pitchFamily="34" charset="0"/>
                        </a:rPr>
                        <a:t>UFH</a:t>
                      </a:r>
                      <a:r>
                        <a:rPr lang="de-DE" sz="1200" b="0" baseline="0" dirty="0" smtClean="0">
                          <a:solidFill>
                            <a:schemeClr val="bg2"/>
                          </a:solidFill>
                          <a:latin typeface="Arial" pitchFamily="34" charset="0"/>
                          <a:cs typeface="Arial" pitchFamily="34" charset="0"/>
                        </a:rPr>
                        <a:t> </a:t>
                      </a:r>
                      <a:r>
                        <a:rPr lang="de-DE" sz="1200" b="0" baseline="0" dirty="0" err="1" smtClean="0">
                          <a:solidFill>
                            <a:schemeClr val="bg2"/>
                          </a:solidFill>
                          <a:latin typeface="Arial" pitchFamily="34" charset="0"/>
                          <a:cs typeface="Arial" pitchFamily="34" charset="0"/>
                        </a:rPr>
                        <a:t>screed</a:t>
                      </a:r>
                      <a:r>
                        <a:rPr lang="de-DE" sz="1200" b="0" baseline="0" dirty="0" smtClean="0">
                          <a:solidFill>
                            <a:schemeClr val="bg2"/>
                          </a:solidFill>
                          <a:latin typeface="Arial" pitchFamily="34" charset="0"/>
                          <a:cs typeface="Arial" pitchFamily="34" charset="0"/>
                        </a:rPr>
                        <a:t> </a:t>
                      </a:r>
                      <a:r>
                        <a:rPr lang="de-DE" sz="1200" b="0" baseline="0" dirty="0" err="1" smtClean="0">
                          <a:solidFill>
                            <a:schemeClr val="bg2"/>
                          </a:solidFill>
                          <a:latin typeface="Arial" pitchFamily="34" charset="0"/>
                          <a:cs typeface="Arial" pitchFamily="34" charset="0"/>
                        </a:rPr>
                        <a:t>dryout</a:t>
                      </a:r>
                      <a:endParaRPr lang="en-GB" sz="1200" b="0" dirty="0">
                        <a:solidFill>
                          <a:schemeClr val="bg2"/>
                        </a:solidFill>
                        <a:latin typeface="Arial" pitchFamily="34" charset="0"/>
                        <a:cs typeface="Arial" pitchFamily="34" charset="0"/>
                      </a:endParaRPr>
                    </a:p>
                  </a:txBody>
                  <a:tcPr/>
                </a:tc>
              </a:tr>
              <a:tr h="206347">
                <a:tc>
                  <a:txBody>
                    <a:bodyPr/>
                    <a:lstStyle/>
                    <a:p>
                      <a:r>
                        <a:rPr lang="de-DE" sz="1200" b="0" dirty="0" smtClean="0">
                          <a:solidFill>
                            <a:schemeClr val="bg2"/>
                          </a:solidFill>
                          <a:latin typeface="Arial" pitchFamily="34" charset="0"/>
                          <a:cs typeface="Arial" pitchFamily="34" charset="0"/>
                        </a:rPr>
                        <a:t>3</a:t>
                      </a:r>
                      <a:endParaRPr lang="en-GB" sz="1200" b="0" dirty="0">
                        <a:solidFill>
                          <a:schemeClr val="bg2"/>
                        </a:solidFill>
                        <a:latin typeface="Arial" pitchFamily="34" charset="0"/>
                        <a:cs typeface="Arial" pitchFamily="34" charset="0"/>
                      </a:endParaRPr>
                    </a:p>
                  </a:txBody>
                  <a:tcPr/>
                </a:tc>
                <a:tc>
                  <a:txBody>
                    <a:bodyPr/>
                    <a:lstStyle/>
                    <a:p>
                      <a:r>
                        <a:rPr lang="de-DE" sz="1200" b="0" dirty="0" smtClean="0">
                          <a:solidFill>
                            <a:schemeClr val="bg2"/>
                          </a:solidFill>
                          <a:latin typeface="Arial" pitchFamily="34" charset="0"/>
                          <a:cs typeface="Arial" pitchFamily="34" charset="0"/>
                        </a:rPr>
                        <a:t>Air </a:t>
                      </a:r>
                      <a:r>
                        <a:rPr lang="de-DE" sz="1200" b="0" dirty="0" err="1" smtClean="0">
                          <a:solidFill>
                            <a:schemeClr val="bg2"/>
                          </a:solidFill>
                          <a:latin typeface="Arial" pitchFamily="34" charset="0"/>
                          <a:cs typeface="Arial" pitchFamily="34" charset="0"/>
                        </a:rPr>
                        <a:t>purge</a:t>
                      </a:r>
                      <a:r>
                        <a:rPr lang="de-DE" sz="1200" b="0" dirty="0" smtClean="0">
                          <a:solidFill>
                            <a:schemeClr val="bg2"/>
                          </a:solidFill>
                          <a:latin typeface="Arial" pitchFamily="34" charset="0"/>
                          <a:cs typeface="Arial" pitchFamily="34" charset="0"/>
                        </a:rPr>
                        <a:t> </a:t>
                      </a:r>
                      <a:endParaRPr lang="en-GB" sz="1200" b="0" dirty="0">
                        <a:solidFill>
                          <a:schemeClr val="bg2"/>
                        </a:solidFill>
                        <a:latin typeface="Arial" pitchFamily="34" charset="0"/>
                        <a:cs typeface="Arial" pitchFamily="34" charset="0"/>
                      </a:endParaRPr>
                    </a:p>
                  </a:txBody>
                  <a:tcPr/>
                </a:tc>
              </a:tr>
              <a:tr h="206347">
                <a:tc>
                  <a:txBody>
                    <a:bodyPr/>
                    <a:lstStyle/>
                    <a:p>
                      <a:r>
                        <a:rPr lang="de-DE" sz="1200" b="1" dirty="0" smtClean="0">
                          <a:solidFill>
                            <a:schemeClr val="bg2"/>
                          </a:solidFill>
                          <a:latin typeface="Arial" pitchFamily="34" charset="0"/>
                          <a:cs typeface="Arial" pitchFamily="34" charset="0"/>
                        </a:rPr>
                        <a:t>4</a:t>
                      </a:r>
                      <a:endParaRPr lang="en-GB" sz="1200" b="1" dirty="0">
                        <a:solidFill>
                          <a:schemeClr val="bg2"/>
                        </a:solidFill>
                        <a:latin typeface="Arial" pitchFamily="34" charset="0"/>
                        <a:cs typeface="Arial" pitchFamily="34" charset="0"/>
                      </a:endParaRPr>
                    </a:p>
                  </a:txBody>
                  <a:tcPr/>
                </a:tc>
                <a:tc>
                  <a:txBody>
                    <a:bodyPr/>
                    <a:lstStyle/>
                    <a:p>
                      <a:r>
                        <a:rPr lang="de-DE" sz="1200" b="1" dirty="0" err="1" smtClean="0">
                          <a:solidFill>
                            <a:schemeClr val="bg2"/>
                          </a:solidFill>
                          <a:latin typeface="Arial" pitchFamily="34" charset="0"/>
                          <a:cs typeface="Arial" pitchFamily="34" charset="0"/>
                        </a:rPr>
                        <a:t>Acuator</a:t>
                      </a:r>
                      <a:r>
                        <a:rPr lang="de-DE" sz="1200" b="1" baseline="0" dirty="0" smtClean="0">
                          <a:solidFill>
                            <a:schemeClr val="bg2"/>
                          </a:solidFill>
                          <a:latin typeface="Arial" pitchFamily="34" charset="0"/>
                          <a:cs typeface="Arial" pitchFamily="34" charset="0"/>
                        </a:rPr>
                        <a:t> </a:t>
                      </a:r>
                      <a:r>
                        <a:rPr lang="de-DE" sz="1200" b="1" baseline="0" dirty="0" err="1" smtClean="0">
                          <a:solidFill>
                            <a:schemeClr val="bg2"/>
                          </a:solidFill>
                          <a:latin typeface="Arial" pitchFamily="34" charset="0"/>
                          <a:cs typeface="Arial" pitchFamily="34" charset="0"/>
                        </a:rPr>
                        <a:t>test</a:t>
                      </a:r>
                      <a:r>
                        <a:rPr lang="de-DE" sz="1200" b="1" baseline="0" dirty="0" smtClean="0">
                          <a:solidFill>
                            <a:schemeClr val="bg2"/>
                          </a:solidFill>
                          <a:latin typeface="Arial" pitchFamily="34" charset="0"/>
                          <a:cs typeface="Arial" pitchFamily="34" charset="0"/>
                        </a:rPr>
                        <a:t> </a:t>
                      </a:r>
                      <a:r>
                        <a:rPr lang="de-DE" sz="1200" b="1" baseline="0" dirty="0" err="1" smtClean="0">
                          <a:solidFill>
                            <a:schemeClr val="bg2"/>
                          </a:solidFill>
                          <a:latin typeface="Arial" pitchFamily="34" charset="0"/>
                          <a:cs typeface="Arial" pitchFamily="34" charset="0"/>
                        </a:rPr>
                        <a:t>run</a:t>
                      </a:r>
                      <a:endParaRPr lang="en-GB" sz="1200" b="1" dirty="0">
                        <a:solidFill>
                          <a:schemeClr val="bg2"/>
                        </a:solidFill>
                        <a:latin typeface="Arial" pitchFamily="34" charset="0"/>
                        <a:cs typeface="Arial" pitchFamily="34" charset="0"/>
                      </a:endParaRPr>
                    </a:p>
                  </a:txBody>
                  <a:tcPr/>
                </a:tc>
              </a:tr>
            </a:tbl>
          </a:graphicData>
        </a:graphic>
      </p:graphicFrame>
      <p:cxnSp>
        <p:nvCxnSpPr>
          <p:cNvPr id="7" name="Elbow Connector 6"/>
          <p:cNvCxnSpPr/>
          <p:nvPr/>
        </p:nvCxnSpPr>
        <p:spPr bwMode="auto">
          <a:xfrm rot="10800000" flipV="1">
            <a:off x="1331640" y="1084396"/>
            <a:ext cx="5616624" cy="879296"/>
          </a:xfrm>
          <a:prstGeom prst="bentConnector3">
            <a:avLst>
              <a:gd name="adj1" fmla="val 99964"/>
            </a:avLst>
          </a:prstGeom>
          <a:solidFill>
            <a:schemeClr val="accent1"/>
          </a:solidFill>
          <a:ln w="3810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8" name="Table 7"/>
          <p:cNvGraphicFramePr>
            <a:graphicFrameLocks noGrp="1"/>
          </p:cNvGraphicFramePr>
          <p:nvPr>
            <p:extLst>
              <p:ext uri="{D42A27DB-BD31-4B8C-83A1-F6EECF244321}">
                <p14:modId xmlns:p14="http://schemas.microsoft.com/office/powerpoint/2010/main" val="1794341222"/>
              </p:ext>
            </p:extLst>
          </p:nvPr>
        </p:nvGraphicFramePr>
        <p:xfrm>
          <a:off x="539552" y="2100456"/>
          <a:ext cx="2880320" cy="4450080"/>
        </p:xfrm>
        <a:graphic>
          <a:graphicData uri="http://schemas.openxmlformats.org/drawingml/2006/table">
            <a:tbl>
              <a:tblPr firstRow="1" bandRow="1">
                <a:tableStyleId>{5C22544A-7EE6-4342-B048-85BDC9FD1C3A}</a:tableStyleId>
              </a:tblPr>
              <a:tblGrid>
                <a:gridCol w="571557"/>
                <a:gridCol w="2308763"/>
              </a:tblGrid>
              <a:tr h="370840">
                <a:tc gridSpan="2">
                  <a:txBody>
                    <a:bodyPr/>
                    <a:lstStyle/>
                    <a:p>
                      <a:r>
                        <a:rPr lang="nl-BE" sz="1600" dirty="0" smtClean="0">
                          <a:solidFill>
                            <a:sysClr val="windowText" lastClr="000000"/>
                          </a:solidFill>
                        </a:rPr>
                        <a:t>A.7.4</a:t>
                      </a:r>
                      <a:r>
                        <a:rPr lang="nl-BE" sz="1600" baseline="0" dirty="0" smtClean="0">
                          <a:solidFill>
                            <a:sysClr val="windowText" lastClr="000000"/>
                          </a:solidFill>
                        </a:rPr>
                        <a:t> Actuator test run</a:t>
                      </a:r>
                      <a:endParaRPr lang="en-GB" sz="1600" dirty="0">
                        <a:solidFill>
                          <a:sysClr val="windowText" lastClr="000000"/>
                        </a:solidFill>
                      </a:endParaRPr>
                    </a:p>
                  </a:txBody>
                  <a:tcPr/>
                </a:tc>
                <a:tc hMerge="1">
                  <a:txBody>
                    <a:bodyPr/>
                    <a:lstStyle/>
                    <a:p>
                      <a:endParaRPr lang="en-GB" dirty="0"/>
                    </a:p>
                  </a:txBody>
                  <a:tcPr/>
                </a:tc>
              </a:tr>
              <a:tr h="370840">
                <a:tc>
                  <a:txBody>
                    <a:bodyPr/>
                    <a:lstStyle/>
                    <a:p>
                      <a:r>
                        <a:rPr lang="nl-BE" sz="1600" dirty="0" smtClean="0">
                          <a:solidFill>
                            <a:schemeClr val="bg2"/>
                          </a:solidFill>
                        </a:rPr>
                        <a:t>1</a:t>
                      </a:r>
                      <a:endParaRPr lang="en-GB" sz="1600" dirty="0">
                        <a:solidFill>
                          <a:schemeClr val="bg2"/>
                        </a:solidFill>
                      </a:endParaRPr>
                    </a:p>
                  </a:txBody>
                  <a:tcPr/>
                </a:tc>
                <a:tc>
                  <a:txBody>
                    <a:bodyPr/>
                    <a:lstStyle/>
                    <a:p>
                      <a:r>
                        <a:rPr lang="nl-BE" sz="1600" dirty="0" smtClean="0">
                          <a:solidFill>
                            <a:schemeClr val="bg2"/>
                          </a:solidFill>
                        </a:rPr>
                        <a:t>BSH</a:t>
                      </a:r>
                      <a:endParaRPr lang="en-GB" sz="1600" dirty="0">
                        <a:solidFill>
                          <a:schemeClr val="bg2"/>
                        </a:solidFill>
                      </a:endParaRPr>
                    </a:p>
                  </a:txBody>
                  <a:tcPr/>
                </a:tc>
              </a:tr>
              <a:tr h="370840">
                <a:tc>
                  <a:txBody>
                    <a:bodyPr/>
                    <a:lstStyle/>
                    <a:p>
                      <a:r>
                        <a:rPr lang="nl-BE" sz="1600" dirty="0" smtClean="0">
                          <a:solidFill>
                            <a:schemeClr val="bg2"/>
                          </a:solidFill>
                        </a:rPr>
                        <a:t>2</a:t>
                      </a:r>
                      <a:endParaRPr lang="en-GB" sz="1600" dirty="0">
                        <a:solidFill>
                          <a:schemeClr val="bg2"/>
                        </a:solidFill>
                      </a:endParaRPr>
                    </a:p>
                  </a:txBody>
                  <a:tcPr/>
                </a:tc>
                <a:tc>
                  <a:txBody>
                    <a:bodyPr/>
                    <a:lstStyle/>
                    <a:p>
                      <a:r>
                        <a:rPr lang="nl-BE" sz="1600" dirty="0" smtClean="0">
                          <a:solidFill>
                            <a:schemeClr val="bg2"/>
                          </a:solidFill>
                        </a:rPr>
                        <a:t>BUH step 1</a:t>
                      </a:r>
                      <a:endParaRPr lang="en-GB" sz="1600" dirty="0">
                        <a:solidFill>
                          <a:schemeClr val="bg2"/>
                        </a:solidFill>
                      </a:endParaRPr>
                    </a:p>
                  </a:txBody>
                  <a:tcPr/>
                </a:tc>
              </a:tr>
              <a:tr h="370840">
                <a:tc>
                  <a:txBody>
                    <a:bodyPr/>
                    <a:lstStyle/>
                    <a:p>
                      <a:r>
                        <a:rPr lang="nl-BE" sz="1600" dirty="0" smtClean="0">
                          <a:solidFill>
                            <a:schemeClr val="bg2"/>
                          </a:solidFill>
                        </a:rPr>
                        <a:t>3</a:t>
                      </a:r>
                      <a:endParaRPr lang="en-GB" sz="1600" dirty="0">
                        <a:solidFill>
                          <a:schemeClr val="bg2"/>
                        </a:solidFill>
                      </a:endParaRPr>
                    </a:p>
                  </a:txBody>
                  <a:tcPr/>
                </a:tc>
                <a:tc>
                  <a:txBody>
                    <a:bodyPr/>
                    <a:lstStyle/>
                    <a:p>
                      <a:r>
                        <a:rPr lang="nl-BE" sz="1600" dirty="0" smtClean="0">
                          <a:solidFill>
                            <a:schemeClr val="bg2"/>
                          </a:solidFill>
                        </a:rPr>
                        <a:t>BUH</a:t>
                      </a:r>
                      <a:r>
                        <a:rPr lang="nl-BE" sz="1600" baseline="0" dirty="0" smtClean="0">
                          <a:solidFill>
                            <a:schemeClr val="bg2"/>
                          </a:solidFill>
                        </a:rPr>
                        <a:t> step 2</a:t>
                      </a:r>
                      <a:endParaRPr lang="en-GB" sz="1600" dirty="0">
                        <a:solidFill>
                          <a:schemeClr val="bg2"/>
                        </a:solidFill>
                      </a:endParaRPr>
                    </a:p>
                  </a:txBody>
                  <a:tcPr/>
                </a:tc>
              </a:tr>
              <a:tr h="370840">
                <a:tc>
                  <a:txBody>
                    <a:bodyPr/>
                    <a:lstStyle/>
                    <a:p>
                      <a:r>
                        <a:rPr lang="nl-BE" sz="1600" dirty="0" smtClean="0">
                          <a:solidFill>
                            <a:schemeClr val="bg2"/>
                          </a:solidFill>
                        </a:rPr>
                        <a:t>4</a:t>
                      </a:r>
                      <a:endParaRPr lang="en-GB" sz="1600" dirty="0">
                        <a:solidFill>
                          <a:schemeClr val="bg2"/>
                        </a:solidFill>
                      </a:endParaRPr>
                    </a:p>
                  </a:txBody>
                  <a:tcPr/>
                </a:tc>
                <a:tc>
                  <a:txBody>
                    <a:bodyPr/>
                    <a:lstStyle/>
                    <a:p>
                      <a:r>
                        <a:rPr lang="nl-BE" sz="1600" dirty="0" smtClean="0">
                          <a:solidFill>
                            <a:schemeClr val="bg2"/>
                          </a:solidFill>
                        </a:rPr>
                        <a:t>Pump test</a:t>
                      </a:r>
                      <a:endParaRPr lang="en-GB" sz="1600" dirty="0">
                        <a:solidFill>
                          <a:schemeClr val="bg2"/>
                        </a:solidFill>
                      </a:endParaRPr>
                    </a:p>
                  </a:txBody>
                  <a:tcPr/>
                </a:tc>
              </a:tr>
              <a:tr h="370840">
                <a:tc>
                  <a:txBody>
                    <a:bodyPr/>
                    <a:lstStyle/>
                    <a:p>
                      <a:r>
                        <a:rPr lang="nl-BE" sz="1600" dirty="0" smtClean="0">
                          <a:solidFill>
                            <a:schemeClr val="bg2"/>
                          </a:solidFill>
                        </a:rPr>
                        <a:t>5</a:t>
                      </a:r>
                      <a:endParaRPr lang="en-GB" sz="1600" dirty="0">
                        <a:solidFill>
                          <a:schemeClr val="bg2"/>
                        </a:solidFill>
                      </a:endParaRPr>
                    </a:p>
                  </a:txBody>
                  <a:tcPr/>
                </a:tc>
                <a:tc>
                  <a:txBody>
                    <a:bodyPr/>
                    <a:lstStyle/>
                    <a:p>
                      <a:r>
                        <a:rPr lang="nl-BE" sz="1600" dirty="0" smtClean="0">
                          <a:solidFill>
                            <a:schemeClr val="bg2"/>
                          </a:solidFill>
                        </a:rPr>
                        <a:t>2-way </a:t>
                      </a:r>
                      <a:r>
                        <a:rPr lang="nl-BE" sz="1600" dirty="0" err="1" smtClean="0">
                          <a:solidFill>
                            <a:schemeClr val="bg2"/>
                          </a:solidFill>
                        </a:rPr>
                        <a:t>valve</a:t>
                      </a:r>
                      <a:endParaRPr lang="en-GB" sz="1600" dirty="0">
                        <a:solidFill>
                          <a:schemeClr val="bg2"/>
                        </a:solidFill>
                      </a:endParaRPr>
                    </a:p>
                  </a:txBody>
                  <a:tcPr/>
                </a:tc>
              </a:tr>
              <a:tr h="370840">
                <a:tc>
                  <a:txBody>
                    <a:bodyPr/>
                    <a:lstStyle/>
                    <a:p>
                      <a:r>
                        <a:rPr lang="nl-BE" sz="1600" dirty="0" smtClean="0">
                          <a:solidFill>
                            <a:schemeClr val="bg2"/>
                          </a:solidFill>
                        </a:rPr>
                        <a:t>6</a:t>
                      </a:r>
                      <a:endParaRPr lang="en-GB" sz="1600" dirty="0">
                        <a:solidFill>
                          <a:schemeClr val="bg2"/>
                        </a:solidFill>
                      </a:endParaRPr>
                    </a:p>
                  </a:txBody>
                  <a:tcPr/>
                </a:tc>
                <a:tc>
                  <a:txBody>
                    <a:bodyPr/>
                    <a:lstStyle/>
                    <a:p>
                      <a:r>
                        <a:rPr lang="nl-BE" sz="1600" dirty="0" smtClean="0">
                          <a:solidFill>
                            <a:schemeClr val="bg2"/>
                          </a:solidFill>
                        </a:rPr>
                        <a:t>3-way </a:t>
                      </a:r>
                      <a:r>
                        <a:rPr lang="nl-BE" sz="1600" dirty="0" err="1" smtClean="0">
                          <a:solidFill>
                            <a:schemeClr val="bg2"/>
                          </a:solidFill>
                        </a:rPr>
                        <a:t>valve</a:t>
                      </a:r>
                      <a:endParaRPr lang="en-GB" sz="1600" dirty="0">
                        <a:solidFill>
                          <a:schemeClr val="bg2"/>
                        </a:solidFill>
                      </a:endParaRPr>
                    </a:p>
                  </a:txBody>
                  <a:tcPr/>
                </a:tc>
              </a:tr>
              <a:tr h="370840">
                <a:tc>
                  <a:txBody>
                    <a:bodyPr/>
                    <a:lstStyle/>
                    <a:p>
                      <a:r>
                        <a:rPr lang="nl-BE" sz="1600" dirty="0" smtClean="0">
                          <a:solidFill>
                            <a:schemeClr val="bg2"/>
                          </a:solidFill>
                        </a:rPr>
                        <a:t>7</a:t>
                      </a:r>
                      <a:endParaRPr lang="en-GB" sz="1600" dirty="0">
                        <a:solidFill>
                          <a:schemeClr val="bg2"/>
                        </a:solidFill>
                      </a:endParaRPr>
                    </a:p>
                  </a:txBody>
                  <a:tcPr/>
                </a:tc>
                <a:tc>
                  <a:txBody>
                    <a:bodyPr/>
                    <a:lstStyle/>
                    <a:p>
                      <a:r>
                        <a:rPr lang="nl-BE" sz="1600" dirty="0" smtClean="0">
                          <a:solidFill>
                            <a:schemeClr val="bg2"/>
                          </a:solidFill>
                        </a:rPr>
                        <a:t>Bivalent</a:t>
                      </a:r>
                      <a:r>
                        <a:rPr lang="nl-BE" sz="1600" baseline="0" dirty="0" smtClean="0">
                          <a:solidFill>
                            <a:schemeClr val="bg2"/>
                          </a:solidFill>
                        </a:rPr>
                        <a:t> </a:t>
                      </a:r>
                      <a:r>
                        <a:rPr lang="nl-BE" sz="1600" baseline="0" dirty="0" err="1" smtClean="0">
                          <a:solidFill>
                            <a:schemeClr val="bg2"/>
                          </a:solidFill>
                        </a:rPr>
                        <a:t>signal</a:t>
                      </a:r>
                      <a:endParaRPr lang="en-GB" sz="1600" dirty="0">
                        <a:solidFill>
                          <a:schemeClr val="bg2"/>
                        </a:solidFill>
                      </a:endParaRPr>
                    </a:p>
                  </a:txBody>
                  <a:tcPr/>
                </a:tc>
              </a:tr>
              <a:tr h="370840">
                <a:tc>
                  <a:txBody>
                    <a:bodyPr/>
                    <a:lstStyle/>
                    <a:p>
                      <a:r>
                        <a:rPr lang="nl-BE" sz="1600" dirty="0" smtClean="0">
                          <a:solidFill>
                            <a:schemeClr val="bg2"/>
                          </a:solidFill>
                        </a:rPr>
                        <a:t>8</a:t>
                      </a:r>
                      <a:endParaRPr lang="en-GB" sz="1600" dirty="0">
                        <a:solidFill>
                          <a:schemeClr val="bg2"/>
                        </a:solidFill>
                      </a:endParaRPr>
                    </a:p>
                  </a:txBody>
                  <a:tcPr/>
                </a:tc>
                <a:tc>
                  <a:txBody>
                    <a:bodyPr/>
                    <a:lstStyle/>
                    <a:p>
                      <a:r>
                        <a:rPr lang="nl-BE" sz="1600" dirty="0" smtClean="0">
                          <a:solidFill>
                            <a:schemeClr val="bg2"/>
                          </a:solidFill>
                        </a:rPr>
                        <a:t>Alarm output</a:t>
                      </a:r>
                      <a:endParaRPr lang="en-GB" sz="1600" dirty="0">
                        <a:solidFill>
                          <a:schemeClr val="bg2"/>
                        </a:solidFill>
                      </a:endParaRPr>
                    </a:p>
                  </a:txBody>
                  <a:tcPr/>
                </a:tc>
              </a:tr>
              <a:tr h="370840">
                <a:tc>
                  <a:txBody>
                    <a:bodyPr/>
                    <a:lstStyle/>
                    <a:p>
                      <a:r>
                        <a:rPr lang="nl-BE" sz="1600" dirty="0" smtClean="0">
                          <a:solidFill>
                            <a:schemeClr val="bg2"/>
                          </a:solidFill>
                        </a:rPr>
                        <a:t>9</a:t>
                      </a:r>
                      <a:endParaRPr lang="en-GB" sz="1600" dirty="0">
                        <a:solidFill>
                          <a:schemeClr val="bg2"/>
                        </a:solidFill>
                      </a:endParaRPr>
                    </a:p>
                  </a:txBody>
                  <a:tcPr/>
                </a:tc>
                <a:tc>
                  <a:txBody>
                    <a:bodyPr/>
                    <a:lstStyle/>
                    <a:p>
                      <a:r>
                        <a:rPr lang="nl-BE" sz="1600" dirty="0" err="1" smtClean="0">
                          <a:solidFill>
                            <a:schemeClr val="bg2"/>
                          </a:solidFill>
                        </a:rPr>
                        <a:t>Cooling</a:t>
                      </a:r>
                      <a:r>
                        <a:rPr lang="nl-BE" sz="1600" dirty="0" smtClean="0">
                          <a:solidFill>
                            <a:schemeClr val="bg2"/>
                          </a:solidFill>
                        </a:rPr>
                        <a:t>/</a:t>
                      </a:r>
                      <a:r>
                        <a:rPr lang="nl-BE" sz="1600" dirty="0" err="1" smtClean="0">
                          <a:solidFill>
                            <a:schemeClr val="bg2"/>
                          </a:solidFill>
                        </a:rPr>
                        <a:t>Heating</a:t>
                      </a:r>
                      <a:r>
                        <a:rPr lang="nl-BE" sz="1600" dirty="0" smtClean="0">
                          <a:solidFill>
                            <a:schemeClr val="bg2"/>
                          </a:solidFill>
                        </a:rPr>
                        <a:t> </a:t>
                      </a:r>
                      <a:r>
                        <a:rPr lang="nl-BE" sz="1600" dirty="0" err="1" smtClean="0">
                          <a:solidFill>
                            <a:schemeClr val="bg2"/>
                          </a:solidFill>
                        </a:rPr>
                        <a:t>signal</a:t>
                      </a:r>
                      <a:endParaRPr lang="en-GB" sz="1600" dirty="0">
                        <a:solidFill>
                          <a:schemeClr val="bg2"/>
                        </a:solidFill>
                      </a:endParaRPr>
                    </a:p>
                  </a:txBody>
                  <a:tcPr/>
                </a:tc>
              </a:tr>
              <a:tr h="370840">
                <a:tc>
                  <a:txBody>
                    <a:bodyPr/>
                    <a:lstStyle/>
                    <a:p>
                      <a:r>
                        <a:rPr lang="nl-BE" sz="1600" dirty="0" smtClean="0">
                          <a:solidFill>
                            <a:schemeClr val="bg2"/>
                          </a:solidFill>
                        </a:rPr>
                        <a:t>10</a:t>
                      </a:r>
                      <a:endParaRPr lang="en-GB" sz="1600" dirty="0">
                        <a:solidFill>
                          <a:schemeClr val="bg2"/>
                        </a:solidFill>
                      </a:endParaRPr>
                    </a:p>
                  </a:txBody>
                  <a:tcPr/>
                </a:tc>
                <a:tc>
                  <a:txBody>
                    <a:bodyPr/>
                    <a:lstStyle/>
                    <a:p>
                      <a:r>
                        <a:rPr lang="nl-BE" sz="1600" dirty="0" smtClean="0">
                          <a:solidFill>
                            <a:schemeClr val="bg2"/>
                          </a:solidFill>
                        </a:rPr>
                        <a:t>Quick heat-up </a:t>
                      </a:r>
                      <a:endParaRPr lang="en-GB" sz="1600" dirty="0">
                        <a:solidFill>
                          <a:schemeClr val="bg2"/>
                        </a:solidFill>
                      </a:endParaRPr>
                    </a:p>
                  </a:txBody>
                  <a:tcPr/>
                </a:tc>
              </a:tr>
              <a:tr h="370840">
                <a:tc>
                  <a:txBody>
                    <a:bodyPr/>
                    <a:lstStyle/>
                    <a:p>
                      <a:r>
                        <a:rPr lang="nl-BE" sz="1600" dirty="0" smtClean="0">
                          <a:solidFill>
                            <a:schemeClr val="bg2"/>
                          </a:solidFill>
                        </a:rPr>
                        <a:t>11</a:t>
                      </a:r>
                      <a:endParaRPr lang="en-GB" sz="1600" dirty="0">
                        <a:solidFill>
                          <a:schemeClr val="bg2"/>
                        </a:solidFill>
                      </a:endParaRPr>
                    </a:p>
                  </a:txBody>
                  <a:tcPr/>
                </a:tc>
                <a:tc>
                  <a:txBody>
                    <a:bodyPr/>
                    <a:lstStyle/>
                    <a:p>
                      <a:r>
                        <a:rPr lang="nl-BE" sz="1600" dirty="0" err="1" smtClean="0">
                          <a:solidFill>
                            <a:schemeClr val="bg2"/>
                          </a:solidFill>
                        </a:rPr>
                        <a:t>Circulation</a:t>
                      </a:r>
                      <a:r>
                        <a:rPr lang="nl-BE" sz="1600" dirty="0" smtClean="0">
                          <a:solidFill>
                            <a:schemeClr val="bg2"/>
                          </a:solidFill>
                        </a:rPr>
                        <a:t> pump </a:t>
                      </a:r>
                      <a:endParaRPr lang="en-GB" sz="1600" dirty="0">
                        <a:solidFill>
                          <a:schemeClr val="bg2"/>
                        </a:solidFill>
                      </a:endParaRPr>
                    </a:p>
                  </a:txBody>
                  <a:tcPr/>
                </a:tc>
              </a:tr>
            </a:tbl>
          </a:graphicData>
        </a:graphic>
      </p:graphicFrame>
    </p:spTree>
    <p:extLst>
      <p:ext uri="{BB962C8B-B14F-4D97-AF65-F5344CB8AC3E}">
        <p14:creationId xmlns:p14="http://schemas.microsoft.com/office/powerpoint/2010/main" val="304851365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143</a:t>
            </a:fld>
            <a:endParaRPr lang="en-US" dirty="0"/>
          </a:p>
        </p:txBody>
      </p:sp>
      <p:sp>
        <p:nvSpPr>
          <p:cNvPr id="4" name="Text Placeholder 3"/>
          <p:cNvSpPr>
            <a:spLocks noGrp="1"/>
          </p:cNvSpPr>
          <p:nvPr>
            <p:ph type="body" sz="quarter" idx="13"/>
          </p:nvPr>
        </p:nvSpPr>
        <p:spPr/>
        <p:txBody>
          <a:bodyPr/>
          <a:lstStyle/>
          <a:p>
            <a:r>
              <a:rPr lang="nl-BE" dirty="0" err="1" smtClean="0"/>
              <a:t>Handover</a:t>
            </a:r>
            <a:r>
              <a:rPr lang="nl-BE" dirty="0" smtClean="0"/>
              <a:t> </a:t>
            </a:r>
            <a:r>
              <a:rPr lang="nl-BE" dirty="0" err="1" smtClean="0"/>
              <a:t>to</a:t>
            </a:r>
            <a:r>
              <a:rPr lang="nl-BE" dirty="0" smtClean="0"/>
              <a:t> </a:t>
            </a:r>
            <a:r>
              <a:rPr lang="nl-BE" dirty="0" err="1" smtClean="0"/>
              <a:t>enduser</a:t>
            </a:r>
            <a:endParaRPr lang="en-GB" dirty="0"/>
          </a:p>
        </p:txBody>
      </p:sp>
      <p:sp>
        <p:nvSpPr>
          <p:cNvPr id="5" name="Text Placeholder 4"/>
          <p:cNvSpPr>
            <a:spLocks noGrp="1"/>
          </p:cNvSpPr>
          <p:nvPr>
            <p:ph type="body" sz="quarter" idx="14"/>
          </p:nvPr>
        </p:nvSpPr>
        <p:spPr/>
        <p:txBody>
          <a:bodyPr/>
          <a:lstStyle/>
          <a:p>
            <a:endParaRPr lang="en-GB"/>
          </a:p>
        </p:txBody>
      </p:sp>
      <p:sp>
        <p:nvSpPr>
          <p:cNvPr id="6" name="Text Placeholder 5"/>
          <p:cNvSpPr>
            <a:spLocks noGrp="1"/>
          </p:cNvSpPr>
          <p:nvPr>
            <p:ph type="body" sz="quarter" idx="15"/>
          </p:nvPr>
        </p:nvSpPr>
        <p:spPr/>
        <p:txBody>
          <a:bodyPr/>
          <a:lstStyle/>
          <a:p>
            <a:r>
              <a:rPr lang="nl-BE" dirty="0" smtClean="0"/>
              <a:t>6.</a:t>
            </a:r>
            <a:endParaRPr lang="en-GB" dirty="0"/>
          </a:p>
        </p:txBody>
      </p:sp>
    </p:spTree>
    <p:extLst>
      <p:ext uri="{BB962C8B-B14F-4D97-AF65-F5344CB8AC3E}">
        <p14:creationId xmlns:p14="http://schemas.microsoft.com/office/powerpoint/2010/main" val="108882978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a:xfrm>
            <a:off x="0" y="6400800"/>
            <a:ext cx="609600" cy="501648"/>
          </a:xfrm>
        </p:spPr>
        <p:txBody>
          <a:bodyPr/>
          <a:lstStyle/>
          <a:p>
            <a:fld id="{76563B4B-4410-459F-97AD-D0AEEE9266CA}" type="slidenum">
              <a:rPr lang="en-US" smtClean="0"/>
              <a:t>144</a:t>
            </a:fld>
            <a:endParaRPr lang="en-US" dirty="0"/>
          </a:p>
        </p:txBody>
      </p:sp>
      <p:sp>
        <p:nvSpPr>
          <p:cNvPr id="4" name="Text Placeholder 3"/>
          <p:cNvSpPr>
            <a:spLocks noGrp="1"/>
          </p:cNvSpPr>
          <p:nvPr>
            <p:ph type="body" sz="quarter" idx="15"/>
          </p:nvPr>
        </p:nvSpPr>
        <p:spPr/>
        <p:txBody>
          <a:bodyPr/>
          <a:lstStyle/>
          <a:p>
            <a:r>
              <a:rPr lang="nl-BE" dirty="0" smtClean="0"/>
              <a:t>6. </a:t>
            </a:r>
            <a:r>
              <a:rPr lang="nl-BE" dirty="0" err="1" smtClean="0"/>
              <a:t>Handover</a:t>
            </a:r>
            <a:r>
              <a:rPr lang="nl-BE" dirty="0" smtClean="0"/>
              <a:t> </a:t>
            </a:r>
            <a:r>
              <a:rPr lang="nl-BE" dirty="0" err="1" smtClean="0"/>
              <a:t>to</a:t>
            </a:r>
            <a:r>
              <a:rPr lang="nl-BE" dirty="0" smtClean="0"/>
              <a:t> </a:t>
            </a:r>
            <a:r>
              <a:rPr lang="nl-BE" dirty="0" err="1" smtClean="0"/>
              <a:t>enduser</a:t>
            </a:r>
            <a:r>
              <a:rPr lang="nl-BE" dirty="0" smtClean="0"/>
              <a:t> </a:t>
            </a:r>
            <a:endParaRPr lang="en-GB" dirty="0"/>
          </a:p>
        </p:txBody>
      </p:sp>
      <p:sp>
        <p:nvSpPr>
          <p:cNvPr id="5" name="Text Placeholder 4"/>
          <p:cNvSpPr>
            <a:spLocks noGrp="1"/>
          </p:cNvSpPr>
          <p:nvPr>
            <p:ph type="body" sz="quarter" idx="16"/>
          </p:nvPr>
        </p:nvSpPr>
        <p:spPr/>
        <p:txBody>
          <a:bodyPr>
            <a:normAutofit fontScale="92500" lnSpcReduction="20000"/>
          </a:bodyPr>
          <a:lstStyle/>
          <a:p>
            <a:r>
              <a:rPr lang="en-US" dirty="0" smtClean="0">
                <a:solidFill>
                  <a:schemeClr val="tx2"/>
                </a:solidFill>
              </a:rPr>
              <a:t>Once </a:t>
            </a:r>
            <a:r>
              <a:rPr lang="en-US" dirty="0">
                <a:solidFill>
                  <a:schemeClr val="tx2"/>
                </a:solidFill>
              </a:rPr>
              <a:t>the test run is finished and the unit operates properly, please make sure the following is clear for the </a:t>
            </a:r>
            <a:r>
              <a:rPr lang="en-US" dirty="0" smtClean="0">
                <a:solidFill>
                  <a:schemeClr val="tx2"/>
                </a:solidFill>
              </a:rPr>
              <a:t>user:</a:t>
            </a:r>
          </a:p>
          <a:p>
            <a:pPr marL="285750" indent="-285750">
              <a:buFontTx/>
              <a:buChar char="-"/>
            </a:pPr>
            <a:endParaRPr lang="en-US" dirty="0" smtClean="0">
              <a:solidFill>
                <a:schemeClr val="tx2"/>
              </a:solidFill>
            </a:endParaRPr>
          </a:p>
          <a:p>
            <a:pPr marL="285750" indent="-285750">
              <a:buFontTx/>
              <a:buChar char="-"/>
            </a:pPr>
            <a:r>
              <a:rPr lang="en-US" dirty="0" smtClean="0">
                <a:solidFill>
                  <a:schemeClr val="tx2"/>
                </a:solidFill>
              </a:rPr>
              <a:t>Fill </a:t>
            </a:r>
            <a:r>
              <a:rPr lang="en-US" dirty="0">
                <a:solidFill>
                  <a:schemeClr val="tx2"/>
                </a:solidFill>
              </a:rPr>
              <a:t>in the installer setting table (in the operation manual) with the actual </a:t>
            </a:r>
            <a:r>
              <a:rPr lang="en-US" dirty="0" smtClean="0">
                <a:solidFill>
                  <a:schemeClr val="tx2"/>
                </a:solidFill>
              </a:rPr>
              <a:t>settings.</a:t>
            </a:r>
          </a:p>
          <a:p>
            <a:pPr marL="285750" indent="-285750">
              <a:buFontTx/>
              <a:buChar char="-"/>
            </a:pPr>
            <a:endParaRPr lang="en-US" dirty="0">
              <a:solidFill>
                <a:schemeClr val="tx2"/>
              </a:solidFill>
            </a:endParaRPr>
          </a:p>
          <a:p>
            <a:pPr marL="285750" indent="-285750">
              <a:buFontTx/>
              <a:buChar char="-"/>
            </a:pPr>
            <a:r>
              <a:rPr lang="en-US" dirty="0" smtClean="0">
                <a:solidFill>
                  <a:schemeClr val="tx2"/>
                </a:solidFill>
              </a:rPr>
              <a:t>Make </a:t>
            </a:r>
            <a:r>
              <a:rPr lang="en-US" dirty="0">
                <a:solidFill>
                  <a:schemeClr val="tx2"/>
                </a:solidFill>
              </a:rPr>
              <a:t>sure that the user has the printed documentation and ask him/her to keep it for future reference. Inform the user that he can find the complete documentation on the </a:t>
            </a:r>
            <a:r>
              <a:rPr lang="en-US" dirty="0" err="1">
                <a:solidFill>
                  <a:schemeClr val="tx2"/>
                </a:solidFill>
              </a:rPr>
              <a:t>url</a:t>
            </a:r>
            <a:r>
              <a:rPr lang="en-US" dirty="0">
                <a:solidFill>
                  <a:schemeClr val="tx2"/>
                </a:solidFill>
              </a:rPr>
              <a:t> as earlier described in the manual – Chapter “ About this </a:t>
            </a:r>
            <a:r>
              <a:rPr lang="en-US" dirty="0" smtClean="0">
                <a:solidFill>
                  <a:schemeClr val="tx2"/>
                </a:solidFill>
              </a:rPr>
              <a:t>document”</a:t>
            </a:r>
          </a:p>
          <a:p>
            <a:pPr marL="285750" indent="-285750">
              <a:buFontTx/>
              <a:buChar char="-"/>
            </a:pPr>
            <a:endParaRPr lang="en-US" dirty="0">
              <a:solidFill>
                <a:schemeClr val="tx2"/>
              </a:solidFill>
            </a:endParaRPr>
          </a:p>
          <a:p>
            <a:pPr marL="285750" indent="-285750">
              <a:buFontTx/>
              <a:buChar char="-"/>
            </a:pPr>
            <a:r>
              <a:rPr lang="en-US" dirty="0" smtClean="0">
                <a:solidFill>
                  <a:schemeClr val="tx2"/>
                </a:solidFill>
              </a:rPr>
              <a:t>Explain </a:t>
            </a:r>
            <a:r>
              <a:rPr lang="en-US" dirty="0">
                <a:solidFill>
                  <a:schemeClr val="tx2"/>
                </a:solidFill>
              </a:rPr>
              <a:t>the user how to properly operate the system and what he/she has to do in case of </a:t>
            </a:r>
            <a:r>
              <a:rPr lang="en-US" dirty="0" smtClean="0">
                <a:solidFill>
                  <a:schemeClr val="tx2"/>
                </a:solidFill>
              </a:rPr>
              <a:t>problems.</a:t>
            </a:r>
          </a:p>
          <a:p>
            <a:pPr marL="285750" indent="-285750">
              <a:buFontTx/>
              <a:buChar char="-"/>
            </a:pPr>
            <a:endParaRPr lang="en-US" dirty="0">
              <a:solidFill>
                <a:schemeClr val="tx2"/>
              </a:solidFill>
            </a:endParaRPr>
          </a:p>
          <a:p>
            <a:pPr marL="285750" indent="-285750">
              <a:buFontTx/>
              <a:buChar char="-"/>
            </a:pPr>
            <a:r>
              <a:rPr lang="en-US" dirty="0" smtClean="0">
                <a:solidFill>
                  <a:schemeClr val="tx2"/>
                </a:solidFill>
              </a:rPr>
              <a:t>Show </a:t>
            </a:r>
            <a:r>
              <a:rPr lang="en-US" dirty="0">
                <a:solidFill>
                  <a:schemeClr val="tx2"/>
                </a:solidFill>
              </a:rPr>
              <a:t>the user what jobs he/she has to do in relation to maintenance of the </a:t>
            </a:r>
            <a:r>
              <a:rPr lang="en-US" dirty="0" smtClean="0">
                <a:solidFill>
                  <a:schemeClr val="tx2"/>
                </a:solidFill>
              </a:rPr>
              <a:t>unit.</a:t>
            </a:r>
          </a:p>
          <a:p>
            <a:pPr marL="285750" indent="-285750">
              <a:buFontTx/>
              <a:buChar char="-"/>
            </a:pPr>
            <a:endParaRPr lang="en-US" dirty="0">
              <a:solidFill>
                <a:schemeClr val="tx2"/>
              </a:solidFill>
            </a:endParaRPr>
          </a:p>
          <a:p>
            <a:pPr marL="285750" indent="-285750">
              <a:buFontTx/>
              <a:buChar char="-"/>
            </a:pPr>
            <a:r>
              <a:rPr lang="en-US" dirty="0" smtClean="0">
                <a:solidFill>
                  <a:schemeClr val="tx2"/>
                </a:solidFill>
              </a:rPr>
              <a:t>Explain </a:t>
            </a:r>
            <a:r>
              <a:rPr lang="en-US" dirty="0">
                <a:solidFill>
                  <a:schemeClr val="tx2"/>
                </a:solidFill>
              </a:rPr>
              <a:t>the user about energy saving tips as described in the operation manual.</a:t>
            </a:r>
          </a:p>
          <a:p>
            <a:endParaRPr lang="en-GB" dirty="0"/>
          </a:p>
        </p:txBody>
      </p:sp>
    </p:spTree>
    <p:extLst>
      <p:ext uri="{BB962C8B-B14F-4D97-AF65-F5344CB8AC3E}">
        <p14:creationId xmlns:p14="http://schemas.microsoft.com/office/powerpoint/2010/main" val="739430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15</a:t>
            </a:fld>
            <a:endParaRPr lang="en-US"/>
          </a:p>
        </p:txBody>
      </p:sp>
      <p:sp>
        <p:nvSpPr>
          <p:cNvPr id="4" name="Text Placeholder 3"/>
          <p:cNvSpPr>
            <a:spLocks noGrp="1"/>
          </p:cNvSpPr>
          <p:nvPr>
            <p:ph type="body" sz="quarter" idx="15"/>
          </p:nvPr>
        </p:nvSpPr>
        <p:spPr/>
        <p:txBody>
          <a:bodyPr/>
          <a:lstStyle/>
          <a:p>
            <a:r>
              <a:rPr lang="nl-BE" dirty="0" smtClean="0"/>
              <a:t>1.1.1 User interface – EKRUCBL – Buttons</a:t>
            </a:r>
          </a:p>
          <a:p>
            <a:endParaRPr lang="en-GB" dirty="0"/>
          </a:p>
        </p:txBody>
      </p:sp>
      <p:sp>
        <p:nvSpPr>
          <p:cNvPr id="5" name="Text Placeholder 4"/>
          <p:cNvSpPr>
            <a:spLocks noGrp="1"/>
          </p:cNvSpPr>
          <p:nvPr>
            <p:ph type="body" sz="quarter" idx="16"/>
          </p:nvPr>
        </p:nvSpPr>
        <p:spPr/>
        <p:txBody>
          <a:bodyPr>
            <a:normAutofit/>
          </a:bodyPr>
          <a:lstStyle/>
          <a:p>
            <a:pPr marL="285750" indent="-285750">
              <a:buFontTx/>
              <a:buChar char="-"/>
            </a:pPr>
            <a:r>
              <a:rPr lang="nl-BE" dirty="0" smtClean="0">
                <a:solidFill>
                  <a:schemeClr val="bg2"/>
                </a:solidFill>
              </a:rPr>
              <a:t>ON/OFF </a:t>
            </a:r>
            <a:r>
              <a:rPr lang="nl-BE" dirty="0">
                <a:solidFill>
                  <a:schemeClr val="bg2"/>
                </a:solidFill>
              </a:rPr>
              <a:t>+  ON/OFF </a:t>
            </a:r>
            <a:r>
              <a:rPr lang="nl-BE" dirty="0" err="1">
                <a:solidFill>
                  <a:schemeClr val="bg2"/>
                </a:solidFill>
              </a:rPr>
              <a:t>indication</a:t>
            </a:r>
            <a:r>
              <a:rPr lang="nl-BE" dirty="0">
                <a:solidFill>
                  <a:schemeClr val="bg2"/>
                </a:solidFill>
              </a:rPr>
              <a:t> </a:t>
            </a:r>
            <a:r>
              <a:rPr lang="nl-BE" dirty="0" smtClean="0">
                <a:solidFill>
                  <a:schemeClr val="bg2"/>
                </a:solidFill>
              </a:rPr>
              <a:t>LED</a:t>
            </a:r>
          </a:p>
          <a:p>
            <a:endParaRPr lang="nl-BE" dirty="0" smtClean="0">
              <a:solidFill>
                <a:schemeClr val="bg2"/>
              </a:solidFill>
            </a:endParaRPr>
          </a:p>
          <a:p>
            <a:pPr marL="285750" indent="-285750">
              <a:buFontTx/>
              <a:buChar char="-"/>
            </a:pPr>
            <a:r>
              <a:rPr lang="nl-BE" dirty="0" err="1" smtClean="0">
                <a:solidFill>
                  <a:schemeClr val="bg2"/>
                </a:solidFill>
              </a:rPr>
              <a:t>Navigation</a:t>
            </a:r>
            <a:r>
              <a:rPr lang="nl-BE" dirty="0" smtClean="0">
                <a:solidFill>
                  <a:schemeClr val="bg2"/>
                </a:solidFill>
              </a:rPr>
              <a:t> </a:t>
            </a:r>
          </a:p>
          <a:p>
            <a:endParaRPr lang="nl-BE" dirty="0" smtClean="0">
              <a:solidFill>
                <a:schemeClr val="bg2"/>
              </a:solidFill>
            </a:endParaRPr>
          </a:p>
          <a:p>
            <a:pPr marL="285750" indent="-285750">
              <a:buFontTx/>
              <a:buChar char="-"/>
            </a:pPr>
            <a:r>
              <a:rPr lang="nl-BE" dirty="0" smtClean="0">
                <a:solidFill>
                  <a:schemeClr val="bg2"/>
                </a:solidFill>
              </a:rPr>
              <a:t>ON/OFF SPH </a:t>
            </a:r>
            <a:r>
              <a:rPr lang="nl-BE" dirty="0" err="1" smtClean="0">
                <a:solidFill>
                  <a:schemeClr val="bg2"/>
                </a:solidFill>
              </a:rPr>
              <a:t>and</a:t>
            </a:r>
            <a:r>
              <a:rPr lang="nl-BE" dirty="0" smtClean="0">
                <a:solidFill>
                  <a:schemeClr val="bg2"/>
                </a:solidFill>
              </a:rPr>
              <a:t> or DHW </a:t>
            </a:r>
          </a:p>
          <a:p>
            <a:endParaRPr lang="nl-BE" dirty="0" smtClean="0">
              <a:solidFill>
                <a:schemeClr val="bg2"/>
              </a:solidFill>
            </a:endParaRPr>
          </a:p>
          <a:p>
            <a:pPr marL="285750" indent="-285750">
              <a:buFontTx/>
              <a:buChar char="-"/>
            </a:pPr>
            <a:r>
              <a:rPr lang="nl-BE" dirty="0" smtClean="0">
                <a:solidFill>
                  <a:schemeClr val="bg2"/>
                </a:solidFill>
              </a:rPr>
              <a:t>Menu </a:t>
            </a:r>
            <a:r>
              <a:rPr lang="nl-BE" dirty="0" err="1">
                <a:solidFill>
                  <a:schemeClr val="bg2"/>
                </a:solidFill>
              </a:rPr>
              <a:t>structure</a:t>
            </a:r>
            <a:r>
              <a:rPr lang="nl-BE" dirty="0">
                <a:solidFill>
                  <a:schemeClr val="bg2"/>
                </a:solidFill>
              </a:rPr>
              <a:t>/Back</a:t>
            </a:r>
          </a:p>
          <a:p>
            <a:pPr marL="742950" lvl="1" indent="-285750">
              <a:buFontTx/>
              <a:buChar char="-"/>
            </a:pPr>
            <a:r>
              <a:rPr lang="nl-BE" dirty="0">
                <a:solidFill>
                  <a:schemeClr val="bg2"/>
                </a:solidFill>
              </a:rPr>
              <a:t>Open menu </a:t>
            </a:r>
          </a:p>
          <a:p>
            <a:pPr marL="742950" lvl="1" indent="-285750">
              <a:buFontTx/>
              <a:buChar char="-"/>
            </a:pPr>
            <a:r>
              <a:rPr lang="nl-BE" dirty="0">
                <a:solidFill>
                  <a:schemeClr val="bg2"/>
                </a:solidFill>
              </a:rPr>
              <a:t>Goes 1 level up</a:t>
            </a:r>
          </a:p>
          <a:p>
            <a:pPr marL="742950" lvl="1" indent="-285750">
              <a:buFontTx/>
              <a:buChar char="-"/>
            </a:pPr>
            <a:r>
              <a:rPr lang="nl-BE" dirty="0">
                <a:solidFill>
                  <a:schemeClr val="bg2"/>
                </a:solidFill>
              </a:rPr>
              <a:t>Goes 1 step </a:t>
            </a:r>
            <a:r>
              <a:rPr lang="nl-BE" dirty="0" smtClean="0">
                <a:solidFill>
                  <a:schemeClr val="bg2"/>
                </a:solidFill>
              </a:rPr>
              <a:t>back</a:t>
            </a:r>
          </a:p>
          <a:p>
            <a:pPr lvl="1"/>
            <a:endParaRPr lang="nl-BE" dirty="0" smtClean="0">
              <a:solidFill>
                <a:schemeClr val="bg2"/>
              </a:solidFill>
            </a:endParaRPr>
          </a:p>
          <a:p>
            <a:pPr marL="285750" indent="-285750">
              <a:buFontTx/>
              <a:buChar char="-"/>
            </a:pPr>
            <a:r>
              <a:rPr lang="nl-BE" dirty="0" smtClean="0">
                <a:solidFill>
                  <a:schemeClr val="bg2"/>
                </a:solidFill>
              </a:rPr>
              <a:t>Information</a:t>
            </a:r>
          </a:p>
          <a:p>
            <a:endParaRPr lang="nl-BE" dirty="0" smtClean="0">
              <a:solidFill>
                <a:schemeClr val="bg2"/>
              </a:solidFill>
            </a:endParaRPr>
          </a:p>
          <a:p>
            <a:pPr marL="285750" indent="-285750">
              <a:buFontTx/>
              <a:buChar char="-"/>
            </a:pPr>
            <a:r>
              <a:rPr lang="nl-BE" dirty="0" err="1" smtClean="0">
                <a:solidFill>
                  <a:schemeClr val="bg2"/>
                </a:solidFill>
              </a:rPr>
              <a:t>Confirmation</a:t>
            </a:r>
            <a:r>
              <a:rPr lang="nl-BE" dirty="0" smtClean="0">
                <a:solidFill>
                  <a:schemeClr val="bg2"/>
                </a:solidFill>
              </a:rPr>
              <a:t> </a:t>
            </a:r>
            <a:r>
              <a:rPr lang="nl-BE" dirty="0">
                <a:solidFill>
                  <a:schemeClr val="bg2"/>
                </a:solidFill>
              </a:rPr>
              <a:t>of </a:t>
            </a:r>
            <a:r>
              <a:rPr lang="nl-BE" dirty="0" err="1">
                <a:solidFill>
                  <a:schemeClr val="bg2"/>
                </a:solidFill>
              </a:rPr>
              <a:t>selection</a:t>
            </a:r>
            <a:endParaRPr lang="nl-BE" dirty="0">
              <a:solidFill>
                <a:schemeClr val="bg2"/>
              </a:solidFill>
            </a:endParaRPr>
          </a:p>
          <a:p>
            <a:endParaRPr lang="en-GB"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0938" y="2492896"/>
            <a:ext cx="3957566" cy="395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e 9"/>
          <p:cNvGrpSpPr/>
          <p:nvPr/>
        </p:nvGrpSpPr>
        <p:grpSpPr>
          <a:xfrm>
            <a:off x="179512" y="980728"/>
            <a:ext cx="360040" cy="410038"/>
            <a:chOff x="8712198" y="2620445"/>
            <a:chExt cx="396000" cy="471579"/>
          </a:xfrm>
        </p:grpSpPr>
        <p:grpSp>
          <p:nvGrpSpPr>
            <p:cNvPr id="8" name="Groupe 8"/>
            <p:cNvGrpSpPr/>
            <p:nvPr/>
          </p:nvGrpSpPr>
          <p:grpSpPr>
            <a:xfrm>
              <a:off x="8712198" y="2634959"/>
              <a:ext cx="396000" cy="457065"/>
              <a:chOff x="8712198" y="2634959"/>
              <a:chExt cx="396000" cy="457065"/>
            </a:xfrm>
          </p:grpSpPr>
          <p:sp>
            <p:nvSpPr>
              <p:cNvPr id="10" name="Ellipse 1"/>
              <p:cNvSpPr/>
              <p:nvPr/>
            </p:nvSpPr>
            <p:spPr bwMode="auto">
              <a:xfrm>
                <a:off x="8712198" y="2696024"/>
                <a:ext cx="396000" cy="396000"/>
              </a:xfrm>
              <a:prstGeom prst="ellips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cxnSp>
            <p:nvCxnSpPr>
              <p:cNvPr id="11" name="Connecteur droit 3"/>
              <p:cNvCxnSpPr/>
              <p:nvPr/>
            </p:nvCxnSpPr>
            <p:spPr bwMode="auto">
              <a:xfrm>
                <a:off x="8910198" y="2634959"/>
                <a:ext cx="0" cy="288000"/>
              </a:xfrm>
              <a:prstGeom prst="line">
                <a:avLst/>
              </a:prstGeom>
              <a:solidFill>
                <a:schemeClr val="accent1"/>
              </a:solidFill>
              <a:ln w="1270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 name="Connecteur droit 7"/>
            <p:cNvCxnSpPr/>
            <p:nvPr/>
          </p:nvCxnSpPr>
          <p:spPr bwMode="auto">
            <a:xfrm>
              <a:off x="8910198" y="2620445"/>
              <a:ext cx="0" cy="2520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Rectangle à coins arrondis 10"/>
          <p:cNvSpPr/>
          <p:nvPr/>
        </p:nvSpPr>
        <p:spPr bwMode="auto">
          <a:xfrm>
            <a:off x="853546" y="1124744"/>
            <a:ext cx="511888" cy="198437"/>
          </a:xfrm>
          <a:prstGeom prst="roundRect">
            <a:avLst/>
          </a:prstGeom>
          <a:solidFill>
            <a:srgbClr val="18F81D"/>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p:txBody>
      </p:sp>
      <p:pic>
        <p:nvPicPr>
          <p:cNvPr id="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490" y="2406642"/>
            <a:ext cx="360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490" y="3038487"/>
            <a:ext cx="360000" cy="285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490" y="4579272"/>
            <a:ext cx="360000" cy="29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9490" y="5229200"/>
            <a:ext cx="360000" cy="260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778210"/>
            <a:ext cx="1379497" cy="319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960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16</a:t>
            </a:fld>
            <a:endParaRPr lang="en-US"/>
          </a:p>
        </p:txBody>
      </p:sp>
      <p:sp>
        <p:nvSpPr>
          <p:cNvPr id="4" name="Text Placeholder 3"/>
          <p:cNvSpPr>
            <a:spLocks noGrp="1"/>
          </p:cNvSpPr>
          <p:nvPr>
            <p:ph type="body" sz="quarter" idx="15"/>
          </p:nvPr>
        </p:nvSpPr>
        <p:spPr/>
        <p:txBody>
          <a:bodyPr/>
          <a:lstStyle/>
          <a:p>
            <a:r>
              <a:rPr lang="nl-BE" dirty="0" smtClean="0"/>
              <a:t>1.1.2 </a:t>
            </a:r>
            <a:r>
              <a:rPr lang="nl-BE" dirty="0"/>
              <a:t>User interface – EKRUCBL </a:t>
            </a:r>
            <a:r>
              <a:rPr lang="nl-BE" dirty="0" smtClean="0"/>
              <a:t>– Home screen </a:t>
            </a:r>
            <a:endParaRPr lang="nl-BE" dirty="0"/>
          </a:p>
        </p:txBody>
      </p:sp>
      <p:sp>
        <p:nvSpPr>
          <p:cNvPr id="5" name="Text Placeholder 4"/>
          <p:cNvSpPr>
            <a:spLocks noGrp="1"/>
          </p:cNvSpPr>
          <p:nvPr>
            <p:ph type="body" sz="quarter" idx="16"/>
          </p:nvPr>
        </p:nvSpPr>
        <p:spPr/>
        <p:txBody>
          <a:bodyPr/>
          <a:lstStyle/>
          <a:p>
            <a:pPr marL="285750" indent="-285750">
              <a:buFontTx/>
              <a:buChar char="-"/>
            </a:pPr>
            <a:r>
              <a:rPr lang="nl-BE" dirty="0">
                <a:solidFill>
                  <a:schemeClr val="bg2"/>
                </a:solidFill>
              </a:rPr>
              <a:t>LWT </a:t>
            </a:r>
            <a:r>
              <a:rPr lang="nl-BE" dirty="0" err="1">
                <a:solidFill>
                  <a:schemeClr val="bg2"/>
                </a:solidFill>
              </a:rPr>
              <a:t>main</a:t>
            </a:r>
            <a:endParaRPr lang="nl-BE" dirty="0">
              <a:solidFill>
                <a:schemeClr val="bg2"/>
              </a:solidFill>
            </a:endParaRPr>
          </a:p>
          <a:p>
            <a:pPr marL="285750" indent="-285750">
              <a:buFontTx/>
              <a:buChar char="-"/>
            </a:pPr>
            <a:r>
              <a:rPr lang="nl-BE" dirty="0">
                <a:solidFill>
                  <a:schemeClr val="bg2"/>
                </a:solidFill>
              </a:rPr>
              <a:t>LWT </a:t>
            </a:r>
            <a:r>
              <a:rPr lang="nl-BE" dirty="0" err="1">
                <a:solidFill>
                  <a:schemeClr val="bg2"/>
                </a:solidFill>
              </a:rPr>
              <a:t>add</a:t>
            </a:r>
            <a:endParaRPr lang="nl-BE" dirty="0">
              <a:solidFill>
                <a:schemeClr val="bg2"/>
              </a:solidFill>
            </a:endParaRPr>
          </a:p>
          <a:p>
            <a:pPr marL="285750" indent="-285750">
              <a:buFontTx/>
              <a:buChar char="-"/>
            </a:pPr>
            <a:r>
              <a:rPr lang="nl-BE" dirty="0">
                <a:solidFill>
                  <a:schemeClr val="bg2"/>
                </a:solidFill>
              </a:rPr>
              <a:t>Room </a:t>
            </a:r>
            <a:r>
              <a:rPr lang="nl-BE" dirty="0" err="1">
                <a:solidFill>
                  <a:schemeClr val="bg2"/>
                </a:solidFill>
              </a:rPr>
              <a:t>temperature</a:t>
            </a:r>
            <a:endParaRPr lang="nl-BE" dirty="0">
              <a:solidFill>
                <a:schemeClr val="bg2"/>
              </a:solidFill>
            </a:endParaRPr>
          </a:p>
          <a:p>
            <a:pPr marL="285750" indent="-285750">
              <a:buFontTx/>
              <a:buChar char="-"/>
            </a:pPr>
            <a:r>
              <a:rPr lang="nl-BE" dirty="0">
                <a:solidFill>
                  <a:schemeClr val="bg2"/>
                </a:solidFill>
              </a:rPr>
              <a:t>Tank</a:t>
            </a:r>
            <a:endParaRPr lang="en-GB" dirty="0">
              <a:solidFill>
                <a:schemeClr val="bg2"/>
              </a:solidFill>
            </a:endParaRPr>
          </a:p>
          <a:p>
            <a:endParaRPr lang="en-GB"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027" y="3104859"/>
            <a:ext cx="3348477" cy="334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0107" y="3594607"/>
            <a:ext cx="1917222" cy="1184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45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17</a:t>
            </a:fld>
            <a:endParaRPr lang="en-US"/>
          </a:p>
        </p:txBody>
      </p:sp>
      <p:sp>
        <p:nvSpPr>
          <p:cNvPr id="4" name="Text Placeholder 3"/>
          <p:cNvSpPr>
            <a:spLocks noGrp="1"/>
          </p:cNvSpPr>
          <p:nvPr>
            <p:ph type="body" sz="quarter" idx="15"/>
          </p:nvPr>
        </p:nvSpPr>
        <p:spPr/>
        <p:txBody>
          <a:bodyPr/>
          <a:lstStyle/>
          <a:p>
            <a:r>
              <a:rPr lang="nl-BE" dirty="0" smtClean="0"/>
              <a:t>1.1.3 </a:t>
            </a:r>
            <a:r>
              <a:rPr lang="nl-BE" dirty="0"/>
              <a:t>User interface – EKRUCBL – </a:t>
            </a:r>
            <a:r>
              <a:rPr lang="nl-BE" dirty="0" smtClean="0"/>
              <a:t>Advanced User profile </a:t>
            </a:r>
            <a:endParaRPr lang="nl-BE"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a:solidFill>
                  <a:schemeClr val="bg2"/>
                </a:solidFill>
              </a:rPr>
              <a:t>LWT </a:t>
            </a:r>
            <a:r>
              <a:rPr lang="nl-BE" dirty="0" err="1">
                <a:solidFill>
                  <a:schemeClr val="bg2"/>
                </a:solidFill>
              </a:rPr>
              <a:t>main</a:t>
            </a:r>
            <a:endParaRPr lang="nl-BE" dirty="0">
              <a:solidFill>
                <a:schemeClr val="bg2"/>
              </a:solidFill>
            </a:endParaRPr>
          </a:p>
          <a:p>
            <a:pPr marL="285750" indent="-285750">
              <a:buFontTx/>
              <a:buChar char="-"/>
            </a:pPr>
            <a:r>
              <a:rPr lang="nl-BE" dirty="0">
                <a:solidFill>
                  <a:schemeClr val="bg2"/>
                </a:solidFill>
              </a:rPr>
              <a:t>LWT </a:t>
            </a:r>
            <a:r>
              <a:rPr lang="nl-BE" dirty="0" err="1">
                <a:solidFill>
                  <a:schemeClr val="bg2"/>
                </a:solidFill>
              </a:rPr>
              <a:t>add</a:t>
            </a:r>
            <a:endParaRPr lang="nl-BE" dirty="0">
              <a:solidFill>
                <a:schemeClr val="bg2"/>
              </a:solidFill>
            </a:endParaRPr>
          </a:p>
          <a:p>
            <a:pPr marL="285750" indent="-285750">
              <a:buFontTx/>
              <a:buChar char="-"/>
            </a:pPr>
            <a:r>
              <a:rPr lang="nl-BE" dirty="0">
                <a:solidFill>
                  <a:schemeClr val="bg2"/>
                </a:solidFill>
              </a:rPr>
              <a:t>Room </a:t>
            </a:r>
            <a:r>
              <a:rPr lang="nl-BE" dirty="0" err="1">
                <a:solidFill>
                  <a:schemeClr val="bg2"/>
                </a:solidFill>
              </a:rPr>
              <a:t>temperature</a:t>
            </a:r>
            <a:endParaRPr lang="nl-BE" dirty="0">
              <a:solidFill>
                <a:schemeClr val="bg2"/>
              </a:solidFill>
            </a:endParaRPr>
          </a:p>
          <a:p>
            <a:pPr marL="285750" indent="-285750">
              <a:buFontTx/>
              <a:buChar char="-"/>
            </a:pPr>
            <a:r>
              <a:rPr lang="nl-BE" dirty="0">
                <a:solidFill>
                  <a:schemeClr val="bg2"/>
                </a:solidFill>
              </a:rPr>
              <a:t>Tank</a:t>
            </a:r>
            <a:endParaRPr lang="en-GB" dirty="0">
              <a:solidFill>
                <a:schemeClr val="bg2"/>
              </a:solidFill>
            </a:endParaRPr>
          </a:p>
          <a:p>
            <a:endParaRPr lang="nl-BE" dirty="0" smtClean="0">
              <a:solidFill>
                <a:schemeClr val="bg2"/>
              </a:solidFill>
            </a:endParaRPr>
          </a:p>
          <a:p>
            <a:r>
              <a:rPr lang="nl-BE" dirty="0" smtClean="0">
                <a:solidFill>
                  <a:schemeClr val="bg2"/>
                </a:solidFill>
              </a:rPr>
              <a:t>+ </a:t>
            </a:r>
            <a:r>
              <a:rPr lang="nl-BE" dirty="0" err="1" smtClean="0">
                <a:solidFill>
                  <a:schemeClr val="bg2"/>
                </a:solidFill>
              </a:rPr>
              <a:t>Schedules</a:t>
            </a:r>
            <a:r>
              <a:rPr lang="nl-BE" dirty="0" smtClean="0">
                <a:solidFill>
                  <a:schemeClr val="bg2"/>
                </a:solidFill>
              </a:rPr>
              <a:t> </a:t>
            </a:r>
          </a:p>
          <a:p>
            <a:endParaRPr lang="nl-BE" dirty="0">
              <a:solidFill>
                <a:schemeClr val="bg2"/>
              </a:solidFill>
            </a:endParaRPr>
          </a:p>
          <a:p>
            <a:endParaRPr lang="nl-BE" dirty="0" smtClean="0">
              <a:solidFill>
                <a:schemeClr val="bg2"/>
              </a:solidFill>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027" y="3104859"/>
            <a:ext cx="3348477" cy="334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0490" y="3633059"/>
            <a:ext cx="1847550" cy="11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0806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18</a:t>
            </a:fld>
            <a:endParaRPr lang="en-US"/>
          </a:p>
        </p:txBody>
      </p:sp>
      <p:sp>
        <p:nvSpPr>
          <p:cNvPr id="4" name="Text Placeholder 3"/>
          <p:cNvSpPr>
            <a:spLocks noGrp="1"/>
          </p:cNvSpPr>
          <p:nvPr>
            <p:ph type="body" sz="quarter" idx="15"/>
          </p:nvPr>
        </p:nvSpPr>
        <p:spPr/>
        <p:txBody>
          <a:bodyPr/>
          <a:lstStyle/>
          <a:p>
            <a:r>
              <a:rPr lang="nl-BE" dirty="0" smtClean="0"/>
              <a:t>1.1.4 </a:t>
            </a:r>
            <a:r>
              <a:rPr lang="nl-BE" dirty="0"/>
              <a:t>User interface – EKRUCBL – </a:t>
            </a:r>
            <a:r>
              <a:rPr lang="nl-BE" dirty="0" err="1" smtClean="0"/>
              <a:t>Icons</a:t>
            </a:r>
            <a:endParaRPr lang="nl-BE" dirty="0"/>
          </a:p>
          <a:p>
            <a:endParaRPr lang="en-GB" dirty="0"/>
          </a:p>
        </p:txBody>
      </p:sp>
      <p:sp>
        <p:nvSpPr>
          <p:cNvPr id="5" name="Text Placeholder 4"/>
          <p:cNvSpPr>
            <a:spLocks noGrp="1"/>
          </p:cNvSpPr>
          <p:nvPr>
            <p:ph type="body" sz="quarter" idx="16"/>
          </p:nvPr>
        </p:nvSpPr>
        <p:spPr/>
        <p:txBody>
          <a:bodyPr/>
          <a:lstStyle/>
          <a:p>
            <a:endParaRPr lang="en-GB"/>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0" y="1052736"/>
            <a:ext cx="447675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052736"/>
            <a:ext cx="451485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510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19</a:t>
            </a:fld>
            <a:endParaRPr lang="en-US"/>
          </a:p>
        </p:txBody>
      </p:sp>
      <p:sp>
        <p:nvSpPr>
          <p:cNvPr id="4" name="Text Placeholder 3"/>
          <p:cNvSpPr>
            <a:spLocks noGrp="1"/>
          </p:cNvSpPr>
          <p:nvPr>
            <p:ph type="body" sz="quarter" idx="15"/>
          </p:nvPr>
        </p:nvSpPr>
        <p:spPr/>
        <p:txBody>
          <a:bodyPr/>
          <a:lstStyle/>
          <a:p>
            <a:r>
              <a:rPr lang="nl-BE" dirty="0" smtClean="0"/>
              <a:t>1.2.1 User interface – </a:t>
            </a:r>
            <a:r>
              <a:rPr lang="nl-BE" dirty="0"/>
              <a:t>EKRUCBS</a:t>
            </a:r>
            <a:r>
              <a:rPr lang="nl-BE" dirty="0" smtClean="0"/>
              <a:t>*– Buttons</a:t>
            </a:r>
          </a:p>
          <a:p>
            <a:endParaRPr lang="en-GB" dirty="0"/>
          </a:p>
        </p:txBody>
      </p:sp>
      <p:sp>
        <p:nvSpPr>
          <p:cNvPr id="5" name="Text Placeholder 4"/>
          <p:cNvSpPr>
            <a:spLocks noGrp="1"/>
          </p:cNvSpPr>
          <p:nvPr>
            <p:ph type="body" sz="quarter" idx="16"/>
          </p:nvPr>
        </p:nvSpPr>
        <p:spPr/>
        <p:txBody>
          <a:bodyPr>
            <a:normAutofit/>
          </a:bodyPr>
          <a:lstStyle/>
          <a:p>
            <a:pPr marL="285750" indent="-285750">
              <a:buFontTx/>
              <a:buChar char="-"/>
            </a:pPr>
            <a:r>
              <a:rPr lang="nl-BE" dirty="0" err="1" smtClean="0">
                <a:solidFill>
                  <a:schemeClr val="bg2"/>
                </a:solidFill>
              </a:rPr>
              <a:t>Navigation</a:t>
            </a:r>
            <a:r>
              <a:rPr lang="nl-BE" dirty="0" smtClean="0">
                <a:solidFill>
                  <a:schemeClr val="bg2"/>
                </a:solidFill>
              </a:rPr>
              <a:t> buttons </a:t>
            </a:r>
          </a:p>
          <a:p>
            <a:pPr marL="285750" indent="-285750">
              <a:buFontTx/>
              <a:buChar char="-"/>
            </a:pPr>
            <a:endParaRPr lang="nl-BE" dirty="0">
              <a:solidFill>
                <a:schemeClr val="bg2"/>
              </a:solidFill>
            </a:endParaRPr>
          </a:p>
          <a:p>
            <a:pPr marL="285750" indent="-285750">
              <a:buFontTx/>
              <a:buChar char="-"/>
            </a:pPr>
            <a:r>
              <a:rPr lang="nl-BE" dirty="0" smtClean="0">
                <a:solidFill>
                  <a:schemeClr val="bg2"/>
                </a:solidFill>
              </a:rPr>
              <a:t>DHW control</a:t>
            </a:r>
          </a:p>
          <a:p>
            <a:pPr marL="742950" lvl="1" indent="-285750">
              <a:buFontTx/>
              <a:buChar char="-"/>
            </a:pPr>
            <a:r>
              <a:rPr lang="nl-BE" dirty="0" smtClean="0">
                <a:solidFill>
                  <a:schemeClr val="bg2"/>
                </a:solidFill>
              </a:rPr>
              <a:t>Read  out </a:t>
            </a:r>
            <a:r>
              <a:rPr lang="nl-BE" dirty="0" err="1" smtClean="0">
                <a:solidFill>
                  <a:schemeClr val="bg2"/>
                </a:solidFill>
              </a:rPr>
              <a:t>actual</a:t>
            </a:r>
            <a:r>
              <a:rPr lang="nl-BE" dirty="0" smtClean="0">
                <a:solidFill>
                  <a:schemeClr val="bg2"/>
                </a:solidFill>
              </a:rPr>
              <a:t> DHW temp</a:t>
            </a:r>
          </a:p>
          <a:p>
            <a:pPr marL="742950" lvl="1" indent="-285750">
              <a:buFontTx/>
              <a:buChar char="-"/>
            </a:pPr>
            <a:r>
              <a:rPr lang="nl-BE" dirty="0" smtClean="0">
                <a:solidFill>
                  <a:schemeClr val="bg2"/>
                </a:solidFill>
              </a:rPr>
              <a:t>Read out </a:t>
            </a:r>
            <a:r>
              <a:rPr lang="nl-BE" dirty="0" err="1" smtClean="0">
                <a:solidFill>
                  <a:schemeClr val="bg2"/>
                </a:solidFill>
              </a:rPr>
              <a:t>desired</a:t>
            </a:r>
            <a:r>
              <a:rPr lang="nl-BE" dirty="0" smtClean="0">
                <a:solidFill>
                  <a:schemeClr val="bg2"/>
                </a:solidFill>
              </a:rPr>
              <a:t> DHW temp</a:t>
            </a:r>
          </a:p>
          <a:p>
            <a:pPr marL="742950" lvl="1" indent="-285750">
              <a:buFontTx/>
              <a:buChar char="-"/>
            </a:pPr>
            <a:r>
              <a:rPr lang="nl-BE" dirty="0" smtClean="0">
                <a:solidFill>
                  <a:schemeClr val="bg2"/>
                </a:solidFill>
              </a:rPr>
              <a:t>Switch ON/OFF DHW control</a:t>
            </a:r>
          </a:p>
          <a:p>
            <a:pPr marL="285750" indent="-285750">
              <a:buFontTx/>
              <a:buChar char="-"/>
            </a:pPr>
            <a:endParaRPr lang="nl-BE" dirty="0">
              <a:solidFill>
                <a:schemeClr val="bg2"/>
              </a:solidFill>
            </a:endParaRPr>
          </a:p>
          <a:p>
            <a:pPr marL="285750" indent="-285750">
              <a:buFontTx/>
              <a:buChar char="-"/>
            </a:pPr>
            <a:r>
              <a:rPr lang="nl-BE" dirty="0" smtClean="0">
                <a:solidFill>
                  <a:schemeClr val="bg2"/>
                </a:solidFill>
              </a:rPr>
              <a:t>ON/OFF SPH </a:t>
            </a:r>
            <a:r>
              <a:rPr lang="nl-BE" dirty="0" err="1" smtClean="0">
                <a:solidFill>
                  <a:schemeClr val="bg2"/>
                </a:solidFill>
              </a:rPr>
              <a:t>and</a:t>
            </a:r>
            <a:r>
              <a:rPr lang="nl-BE" dirty="0" smtClean="0">
                <a:solidFill>
                  <a:schemeClr val="bg2"/>
                </a:solidFill>
              </a:rPr>
              <a:t>/or DHW</a:t>
            </a:r>
          </a:p>
          <a:p>
            <a:pPr marL="285750" indent="-285750">
              <a:buFontTx/>
              <a:buChar char="-"/>
            </a:pPr>
            <a:endParaRPr lang="nl-BE" dirty="0">
              <a:solidFill>
                <a:schemeClr val="bg2"/>
              </a:solidFill>
            </a:endParaRPr>
          </a:p>
          <a:p>
            <a:pPr marL="285750" indent="-285750">
              <a:buFontTx/>
              <a:buChar char="-"/>
            </a:pPr>
            <a:r>
              <a:rPr lang="nl-BE" dirty="0" smtClean="0">
                <a:solidFill>
                  <a:schemeClr val="bg2"/>
                </a:solidFill>
              </a:rPr>
              <a:t>SPH/C control</a:t>
            </a:r>
          </a:p>
          <a:p>
            <a:pPr marL="742950" lvl="1" indent="-285750">
              <a:buFontTx/>
              <a:buChar char="-"/>
            </a:pPr>
            <a:r>
              <a:rPr lang="nl-BE" dirty="0" smtClean="0">
                <a:solidFill>
                  <a:schemeClr val="bg2"/>
                </a:solidFill>
              </a:rPr>
              <a:t>Read out </a:t>
            </a:r>
            <a:r>
              <a:rPr lang="nl-BE" dirty="0" err="1" smtClean="0">
                <a:solidFill>
                  <a:schemeClr val="bg2"/>
                </a:solidFill>
              </a:rPr>
              <a:t>actual</a:t>
            </a:r>
            <a:r>
              <a:rPr lang="nl-BE" dirty="0" smtClean="0">
                <a:solidFill>
                  <a:schemeClr val="bg2"/>
                </a:solidFill>
              </a:rPr>
              <a:t> RT</a:t>
            </a:r>
          </a:p>
          <a:p>
            <a:pPr marL="742950" lvl="1" indent="-285750">
              <a:buFontTx/>
              <a:buChar char="-"/>
            </a:pPr>
            <a:r>
              <a:rPr lang="nl-BE" dirty="0" err="1" smtClean="0">
                <a:solidFill>
                  <a:schemeClr val="bg2"/>
                </a:solidFill>
              </a:rPr>
              <a:t>Adjust</a:t>
            </a:r>
            <a:r>
              <a:rPr lang="nl-BE" dirty="0" smtClean="0">
                <a:solidFill>
                  <a:schemeClr val="bg2"/>
                </a:solidFill>
              </a:rPr>
              <a:t> </a:t>
            </a:r>
            <a:r>
              <a:rPr lang="nl-BE" dirty="0" err="1" smtClean="0">
                <a:solidFill>
                  <a:schemeClr val="bg2"/>
                </a:solidFill>
              </a:rPr>
              <a:t>desired</a:t>
            </a:r>
            <a:r>
              <a:rPr lang="nl-BE" dirty="0" smtClean="0">
                <a:solidFill>
                  <a:schemeClr val="bg2"/>
                </a:solidFill>
              </a:rPr>
              <a:t> RT (up/down)</a:t>
            </a:r>
          </a:p>
          <a:p>
            <a:pPr marL="742950" lvl="1" indent="-285750">
              <a:buFontTx/>
              <a:buChar char="-"/>
            </a:pPr>
            <a:r>
              <a:rPr lang="nl-BE" dirty="0" smtClean="0">
                <a:solidFill>
                  <a:schemeClr val="bg2"/>
                </a:solidFill>
              </a:rPr>
              <a:t>ON/OFF RT control</a:t>
            </a:r>
          </a:p>
          <a:p>
            <a:pPr marL="285750" indent="-285750">
              <a:buFontTx/>
              <a:buChar char="-"/>
            </a:pPr>
            <a:endParaRPr lang="nl-BE" dirty="0">
              <a:solidFill>
                <a:schemeClr val="bg2"/>
              </a:solidFill>
            </a:endParaRPr>
          </a:p>
          <a:p>
            <a:pPr marL="285750" indent="-285750">
              <a:buFontTx/>
              <a:buChar char="-"/>
            </a:pPr>
            <a:r>
              <a:rPr lang="nl-BE" dirty="0" smtClean="0">
                <a:solidFill>
                  <a:schemeClr val="bg2"/>
                </a:solidFill>
              </a:rPr>
              <a:t>Instant boost of DHW</a:t>
            </a:r>
            <a:endParaRPr lang="nl-BE" dirty="0">
              <a:solidFill>
                <a:schemeClr val="bg2"/>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127" y="2492896"/>
            <a:ext cx="3936377" cy="395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24744"/>
            <a:ext cx="11525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4379" y="1772816"/>
            <a:ext cx="405650" cy="22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460" y="3256313"/>
            <a:ext cx="441488" cy="353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190" y="4005064"/>
            <a:ext cx="431678" cy="249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190" y="5495906"/>
            <a:ext cx="432048" cy="239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986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nl-BE" dirty="0" smtClean="0"/>
              <a:t>5.Configuration </a:t>
            </a:r>
            <a:r>
              <a:rPr lang="nl-BE" dirty="0" err="1" smtClean="0"/>
              <a:t>and</a:t>
            </a:r>
            <a:r>
              <a:rPr lang="nl-BE" dirty="0" smtClean="0"/>
              <a:t> </a:t>
            </a:r>
            <a:r>
              <a:rPr lang="nl-BE" dirty="0" err="1" smtClean="0"/>
              <a:t>commisioning</a:t>
            </a:r>
            <a:endParaRPr lang="en-GB" dirty="0"/>
          </a:p>
        </p:txBody>
      </p:sp>
      <p:sp>
        <p:nvSpPr>
          <p:cNvPr id="4" name="Text Placeholder 3"/>
          <p:cNvSpPr>
            <a:spLocks noGrp="1"/>
          </p:cNvSpPr>
          <p:nvPr>
            <p:ph type="body" sz="quarter" idx="16"/>
          </p:nvPr>
        </p:nvSpPr>
        <p:spPr/>
        <p:txBody>
          <a:bodyPr/>
          <a:lstStyle/>
          <a:p>
            <a:r>
              <a:rPr lang="nl-BE" dirty="0" smtClean="0">
                <a:solidFill>
                  <a:schemeClr val="bg2"/>
                </a:solidFill>
              </a:rPr>
              <a:t>0.    Pre-</a:t>
            </a:r>
            <a:r>
              <a:rPr lang="nl-BE" dirty="0" err="1" smtClean="0">
                <a:solidFill>
                  <a:schemeClr val="bg2"/>
                </a:solidFill>
              </a:rPr>
              <a:t>commisioning</a:t>
            </a:r>
            <a:r>
              <a:rPr lang="nl-BE" dirty="0" smtClean="0">
                <a:solidFill>
                  <a:schemeClr val="bg2"/>
                </a:solidFill>
              </a:rPr>
              <a:t> </a:t>
            </a:r>
            <a:r>
              <a:rPr lang="nl-BE" dirty="0" err="1" smtClean="0">
                <a:solidFill>
                  <a:schemeClr val="bg2"/>
                </a:solidFill>
              </a:rPr>
              <a:t>check’s</a:t>
            </a:r>
            <a:endParaRPr lang="nl-BE" dirty="0" smtClean="0">
              <a:solidFill>
                <a:schemeClr val="bg2"/>
              </a:solidFill>
            </a:endParaRPr>
          </a:p>
          <a:p>
            <a:pPr marL="342900" indent="-342900">
              <a:buAutoNum type="arabicPeriod"/>
            </a:pPr>
            <a:r>
              <a:rPr lang="nl-BE" dirty="0" smtClean="0">
                <a:solidFill>
                  <a:schemeClr val="bg2"/>
                </a:solidFill>
              </a:rPr>
              <a:t>User interface </a:t>
            </a:r>
          </a:p>
          <a:p>
            <a:pPr marL="342900" indent="-342900">
              <a:buAutoNum type="arabicPeriod"/>
            </a:pPr>
            <a:r>
              <a:rPr lang="nl-BE" dirty="0" smtClean="0">
                <a:solidFill>
                  <a:schemeClr val="bg2"/>
                </a:solidFill>
              </a:rPr>
              <a:t>Installer </a:t>
            </a:r>
            <a:r>
              <a:rPr lang="nl-BE" dirty="0" err="1" smtClean="0">
                <a:solidFill>
                  <a:schemeClr val="bg2"/>
                </a:solidFill>
              </a:rPr>
              <a:t>settings</a:t>
            </a:r>
            <a:endParaRPr lang="nl-BE" dirty="0" smtClean="0">
              <a:solidFill>
                <a:schemeClr val="bg2"/>
              </a:solidFill>
            </a:endParaRPr>
          </a:p>
          <a:p>
            <a:pPr marL="342900" indent="-342900">
              <a:buAutoNum type="arabicPeriod"/>
            </a:pPr>
            <a:r>
              <a:rPr lang="nl-BE" dirty="0" err="1" smtClean="0">
                <a:solidFill>
                  <a:schemeClr val="bg2"/>
                </a:solidFill>
              </a:rPr>
              <a:t>Enduser</a:t>
            </a:r>
            <a:r>
              <a:rPr lang="nl-BE" dirty="0" smtClean="0">
                <a:solidFill>
                  <a:schemeClr val="bg2"/>
                </a:solidFill>
              </a:rPr>
              <a:t> </a:t>
            </a:r>
            <a:r>
              <a:rPr lang="nl-BE" dirty="0" err="1" smtClean="0">
                <a:solidFill>
                  <a:schemeClr val="bg2"/>
                </a:solidFill>
              </a:rPr>
              <a:t>settings</a:t>
            </a:r>
            <a:endParaRPr lang="nl-BE" dirty="0" smtClean="0">
              <a:solidFill>
                <a:schemeClr val="bg2"/>
              </a:solidFill>
            </a:endParaRPr>
          </a:p>
          <a:p>
            <a:pPr marL="342900" indent="-342900">
              <a:buAutoNum type="arabicPeriod"/>
            </a:pPr>
            <a:r>
              <a:rPr lang="nl-BE" dirty="0" err="1" smtClean="0">
                <a:solidFill>
                  <a:schemeClr val="bg2"/>
                </a:solidFill>
              </a:rPr>
              <a:t>Exercise</a:t>
            </a:r>
            <a:r>
              <a:rPr lang="nl-BE" dirty="0" smtClean="0">
                <a:solidFill>
                  <a:schemeClr val="bg2"/>
                </a:solidFill>
              </a:rPr>
              <a:t> </a:t>
            </a:r>
          </a:p>
          <a:p>
            <a:pPr marL="342900" indent="-342900">
              <a:buAutoNum type="arabicPeriod"/>
            </a:pPr>
            <a:r>
              <a:rPr lang="nl-BE" dirty="0" err="1" smtClean="0">
                <a:solidFill>
                  <a:schemeClr val="bg2"/>
                </a:solidFill>
              </a:rPr>
              <a:t>Commisioning</a:t>
            </a:r>
            <a:r>
              <a:rPr lang="nl-BE" dirty="0" smtClean="0">
                <a:solidFill>
                  <a:schemeClr val="bg2"/>
                </a:solidFill>
              </a:rPr>
              <a:t> </a:t>
            </a:r>
          </a:p>
          <a:p>
            <a:pPr marL="342900" indent="-342900">
              <a:buAutoNum type="arabicPeriod"/>
            </a:pPr>
            <a:r>
              <a:rPr lang="nl-BE" dirty="0" err="1" smtClean="0">
                <a:solidFill>
                  <a:schemeClr val="bg2"/>
                </a:solidFill>
              </a:rPr>
              <a:t>Handover</a:t>
            </a:r>
            <a:r>
              <a:rPr lang="nl-BE" dirty="0" smtClean="0">
                <a:solidFill>
                  <a:schemeClr val="bg2"/>
                </a:solidFill>
              </a:rPr>
              <a:t> </a:t>
            </a:r>
            <a:r>
              <a:rPr lang="nl-BE" dirty="0" err="1" smtClean="0">
                <a:solidFill>
                  <a:schemeClr val="bg2"/>
                </a:solidFill>
              </a:rPr>
              <a:t>to</a:t>
            </a:r>
            <a:r>
              <a:rPr lang="nl-BE" dirty="0" smtClean="0">
                <a:solidFill>
                  <a:schemeClr val="bg2"/>
                </a:solidFill>
              </a:rPr>
              <a:t> </a:t>
            </a:r>
            <a:r>
              <a:rPr lang="nl-BE" dirty="0" err="1" smtClean="0">
                <a:solidFill>
                  <a:schemeClr val="bg2"/>
                </a:solidFill>
              </a:rPr>
              <a:t>enduser</a:t>
            </a:r>
            <a:endParaRPr lang="en-GB" dirty="0">
              <a:solidFill>
                <a:schemeClr val="bg2"/>
              </a:solidFill>
            </a:endParaRPr>
          </a:p>
        </p:txBody>
      </p:sp>
    </p:spTree>
    <p:extLst>
      <p:ext uri="{BB962C8B-B14F-4D97-AF65-F5344CB8AC3E}">
        <p14:creationId xmlns:p14="http://schemas.microsoft.com/office/powerpoint/2010/main" val="1999173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20</a:t>
            </a:fld>
            <a:endParaRPr lang="en-US"/>
          </a:p>
        </p:txBody>
      </p:sp>
      <p:sp>
        <p:nvSpPr>
          <p:cNvPr id="4" name="Text Placeholder 3"/>
          <p:cNvSpPr>
            <a:spLocks noGrp="1"/>
          </p:cNvSpPr>
          <p:nvPr>
            <p:ph type="body" sz="quarter" idx="15"/>
          </p:nvPr>
        </p:nvSpPr>
        <p:spPr/>
        <p:txBody>
          <a:bodyPr/>
          <a:lstStyle/>
          <a:p>
            <a:r>
              <a:rPr lang="nl-BE" dirty="0" smtClean="0"/>
              <a:t>1.2.2 </a:t>
            </a:r>
            <a:r>
              <a:rPr lang="nl-BE" dirty="0"/>
              <a:t>User interface – EKRUCBS</a:t>
            </a:r>
            <a:r>
              <a:rPr lang="nl-BE" dirty="0" smtClean="0"/>
              <a:t>*– </a:t>
            </a:r>
            <a:r>
              <a:rPr lang="nl-BE" dirty="0" err="1" smtClean="0"/>
              <a:t>Icons</a:t>
            </a:r>
            <a:endParaRPr lang="nl-BE" dirty="0"/>
          </a:p>
          <a:p>
            <a:endParaRPr lang="en-GB" dirty="0"/>
          </a:p>
        </p:txBody>
      </p:sp>
      <p:sp>
        <p:nvSpPr>
          <p:cNvPr id="5" name="Text Placeholder 4"/>
          <p:cNvSpPr>
            <a:spLocks noGrp="1"/>
          </p:cNvSpPr>
          <p:nvPr>
            <p:ph type="body" sz="quarter" idx="16"/>
          </p:nvPr>
        </p:nvSpPr>
        <p:spPr/>
        <p:txBody>
          <a:bodyPr/>
          <a:lstStyle/>
          <a:p>
            <a:endParaRPr lang="en-GB"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86" y="1700808"/>
            <a:ext cx="4908349"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340" y="1628800"/>
            <a:ext cx="3228132"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9555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21</a:t>
            </a:fld>
            <a:endParaRPr lang="en-US"/>
          </a:p>
        </p:txBody>
      </p:sp>
      <p:sp>
        <p:nvSpPr>
          <p:cNvPr id="4" name="Text Placeholder 3"/>
          <p:cNvSpPr>
            <a:spLocks noGrp="1"/>
          </p:cNvSpPr>
          <p:nvPr>
            <p:ph type="body" sz="quarter" idx="13"/>
          </p:nvPr>
        </p:nvSpPr>
        <p:spPr/>
        <p:txBody>
          <a:bodyPr/>
          <a:lstStyle/>
          <a:p>
            <a:r>
              <a:rPr lang="nl-BE" dirty="0" smtClean="0"/>
              <a:t>Installer </a:t>
            </a:r>
            <a:r>
              <a:rPr lang="nl-BE" dirty="0" err="1" smtClean="0"/>
              <a:t>settings</a:t>
            </a:r>
            <a:endParaRPr lang="en-GB" dirty="0"/>
          </a:p>
        </p:txBody>
      </p:sp>
      <p:sp>
        <p:nvSpPr>
          <p:cNvPr id="5" name="Text Placeholder 4"/>
          <p:cNvSpPr>
            <a:spLocks noGrp="1"/>
          </p:cNvSpPr>
          <p:nvPr>
            <p:ph type="body" sz="quarter" idx="14"/>
          </p:nvPr>
        </p:nvSpPr>
        <p:spPr/>
        <p:txBody>
          <a:bodyPr/>
          <a:lstStyle/>
          <a:p>
            <a:endParaRPr lang="en-GB"/>
          </a:p>
        </p:txBody>
      </p:sp>
      <p:sp>
        <p:nvSpPr>
          <p:cNvPr id="6" name="Text Placeholder 5"/>
          <p:cNvSpPr>
            <a:spLocks noGrp="1"/>
          </p:cNvSpPr>
          <p:nvPr>
            <p:ph type="body" sz="quarter" idx="15"/>
          </p:nvPr>
        </p:nvSpPr>
        <p:spPr/>
        <p:txBody>
          <a:bodyPr/>
          <a:lstStyle/>
          <a:p>
            <a:r>
              <a:rPr lang="nl-BE" dirty="0" smtClean="0"/>
              <a:t>2.</a:t>
            </a:r>
            <a:endParaRPr lang="en-GB" dirty="0"/>
          </a:p>
        </p:txBody>
      </p:sp>
    </p:spTree>
    <p:extLst>
      <p:ext uri="{BB962C8B-B14F-4D97-AF65-F5344CB8AC3E}">
        <p14:creationId xmlns:p14="http://schemas.microsoft.com/office/powerpoint/2010/main" val="2224459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22</a:t>
            </a:fld>
            <a:endParaRPr lang="en-US"/>
          </a:p>
        </p:txBody>
      </p:sp>
      <p:sp>
        <p:nvSpPr>
          <p:cNvPr id="7" name="Text Placeholder 6"/>
          <p:cNvSpPr>
            <a:spLocks noGrp="1"/>
          </p:cNvSpPr>
          <p:nvPr>
            <p:ph type="body" sz="quarter" idx="15"/>
          </p:nvPr>
        </p:nvSpPr>
        <p:spPr/>
        <p:txBody>
          <a:bodyPr/>
          <a:lstStyle/>
          <a:p>
            <a:r>
              <a:rPr lang="nl-BE" dirty="0" smtClean="0"/>
              <a:t>2. Installer </a:t>
            </a:r>
            <a:r>
              <a:rPr lang="nl-BE" dirty="0" err="1" smtClean="0"/>
              <a:t>settings</a:t>
            </a:r>
            <a:endParaRPr lang="en-GB" dirty="0"/>
          </a:p>
        </p:txBody>
      </p:sp>
      <p:sp>
        <p:nvSpPr>
          <p:cNvPr id="8" name="Text Placeholder 7"/>
          <p:cNvSpPr>
            <a:spLocks noGrp="1"/>
          </p:cNvSpPr>
          <p:nvPr>
            <p:ph type="body" sz="quarter" idx="16"/>
          </p:nvPr>
        </p:nvSpPr>
        <p:spPr/>
        <p:txBody>
          <a:bodyPr/>
          <a:lstStyle/>
          <a:p>
            <a:pPr marL="342900" indent="-342900">
              <a:buAutoNum type="arabicPeriod"/>
            </a:pPr>
            <a:r>
              <a:rPr lang="nl-BE" dirty="0">
                <a:solidFill>
                  <a:schemeClr val="bg2"/>
                </a:solidFill>
              </a:rPr>
              <a:t>How </a:t>
            </a:r>
            <a:r>
              <a:rPr lang="nl-BE" dirty="0" err="1" smtClean="0">
                <a:solidFill>
                  <a:schemeClr val="bg2"/>
                </a:solidFill>
              </a:rPr>
              <a:t>to</a:t>
            </a:r>
            <a:r>
              <a:rPr lang="nl-BE" dirty="0" smtClean="0">
                <a:solidFill>
                  <a:schemeClr val="bg2"/>
                </a:solidFill>
              </a:rPr>
              <a:t>?</a:t>
            </a:r>
            <a:endParaRPr lang="nl-BE" dirty="0">
              <a:solidFill>
                <a:schemeClr val="bg2"/>
              </a:solidFill>
            </a:endParaRPr>
          </a:p>
          <a:p>
            <a:pPr marL="342900" indent="-342900">
              <a:buAutoNum type="arabicPeriod"/>
            </a:pPr>
            <a:r>
              <a:rPr lang="nl-BE" dirty="0">
                <a:solidFill>
                  <a:schemeClr val="bg2"/>
                </a:solidFill>
              </a:rPr>
              <a:t>SHP</a:t>
            </a:r>
          </a:p>
          <a:p>
            <a:pPr marL="342900" indent="-342900">
              <a:buAutoNum type="arabicPeriod"/>
            </a:pPr>
            <a:r>
              <a:rPr lang="nl-BE" dirty="0">
                <a:solidFill>
                  <a:schemeClr val="bg2"/>
                </a:solidFill>
              </a:rPr>
              <a:t>DHW</a:t>
            </a:r>
          </a:p>
          <a:p>
            <a:pPr marL="342900" indent="-342900">
              <a:buAutoNum type="arabicPeriod"/>
            </a:pPr>
            <a:r>
              <a:rPr lang="nl-BE" dirty="0" err="1" smtClean="0">
                <a:solidFill>
                  <a:schemeClr val="bg2"/>
                </a:solidFill>
              </a:rPr>
              <a:t>Electrical</a:t>
            </a:r>
            <a:r>
              <a:rPr lang="nl-BE" dirty="0" smtClean="0">
                <a:solidFill>
                  <a:schemeClr val="bg2"/>
                </a:solidFill>
              </a:rPr>
              <a:t> heat sources</a:t>
            </a:r>
          </a:p>
          <a:p>
            <a:pPr marL="342900" indent="-342900">
              <a:buAutoNum type="arabicPeriod"/>
            </a:pPr>
            <a:r>
              <a:rPr lang="nl-BE" dirty="0" smtClean="0">
                <a:solidFill>
                  <a:schemeClr val="bg2"/>
                </a:solidFill>
              </a:rPr>
              <a:t>System </a:t>
            </a:r>
            <a:r>
              <a:rPr lang="nl-BE" dirty="0" err="1" smtClean="0">
                <a:solidFill>
                  <a:schemeClr val="bg2"/>
                </a:solidFill>
              </a:rPr>
              <a:t>operation</a:t>
            </a:r>
            <a:endParaRPr lang="nl-BE" dirty="0">
              <a:solidFill>
                <a:schemeClr val="bg2"/>
              </a:solidFill>
            </a:endParaRPr>
          </a:p>
          <a:p>
            <a:endParaRPr lang="en-GB" dirty="0"/>
          </a:p>
        </p:txBody>
      </p:sp>
    </p:spTree>
    <p:extLst>
      <p:ext uri="{BB962C8B-B14F-4D97-AF65-F5344CB8AC3E}">
        <p14:creationId xmlns:p14="http://schemas.microsoft.com/office/powerpoint/2010/main" val="1942799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23</a:t>
            </a:fld>
            <a:endParaRPr lang="en-US"/>
          </a:p>
        </p:txBody>
      </p:sp>
      <p:sp>
        <p:nvSpPr>
          <p:cNvPr id="4" name="Text Placeholder 3"/>
          <p:cNvSpPr>
            <a:spLocks noGrp="1"/>
          </p:cNvSpPr>
          <p:nvPr>
            <p:ph type="body" sz="quarter" idx="15"/>
          </p:nvPr>
        </p:nvSpPr>
        <p:spPr/>
        <p:txBody>
          <a:bodyPr/>
          <a:lstStyle/>
          <a:p>
            <a:r>
              <a:rPr lang="nl-BE" dirty="0" smtClean="0"/>
              <a:t>2.1 Installer setting – How </a:t>
            </a:r>
            <a:r>
              <a:rPr lang="nl-BE" dirty="0" err="1" smtClean="0"/>
              <a:t>to</a:t>
            </a:r>
            <a:r>
              <a:rPr lang="nl-BE" dirty="0" smtClean="0"/>
              <a:t>?</a:t>
            </a:r>
            <a:endParaRPr lang="en-GB" dirty="0"/>
          </a:p>
        </p:txBody>
      </p:sp>
      <p:sp>
        <p:nvSpPr>
          <p:cNvPr id="5" name="Text Placeholder 4"/>
          <p:cNvSpPr>
            <a:spLocks noGrp="1"/>
          </p:cNvSpPr>
          <p:nvPr>
            <p:ph type="body" sz="quarter" idx="16"/>
          </p:nvPr>
        </p:nvSpPr>
        <p:spPr/>
        <p:txBody>
          <a:bodyPr/>
          <a:lstStyle/>
          <a:p>
            <a:pPr marL="342900" indent="-342900">
              <a:buAutoNum type="arabicPeriod"/>
            </a:pPr>
            <a:r>
              <a:rPr lang="de-DE" dirty="0" smtClean="0">
                <a:solidFill>
                  <a:schemeClr val="bg2"/>
                </a:solidFill>
              </a:rPr>
              <a:t>Press </a:t>
            </a:r>
            <a:r>
              <a:rPr lang="de-DE" dirty="0" err="1">
                <a:solidFill>
                  <a:schemeClr val="bg2"/>
                </a:solidFill>
              </a:rPr>
              <a:t>the</a:t>
            </a:r>
            <a:r>
              <a:rPr lang="de-DE" dirty="0">
                <a:solidFill>
                  <a:schemeClr val="bg2"/>
                </a:solidFill>
              </a:rPr>
              <a:t>         </a:t>
            </a:r>
            <a:r>
              <a:rPr lang="de-DE" dirty="0" err="1" smtClean="0">
                <a:solidFill>
                  <a:schemeClr val="bg2"/>
                </a:solidFill>
              </a:rPr>
              <a:t>button</a:t>
            </a:r>
            <a:endParaRPr lang="de-DE" dirty="0">
              <a:solidFill>
                <a:schemeClr val="bg2"/>
              </a:solidFill>
            </a:endParaRPr>
          </a:p>
          <a:p>
            <a:pPr marL="342900" indent="-342900">
              <a:buAutoNum type="arabicPeriod"/>
            </a:pPr>
            <a:r>
              <a:rPr lang="de-DE" dirty="0" smtClean="0">
                <a:solidFill>
                  <a:srgbClr val="FF0000"/>
                </a:solidFill>
              </a:rPr>
              <a:t>Press </a:t>
            </a:r>
            <a:r>
              <a:rPr lang="de-DE" dirty="0" err="1">
                <a:solidFill>
                  <a:srgbClr val="FF0000"/>
                </a:solidFill>
              </a:rPr>
              <a:t>the</a:t>
            </a:r>
            <a:r>
              <a:rPr lang="de-DE" dirty="0">
                <a:solidFill>
                  <a:srgbClr val="FF0000"/>
                </a:solidFill>
              </a:rPr>
              <a:t>         </a:t>
            </a:r>
            <a:r>
              <a:rPr lang="de-DE" dirty="0" smtClean="0">
                <a:solidFill>
                  <a:srgbClr val="FF0000"/>
                </a:solidFill>
              </a:rPr>
              <a:t>  </a:t>
            </a:r>
            <a:r>
              <a:rPr lang="de-DE" dirty="0" err="1" smtClean="0">
                <a:solidFill>
                  <a:srgbClr val="FF0000"/>
                </a:solidFill>
              </a:rPr>
              <a:t>button</a:t>
            </a:r>
            <a:r>
              <a:rPr lang="de-DE" dirty="0">
                <a:solidFill>
                  <a:srgbClr val="FF0000"/>
                </a:solidFill>
              </a:rPr>
              <a:t>, </a:t>
            </a:r>
            <a:r>
              <a:rPr lang="de-DE" dirty="0" err="1">
                <a:solidFill>
                  <a:srgbClr val="FF0000"/>
                </a:solidFill>
              </a:rPr>
              <a:t>till</a:t>
            </a:r>
            <a:r>
              <a:rPr lang="de-DE" dirty="0">
                <a:solidFill>
                  <a:srgbClr val="FF0000"/>
                </a:solidFill>
              </a:rPr>
              <a:t> </a:t>
            </a:r>
            <a:r>
              <a:rPr lang="de-DE" dirty="0" err="1">
                <a:solidFill>
                  <a:srgbClr val="FF0000"/>
                </a:solidFill>
              </a:rPr>
              <a:t>you</a:t>
            </a:r>
            <a:r>
              <a:rPr lang="de-DE" dirty="0">
                <a:solidFill>
                  <a:srgbClr val="FF0000"/>
                </a:solidFill>
              </a:rPr>
              <a:t> </a:t>
            </a:r>
            <a:r>
              <a:rPr lang="de-DE" dirty="0" err="1">
                <a:solidFill>
                  <a:srgbClr val="FF0000"/>
                </a:solidFill>
              </a:rPr>
              <a:t>see</a:t>
            </a:r>
            <a:r>
              <a:rPr lang="de-DE" dirty="0">
                <a:solidFill>
                  <a:srgbClr val="FF0000"/>
                </a:solidFill>
              </a:rPr>
              <a:t> + </a:t>
            </a:r>
            <a:r>
              <a:rPr lang="de-DE" dirty="0" err="1">
                <a:solidFill>
                  <a:srgbClr val="FF0000"/>
                </a:solidFill>
              </a:rPr>
              <a:t>before</a:t>
            </a:r>
            <a:r>
              <a:rPr lang="de-DE" dirty="0">
                <a:solidFill>
                  <a:srgbClr val="FF0000"/>
                </a:solidFill>
              </a:rPr>
              <a:t> </a:t>
            </a:r>
            <a:r>
              <a:rPr lang="de-DE" dirty="0" err="1" smtClean="0">
                <a:solidFill>
                  <a:srgbClr val="FF0000"/>
                </a:solidFill>
              </a:rPr>
              <a:t>breadcrum</a:t>
            </a:r>
            <a:endParaRPr lang="de-DE" dirty="0" smtClean="0">
              <a:solidFill>
                <a:srgbClr val="FF0000"/>
              </a:solidFill>
            </a:endParaRPr>
          </a:p>
          <a:p>
            <a:pPr marL="342900" indent="-342900">
              <a:buAutoNum type="arabicPeriod"/>
            </a:pPr>
            <a:r>
              <a:rPr lang="de-DE" dirty="0" smtClean="0">
                <a:solidFill>
                  <a:schemeClr val="bg2"/>
                </a:solidFill>
              </a:rPr>
              <a:t>Go </a:t>
            </a:r>
            <a:r>
              <a:rPr lang="de-DE" dirty="0" err="1">
                <a:solidFill>
                  <a:schemeClr val="bg2"/>
                </a:solidFill>
              </a:rPr>
              <a:t>to</a:t>
            </a:r>
            <a:r>
              <a:rPr lang="de-DE" dirty="0">
                <a:solidFill>
                  <a:schemeClr val="bg2"/>
                </a:solidFill>
              </a:rPr>
              <a:t> </a:t>
            </a:r>
            <a:r>
              <a:rPr lang="en-US" dirty="0">
                <a:solidFill>
                  <a:schemeClr val="bg2"/>
                </a:solidFill>
              </a:rPr>
              <a:t>“</a:t>
            </a:r>
            <a:r>
              <a:rPr lang="de-DE" dirty="0">
                <a:solidFill>
                  <a:schemeClr val="bg2"/>
                </a:solidFill>
              </a:rPr>
              <a:t>Information</a:t>
            </a:r>
            <a:r>
              <a:rPr lang="en-US" dirty="0">
                <a:solidFill>
                  <a:schemeClr val="bg2"/>
                </a:solidFill>
              </a:rPr>
              <a:t>”</a:t>
            </a:r>
            <a:r>
              <a:rPr lang="de-DE" dirty="0">
                <a:solidFill>
                  <a:schemeClr val="bg2"/>
                </a:solidFill>
              </a:rPr>
              <a:t> (</a:t>
            </a:r>
            <a:r>
              <a:rPr lang="de-DE" dirty="0" smtClean="0">
                <a:solidFill>
                  <a:schemeClr val="bg2"/>
                </a:solidFill>
              </a:rPr>
              <a:t>6)</a:t>
            </a:r>
          </a:p>
          <a:p>
            <a:pPr marL="342900" indent="-342900">
              <a:buAutoNum type="arabicPeriod"/>
            </a:pPr>
            <a:r>
              <a:rPr lang="de-DE" dirty="0" smtClean="0">
                <a:solidFill>
                  <a:schemeClr val="bg2"/>
                </a:solidFill>
              </a:rPr>
              <a:t>Press OK</a:t>
            </a:r>
          </a:p>
          <a:p>
            <a:pPr marL="342900" indent="-342900">
              <a:buAutoNum type="arabicPeriod"/>
            </a:pPr>
            <a:r>
              <a:rPr lang="de-DE" dirty="0" smtClean="0">
                <a:solidFill>
                  <a:schemeClr val="bg2"/>
                </a:solidFill>
              </a:rPr>
              <a:t>Go </a:t>
            </a:r>
            <a:r>
              <a:rPr lang="de-DE" dirty="0" err="1">
                <a:solidFill>
                  <a:schemeClr val="bg2"/>
                </a:solidFill>
              </a:rPr>
              <a:t>to</a:t>
            </a:r>
            <a:r>
              <a:rPr lang="de-DE" dirty="0">
                <a:solidFill>
                  <a:schemeClr val="bg2"/>
                </a:solidFill>
              </a:rPr>
              <a:t> </a:t>
            </a:r>
            <a:r>
              <a:rPr lang="en-US" dirty="0">
                <a:solidFill>
                  <a:schemeClr val="bg2"/>
                </a:solidFill>
              </a:rPr>
              <a:t>“User permission </a:t>
            </a:r>
            <a:r>
              <a:rPr lang="en-US" dirty="0" smtClean="0">
                <a:solidFill>
                  <a:schemeClr val="bg2"/>
                </a:solidFill>
              </a:rPr>
              <a:t>level”</a:t>
            </a:r>
          </a:p>
          <a:p>
            <a:pPr marL="342900" indent="-342900">
              <a:buAutoNum type="arabicPeriod"/>
            </a:pPr>
            <a:r>
              <a:rPr lang="en-US" dirty="0" smtClean="0">
                <a:solidFill>
                  <a:schemeClr val="bg2"/>
                </a:solidFill>
              </a:rPr>
              <a:t>Press OK</a:t>
            </a:r>
          </a:p>
          <a:p>
            <a:pPr marL="342900" indent="-342900">
              <a:buAutoNum type="arabicPeriod"/>
            </a:pPr>
            <a:r>
              <a:rPr lang="en-US" dirty="0" smtClean="0">
                <a:solidFill>
                  <a:schemeClr val="bg2"/>
                </a:solidFill>
              </a:rPr>
              <a:t>Change </a:t>
            </a:r>
            <a:r>
              <a:rPr lang="en-US" dirty="0">
                <a:solidFill>
                  <a:schemeClr val="bg2"/>
                </a:solidFill>
              </a:rPr>
              <a:t>“Advanced End User” into </a:t>
            </a:r>
            <a:endParaRPr lang="en-US" dirty="0" smtClean="0">
              <a:solidFill>
                <a:schemeClr val="bg2"/>
              </a:solidFill>
            </a:endParaRPr>
          </a:p>
          <a:p>
            <a:r>
              <a:rPr lang="en-US" dirty="0" smtClean="0">
                <a:solidFill>
                  <a:schemeClr val="bg2"/>
                </a:solidFill>
              </a:rPr>
              <a:t>“</a:t>
            </a:r>
            <a:r>
              <a:rPr lang="en-US" dirty="0">
                <a:solidFill>
                  <a:schemeClr val="bg2"/>
                </a:solidFill>
              </a:rPr>
              <a:t>Installer” </a:t>
            </a:r>
            <a:r>
              <a:rPr lang="en-US" dirty="0" smtClean="0">
                <a:solidFill>
                  <a:schemeClr val="bg2"/>
                </a:solidFill>
              </a:rPr>
              <a:t>By pressing           for 5sec. </a:t>
            </a:r>
            <a:r>
              <a:rPr lang="de-DE" dirty="0" smtClean="0">
                <a:solidFill>
                  <a:schemeClr val="bg2"/>
                </a:solidFill>
              </a:rPr>
              <a:t>        </a:t>
            </a:r>
          </a:p>
          <a:p>
            <a:r>
              <a:rPr lang="de-DE" dirty="0" smtClean="0">
                <a:solidFill>
                  <a:schemeClr val="bg2"/>
                </a:solidFill>
              </a:rPr>
              <a:t>8. Press </a:t>
            </a:r>
            <a:r>
              <a:rPr lang="de-DE" dirty="0">
                <a:solidFill>
                  <a:schemeClr val="bg2"/>
                </a:solidFill>
              </a:rPr>
              <a:t>2 </a:t>
            </a:r>
            <a:r>
              <a:rPr lang="de-DE" dirty="0" err="1">
                <a:solidFill>
                  <a:schemeClr val="bg2"/>
                </a:solidFill>
              </a:rPr>
              <a:t>times</a:t>
            </a:r>
            <a:r>
              <a:rPr lang="de-DE" dirty="0">
                <a:solidFill>
                  <a:schemeClr val="bg2"/>
                </a:solidFill>
              </a:rPr>
              <a:t>   </a:t>
            </a:r>
          </a:p>
          <a:p>
            <a:r>
              <a:rPr lang="de-DE" dirty="0" smtClean="0">
                <a:solidFill>
                  <a:schemeClr val="bg2"/>
                </a:solidFill>
              </a:rPr>
              <a:t>9. Go </a:t>
            </a:r>
            <a:r>
              <a:rPr lang="de-DE" dirty="0" err="1">
                <a:solidFill>
                  <a:schemeClr val="bg2"/>
                </a:solidFill>
              </a:rPr>
              <a:t>to</a:t>
            </a:r>
            <a:r>
              <a:rPr lang="de-DE" dirty="0">
                <a:solidFill>
                  <a:schemeClr val="bg2"/>
                </a:solidFill>
              </a:rPr>
              <a:t> </a:t>
            </a:r>
            <a:r>
              <a:rPr lang="en-US" dirty="0">
                <a:solidFill>
                  <a:schemeClr val="bg2"/>
                </a:solidFill>
              </a:rPr>
              <a:t>“Installer Settings” </a:t>
            </a:r>
            <a:r>
              <a:rPr lang="en-US" dirty="0" smtClean="0">
                <a:solidFill>
                  <a:schemeClr val="bg2"/>
                </a:solidFill>
              </a:rPr>
              <a:t>[A</a:t>
            </a:r>
            <a:r>
              <a:rPr lang="en-US" dirty="0">
                <a:solidFill>
                  <a:schemeClr val="bg2"/>
                </a:solidFill>
              </a:rPr>
              <a:t>]</a:t>
            </a:r>
          </a:p>
          <a:p>
            <a:pPr>
              <a:buFont typeface="+mj-lt"/>
              <a:buAutoNum type="arabicPeriod" startAt="7"/>
            </a:pPr>
            <a:r>
              <a:rPr lang="en-US" dirty="0" smtClean="0">
                <a:solidFill>
                  <a:schemeClr val="bg2"/>
                </a:solidFill>
              </a:rPr>
              <a:t> Press </a:t>
            </a:r>
            <a:r>
              <a:rPr lang="en-US" dirty="0">
                <a:solidFill>
                  <a:schemeClr val="bg2"/>
                </a:solidFill>
              </a:rPr>
              <a:t>OK to </a:t>
            </a:r>
            <a:r>
              <a:rPr lang="en-US" dirty="0" smtClean="0">
                <a:solidFill>
                  <a:schemeClr val="bg2"/>
                </a:solidFill>
              </a:rPr>
              <a:t>enter</a:t>
            </a:r>
          </a:p>
          <a:p>
            <a:endParaRPr lang="en-US" dirty="0">
              <a:solidFill>
                <a:schemeClr val="bg2"/>
              </a:solidFill>
            </a:endParaRPr>
          </a:p>
          <a:p>
            <a:r>
              <a:rPr lang="de-DE" dirty="0" smtClean="0">
                <a:solidFill>
                  <a:schemeClr val="bg2"/>
                </a:solidFill>
              </a:rPr>
              <a:t>     = Installer </a:t>
            </a:r>
            <a:r>
              <a:rPr lang="de-DE" dirty="0" err="1" smtClean="0">
                <a:solidFill>
                  <a:schemeClr val="bg2"/>
                </a:solidFill>
              </a:rPr>
              <a:t>level</a:t>
            </a:r>
            <a:r>
              <a:rPr lang="de-DE" dirty="0" smtClean="0">
                <a:solidFill>
                  <a:schemeClr val="bg2"/>
                </a:solidFill>
              </a:rPr>
              <a:t> </a:t>
            </a:r>
            <a:r>
              <a:rPr lang="de-DE" dirty="0" err="1" smtClean="0">
                <a:solidFill>
                  <a:schemeClr val="bg2"/>
                </a:solidFill>
              </a:rPr>
              <a:t>active</a:t>
            </a:r>
            <a:r>
              <a:rPr lang="de-DE" dirty="0" smtClean="0">
                <a:solidFill>
                  <a:schemeClr val="bg2"/>
                </a:solidFill>
              </a:rPr>
              <a:t> </a:t>
            </a:r>
            <a:endParaRPr lang="de-DE" dirty="0">
              <a:solidFill>
                <a:schemeClr val="bg2"/>
              </a:solidFill>
            </a:endParaRPr>
          </a:p>
          <a:p>
            <a:endParaRPr lang="nl-BE" dirty="0" smtClean="0"/>
          </a:p>
          <a:p>
            <a:endParaRPr lang="en-GB"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1052736"/>
            <a:ext cx="360040" cy="304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7824" y="1412776"/>
            <a:ext cx="396024" cy="322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3416610"/>
            <a:ext cx="360040" cy="304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3755317"/>
            <a:ext cx="360040" cy="304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5020579"/>
            <a:ext cx="285461" cy="21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8782" y="2660917"/>
            <a:ext cx="3776273" cy="3864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252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24</a:t>
            </a:fld>
            <a:endParaRPr lang="en-US"/>
          </a:p>
        </p:txBody>
      </p:sp>
      <p:sp>
        <p:nvSpPr>
          <p:cNvPr id="4" name="Text Placeholder 3"/>
          <p:cNvSpPr>
            <a:spLocks noGrp="1"/>
          </p:cNvSpPr>
          <p:nvPr>
            <p:ph type="body" sz="quarter" idx="15"/>
          </p:nvPr>
        </p:nvSpPr>
        <p:spPr/>
        <p:txBody>
          <a:bodyPr/>
          <a:lstStyle/>
          <a:p>
            <a:r>
              <a:rPr lang="nl-BE" dirty="0" smtClean="0"/>
              <a:t>2.1 </a:t>
            </a:r>
            <a:r>
              <a:rPr lang="nl-BE" dirty="0"/>
              <a:t>Installer setting – How </a:t>
            </a:r>
            <a:r>
              <a:rPr lang="nl-BE" dirty="0" err="1"/>
              <a:t>to</a:t>
            </a:r>
            <a:r>
              <a:rPr lang="nl-BE" dirty="0"/>
              <a:t>?</a:t>
            </a:r>
            <a:endParaRPr lang="en-GB" dirty="0"/>
          </a:p>
          <a:p>
            <a:endParaRPr lang="en-GB" dirty="0"/>
          </a:p>
        </p:txBody>
      </p:sp>
      <p:sp>
        <p:nvSpPr>
          <p:cNvPr id="5" name="Text Placeholder 4"/>
          <p:cNvSpPr>
            <a:spLocks noGrp="1"/>
          </p:cNvSpPr>
          <p:nvPr>
            <p:ph type="body" sz="quarter" idx="16"/>
          </p:nvPr>
        </p:nvSpPr>
        <p:spPr/>
        <p:txBody>
          <a:bodyPr>
            <a:normAutofit fontScale="92500" lnSpcReduction="10000"/>
          </a:bodyPr>
          <a:lstStyle/>
          <a:p>
            <a:r>
              <a:rPr lang="nl-BE" dirty="0" err="1" smtClean="0">
                <a:solidFill>
                  <a:schemeClr val="bg2"/>
                </a:solidFill>
              </a:rPr>
              <a:t>Example</a:t>
            </a:r>
            <a:r>
              <a:rPr lang="nl-BE" dirty="0" smtClean="0">
                <a:solidFill>
                  <a:schemeClr val="bg2"/>
                </a:solidFill>
              </a:rPr>
              <a:t>:</a:t>
            </a:r>
          </a:p>
          <a:p>
            <a:pPr marL="342900" indent="-342900">
              <a:buAutoNum type="arabicPeriod"/>
            </a:pPr>
            <a:r>
              <a:rPr lang="nl-BE" dirty="0" err="1" smtClean="0">
                <a:solidFill>
                  <a:schemeClr val="bg2"/>
                </a:solidFill>
              </a:rPr>
              <a:t>Indication</a:t>
            </a:r>
            <a:r>
              <a:rPr lang="nl-BE" dirty="0" smtClean="0">
                <a:solidFill>
                  <a:schemeClr val="bg2"/>
                </a:solidFill>
              </a:rPr>
              <a:t> of the </a:t>
            </a:r>
            <a:r>
              <a:rPr lang="nl-BE" dirty="0" err="1" smtClean="0">
                <a:solidFill>
                  <a:schemeClr val="bg2"/>
                </a:solidFill>
              </a:rPr>
              <a:t>path</a:t>
            </a:r>
            <a:r>
              <a:rPr lang="nl-BE" dirty="0" smtClean="0">
                <a:solidFill>
                  <a:schemeClr val="bg2"/>
                </a:solidFill>
              </a:rPr>
              <a:t> (</a:t>
            </a:r>
            <a:r>
              <a:rPr lang="nl-BE" dirty="0" err="1" smtClean="0">
                <a:solidFill>
                  <a:schemeClr val="bg2"/>
                </a:solidFill>
              </a:rPr>
              <a:t>bread</a:t>
            </a:r>
            <a:r>
              <a:rPr lang="nl-BE" dirty="0" smtClean="0">
                <a:solidFill>
                  <a:schemeClr val="bg2"/>
                </a:solidFill>
              </a:rPr>
              <a:t> </a:t>
            </a:r>
            <a:r>
              <a:rPr lang="nl-BE" dirty="0" err="1" smtClean="0">
                <a:solidFill>
                  <a:schemeClr val="bg2"/>
                </a:solidFill>
              </a:rPr>
              <a:t>crumb</a:t>
            </a:r>
            <a:r>
              <a:rPr lang="nl-BE" dirty="0" smtClean="0">
                <a:solidFill>
                  <a:schemeClr val="bg2"/>
                </a:solidFill>
              </a:rPr>
              <a:t>)</a:t>
            </a:r>
          </a:p>
          <a:p>
            <a:pPr marL="800100" lvl="1" indent="-342900">
              <a:buAutoNum type="alphaUcPeriod"/>
            </a:pPr>
            <a:r>
              <a:rPr lang="nl-BE" dirty="0" smtClean="0">
                <a:solidFill>
                  <a:schemeClr val="bg2"/>
                </a:solidFill>
              </a:rPr>
              <a:t>Installer setting</a:t>
            </a:r>
          </a:p>
          <a:p>
            <a:pPr lvl="1"/>
            <a:r>
              <a:rPr lang="nl-BE" dirty="0" smtClean="0">
                <a:solidFill>
                  <a:schemeClr val="bg2"/>
                </a:solidFill>
              </a:rPr>
              <a:t>3. Space </a:t>
            </a:r>
            <a:r>
              <a:rPr lang="nl-BE" dirty="0" err="1" smtClean="0">
                <a:solidFill>
                  <a:schemeClr val="bg2"/>
                </a:solidFill>
              </a:rPr>
              <a:t>operation</a:t>
            </a:r>
            <a:endParaRPr lang="nl-BE" dirty="0" smtClean="0">
              <a:solidFill>
                <a:schemeClr val="bg2"/>
              </a:solidFill>
            </a:endParaRPr>
          </a:p>
          <a:p>
            <a:pPr lvl="1"/>
            <a:r>
              <a:rPr lang="nl-BE" dirty="0" smtClean="0">
                <a:solidFill>
                  <a:schemeClr val="bg2"/>
                </a:solidFill>
              </a:rPr>
              <a:t>1. LWT setting</a:t>
            </a:r>
          </a:p>
          <a:p>
            <a:pPr marL="800100" lvl="1" indent="-342900">
              <a:buAutoNum type="arabicPeriod"/>
            </a:pPr>
            <a:r>
              <a:rPr lang="nl-BE" dirty="0" err="1" smtClean="0">
                <a:solidFill>
                  <a:schemeClr val="bg2"/>
                </a:solidFill>
              </a:rPr>
              <a:t>Main</a:t>
            </a:r>
            <a:r>
              <a:rPr lang="nl-BE" dirty="0" smtClean="0">
                <a:solidFill>
                  <a:schemeClr val="bg2"/>
                </a:solidFill>
              </a:rPr>
              <a:t> </a:t>
            </a:r>
          </a:p>
          <a:p>
            <a:pPr marL="342900" indent="-342900">
              <a:buAutoNum type="arabicPeriod"/>
            </a:pPr>
            <a:r>
              <a:rPr lang="nl-BE" dirty="0" smtClean="0">
                <a:solidFill>
                  <a:schemeClr val="bg2"/>
                </a:solidFill>
              </a:rPr>
              <a:t>Name of the </a:t>
            </a:r>
            <a:r>
              <a:rPr lang="nl-BE" dirty="0" err="1" smtClean="0">
                <a:solidFill>
                  <a:schemeClr val="bg2"/>
                </a:solidFill>
              </a:rPr>
              <a:t>current</a:t>
            </a:r>
            <a:r>
              <a:rPr lang="nl-BE" dirty="0" smtClean="0">
                <a:solidFill>
                  <a:schemeClr val="bg2"/>
                </a:solidFill>
              </a:rPr>
              <a:t> menu</a:t>
            </a:r>
          </a:p>
          <a:p>
            <a:pPr lvl="1"/>
            <a:r>
              <a:rPr lang="nl-BE" dirty="0" err="1">
                <a:solidFill>
                  <a:schemeClr val="bg2"/>
                </a:solidFill>
              </a:rPr>
              <a:t>Main</a:t>
            </a:r>
            <a:endParaRPr lang="nl-BE" dirty="0">
              <a:solidFill>
                <a:schemeClr val="bg2"/>
              </a:solidFill>
            </a:endParaRPr>
          </a:p>
          <a:p>
            <a:pPr lvl="1"/>
            <a:endParaRPr lang="nl-BE" dirty="0" smtClean="0">
              <a:solidFill>
                <a:schemeClr val="bg2"/>
              </a:solidFill>
            </a:endParaRPr>
          </a:p>
          <a:p>
            <a:pPr marL="342900" indent="-342900">
              <a:buAutoNum type="arabicPeriod"/>
            </a:pPr>
            <a:r>
              <a:rPr lang="nl-BE" dirty="0" err="1" smtClean="0">
                <a:solidFill>
                  <a:schemeClr val="bg2"/>
                </a:solidFill>
              </a:rPr>
              <a:t>Selected</a:t>
            </a:r>
            <a:r>
              <a:rPr lang="nl-BE" dirty="0" smtClean="0">
                <a:solidFill>
                  <a:schemeClr val="bg2"/>
                </a:solidFill>
              </a:rPr>
              <a:t> </a:t>
            </a:r>
            <a:r>
              <a:rPr lang="nl-BE" dirty="0" err="1" smtClean="0">
                <a:solidFill>
                  <a:schemeClr val="bg2"/>
                </a:solidFill>
              </a:rPr>
              <a:t>row</a:t>
            </a:r>
            <a:endParaRPr lang="nl-BE" dirty="0" smtClean="0">
              <a:solidFill>
                <a:schemeClr val="bg2"/>
              </a:solidFill>
            </a:endParaRPr>
          </a:p>
          <a:p>
            <a:pPr lvl="1"/>
            <a:r>
              <a:rPr lang="nl-BE" dirty="0">
                <a:solidFill>
                  <a:schemeClr val="bg2"/>
                </a:solidFill>
              </a:rPr>
              <a:t>Line 3 = </a:t>
            </a:r>
            <a:r>
              <a:rPr lang="nl-BE" dirty="0" err="1">
                <a:solidFill>
                  <a:schemeClr val="bg2"/>
                </a:solidFill>
              </a:rPr>
              <a:t>Modulated</a:t>
            </a:r>
            <a:r>
              <a:rPr lang="nl-BE" dirty="0">
                <a:solidFill>
                  <a:schemeClr val="bg2"/>
                </a:solidFill>
              </a:rPr>
              <a:t> LWT</a:t>
            </a:r>
          </a:p>
          <a:p>
            <a:pPr lvl="1"/>
            <a:endParaRPr lang="nl-BE" dirty="0" smtClean="0">
              <a:solidFill>
                <a:schemeClr val="bg2"/>
              </a:solidFill>
            </a:endParaRPr>
          </a:p>
          <a:p>
            <a:pPr marL="342900" indent="-342900">
              <a:buFont typeface="Arial" panose="020B0604020202020204" pitchFamily="34" charset="0"/>
              <a:buAutoNum type="arabicPeriod"/>
            </a:pPr>
            <a:r>
              <a:rPr lang="nl-BE" dirty="0" err="1">
                <a:solidFill>
                  <a:schemeClr val="bg2"/>
                </a:solidFill>
              </a:rPr>
              <a:t>Selected</a:t>
            </a:r>
            <a:r>
              <a:rPr lang="nl-BE" dirty="0">
                <a:solidFill>
                  <a:schemeClr val="bg2"/>
                </a:solidFill>
              </a:rPr>
              <a:t> line = </a:t>
            </a:r>
            <a:r>
              <a:rPr lang="nl-BE" dirty="0" err="1" smtClean="0">
                <a:solidFill>
                  <a:schemeClr val="bg2"/>
                </a:solidFill>
              </a:rPr>
              <a:t>highlighted</a:t>
            </a:r>
            <a:endParaRPr lang="nl-BE" dirty="0" smtClean="0">
              <a:solidFill>
                <a:schemeClr val="bg2"/>
              </a:solidFill>
            </a:endParaRPr>
          </a:p>
          <a:p>
            <a:endParaRPr lang="nl-BE" dirty="0">
              <a:solidFill>
                <a:schemeClr val="bg2"/>
              </a:solidFill>
            </a:endParaRPr>
          </a:p>
          <a:p>
            <a:pPr marL="285750" indent="-285750">
              <a:buFontTx/>
              <a:buChar char="-"/>
            </a:pPr>
            <a:r>
              <a:rPr lang="nl-BE" dirty="0" smtClean="0">
                <a:solidFill>
                  <a:schemeClr val="bg2"/>
                </a:solidFill>
              </a:rPr>
              <a:t>Select line</a:t>
            </a:r>
          </a:p>
          <a:p>
            <a:pPr marL="285750" indent="-285750">
              <a:buFontTx/>
              <a:buChar char="-"/>
            </a:pPr>
            <a:r>
              <a:rPr lang="nl-BE" dirty="0" smtClean="0">
                <a:solidFill>
                  <a:schemeClr val="bg2"/>
                </a:solidFill>
              </a:rPr>
              <a:t>Proceed </a:t>
            </a:r>
            <a:r>
              <a:rPr lang="nl-BE" dirty="0" err="1" smtClean="0">
                <a:solidFill>
                  <a:schemeClr val="bg2"/>
                </a:solidFill>
              </a:rPr>
              <a:t>to</a:t>
            </a:r>
            <a:r>
              <a:rPr lang="nl-BE" dirty="0" smtClean="0">
                <a:solidFill>
                  <a:schemeClr val="bg2"/>
                </a:solidFill>
              </a:rPr>
              <a:t> next screen</a:t>
            </a:r>
          </a:p>
          <a:p>
            <a:pPr marL="285750" indent="-285750">
              <a:buFontTx/>
              <a:buChar char="-"/>
            </a:pPr>
            <a:r>
              <a:rPr lang="nl-BE" dirty="0" err="1" smtClean="0">
                <a:solidFill>
                  <a:schemeClr val="bg2"/>
                </a:solidFill>
              </a:rPr>
              <a:t>Confirm</a:t>
            </a:r>
            <a:r>
              <a:rPr lang="nl-BE" dirty="0" smtClean="0">
                <a:solidFill>
                  <a:schemeClr val="bg2"/>
                </a:solidFill>
              </a:rPr>
              <a:t> </a:t>
            </a:r>
            <a:endParaRPr lang="nl-BE" dirty="0">
              <a:solidFill>
                <a:schemeClr val="bg2"/>
              </a:solidFill>
            </a:endParaRPr>
          </a:p>
          <a:p>
            <a:pPr marL="342900" indent="-342900">
              <a:buAutoNum type="arabicPeriod"/>
            </a:pPr>
            <a:endParaRPr lang="nl-BE" dirty="0" smtClean="0"/>
          </a:p>
          <a:p>
            <a:pPr lvl="1"/>
            <a:endParaRPr lang="nl-BE" dirty="0" smtClean="0"/>
          </a:p>
          <a:p>
            <a:pPr lvl="1"/>
            <a:endParaRPr lang="nl-BE" dirty="0" smtClean="0"/>
          </a:p>
          <a:p>
            <a:endParaRPr lang="en-GB"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231" y="2660917"/>
            <a:ext cx="3776273" cy="3864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7596" y="3194555"/>
            <a:ext cx="2361977" cy="1121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6037120" y="2964715"/>
            <a:ext cx="2703093" cy="992248"/>
            <a:chOff x="5829347" y="1716574"/>
            <a:chExt cx="2703093" cy="992248"/>
          </a:xfrm>
        </p:grpSpPr>
        <p:sp>
          <p:nvSpPr>
            <p:cNvPr id="9" name="Rectangle 8"/>
            <p:cNvSpPr/>
            <p:nvPr/>
          </p:nvSpPr>
          <p:spPr bwMode="auto">
            <a:xfrm>
              <a:off x="5829347" y="2549138"/>
              <a:ext cx="2367819" cy="159684"/>
            </a:xfrm>
            <a:prstGeom prst="rect">
              <a:avLst/>
            </a:prstGeom>
            <a:noFill/>
            <a:ln w="31750"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500" b="0" i="0" u="none" strike="noStrike" cap="none" normalizeH="0" baseline="0" smtClean="0">
                <a:ln>
                  <a:noFill/>
                </a:ln>
                <a:solidFill>
                  <a:schemeClr val="tx1"/>
                </a:solidFill>
                <a:effectLst/>
                <a:latin typeface="Arial" charset="0"/>
                <a:ea typeface="Geneva" pitchFamily="1" charset="-128"/>
              </a:endParaRPr>
            </a:p>
          </p:txBody>
        </p:sp>
        <p:sp>
          <p:nvSpPr>
            <p:cNvPr id="10" name="ZoneTexte 10"/>
            <p:cNvSpPr txBox="1"/>
            <p:nvPr/>
          </p:nvSpPr>
          <p:spPr>
            <a:xfrm>
              <a:off x="5892410" y="1974623"/>
              <a:ext cx="544235" cy="162663"/>
            </a:xfrm>
            <a:prstGeom prst="rect">
              <a:avLst/>
            </a:prstGeom>
            <a:noFill/>
            <a:ln w="28575">
              <a:solidFill>
                <a:srgbClr val="FF6600"/>
              </a:solidFill>
            </a:ln>
          </p:spPr>
          <p:txBody>
            <a:bodyPr wrap="square" lIns="0" tIns="0" rIns="0" bIns="0" rtlCol="0">
              <a:spAutoFit/>
            </a:bodyPr>
            <a:lstStyle/>
            <a:p>
              <a:endParaRPr lang="fr-FR" sz="1200" dirty="0"/>
            </a:p>
          </p:txBody>
        </p:sp>
        <p:sp>
          <p:nvSpPr>
            <p:cNvPr id="11" name="ZoneTexte 15"/>
            <p:cNvSpPr txBox="1"/>
            <p:nvPr/>
          </p:nvSpPr>
          <p:spPr>
            <a:xfrm>
              <a:off x="8036043" y="1974403"/>
              <a:ext cx="161126" cy="162882"/>
            </a:xfrm>
            <a:prstGeom prst="rect">
              <a:avLst/>
            </a:prstGeom>
            <a:solidFill>
              <a:schemeClr val="bg2">
                <a:lumMod val="40000"/>
                <a:lumOff val="60000"/>
              </a:schemeClr>
            </a:solidFill>
            <a:ln w="28575">
              <a:solidFill>
                <a:srgbClr val="FF6600"/>
              </a:solidFill>
            </a:ln>
          </p:spPr>
          <p:txBody>
            <a:bodyPr wrap="square" lIns="0" tIns="0" rIns="0" bIns="0" rtlCol="0">
              <a:spAutoFit/>
            </a:bodyPr>
            <a:lstStyle/>
            <a:p>
              <a:r>
                <a:rPr lang="fr-FR" sz="1200" dirty="0" smtClean="0"/>
                <a:t>3</a:t>
              </a:r>
              <a:endParaRPr lang="fr-FR" sz="1200" dirty="0"/>
            </a:p>
          </p:txBody>
        </p:sp>
        <p:sp>
          <p:nvSpPr>
            <p:cNvPr id="12" name="ZoneTexte 16"/>
            <p:cNvSpPr txBox="1"/>
            <p:nvPr/>
          </p:nvSpPr>
          <p:spPr>
            <a:xfrm>
              <a:off x="6418152" y="1974618"/>
              <a:ext cx="839054" cy="162882"/>
            </a:xfrm>
            <a:prstGeom prst="rect">
              <a:avLst/>
            </a:prstGeom>
            <a:noFill/>
            <a:ln w="28575">
              <a:solidFill>
                <a:srgbClr val="FF6600"/>
              </a:solidFill>
            </a:ln>
          </p:spPr>
          <p:txBody>
            <a:bodyPr wrap="square" lIns="0" tIns="0" rIns="0" bIns="0" rtlCol="0">
              <a:spAutoFit/>
            </a:bodyPr>
            <a:lstStyle/>
            <a:p>
              <a:endParaRPr lang="fr-FR" sz="1200" dirty="0"/>
            </a:p>
          </p:txBody>
        </p:sp>
        <p:sp>
          <p:nvSpPr>
            <p:cNvPr id="13" name="ZoneTexte 17"/>
            <p:cNvSpPr txBox="1"/>
            <p:nvPr/>
          </p:nvSpPr>
          <p:spPr>
            <a:xfrm>
              <a:off x="8036043" y="1716577"/>
              <a:ext cx="161126" cy="122161"/>
            </a:xfrm>
            <a:prstGeom prst="rect">
              <a:avLst/>
            </a:prstGeom>
            <a:noFill/>
            <a:ln w="28575">
              <a:noFill/>
            </a:ln>
          </p:spPr>
          <p:txBody>
            <a:bodyPr wrap="square" lIns="0" tIns="0" rIns="0" bIns="0" rtlCol="0">
              <a:spAutoFit/>
            </a:bodyPr>
            <a:lstStyle/>
            <a:p>
              <a:r>
                <a:rPr lang="fr-FR" sz="900" dirty="0" smtClean="0">
                  <a:solidFill>
                    <a:srgbClr val="FF700F"/>
                  </a:solidFill>
                </a:rPr>
                <a:t>3</a:t>
              </a:r>
              <a:endParaRPr lang="fr-FR" sz="900" dirty="0">
                <a:solidFill>
                  <a:srgbClr val="FF700F"/>
                </a:solidFill>
              </a:endParaRPr>
            </a:p>
          </p:txBody>
        </p:sp>
        <p:sp>
          <p:nvSpPr>
            <p:cNvPr id="14" name="ZoneTexte 18"/>
            <p:cNvSpPr txBox="1"/>
            <p:nvPr/>
          </p:nvSpPr>
          <p:spPr>
            <a:xfrm>
              <a:off x="6722506" y="1716574"/>
              <a:ext cx="161126" cy="122161"/>
            </a:xfrm>
            <a:prstGeom prst="rect">
              <a:avLst/>
            </a:prstGeom>
            <a:noFill/>
            <a:ln w="28575">
              <a:noFill/>
            </a:ln>
          </p:spPr>
          <p:txBody>
            <a:bodyPr wrap="square" lIns="0" tIns="0" rIns="0" bIns="0" rtlCol="0">
              <a:spAutoFit/>
            </a:bodyPr>
            <a:lstStyle/>
            <a:p>
              <a:r>
                <a:rPr lang="fr-FR" sz="900" dirty="0" smtClean="0">
                  <a:solidFill>
                    <a:srgbClr val="FF700F"/>
                  </a:solidFill>
                </a:rPr>
                <a:t>2</a:t>
              </a:r>
              <a:endParaRPr lang="fr-FR" sz="900" dirty="0">
                <a:solidFill>
                  <a:srgbClr val="FF700F"/>
                </a:solidFill>
              </a:endParaRPr>
            </a:p>
          </p:txBody>
        </p:sp>
        <p:sp>
          <p:nvSpPr>
            <p:cNvPr id="15" name="ZoneTexte 19"/>
            <p:cNvSpPr txBox="1"/>
            <p:nvPr/>
          </p:nvSpPr>
          <p:spPr>
            <a:xfrm>
              <a:off x="5924123" y="1716575"/>
              <a:ext cx="161126" cy="122161"/>
            </a:xfrm>
            <a:prstGeom prst="rect">
              <a:avLst/>
            </a:prstGeom>
            <a:noFill/>
            <a:ln w="28575">
              <a:noFill/>
            </a:ln>
          </p:spPr>
          <p:txBody>
            <a:bodyPr wrap="square" lIns="0" tIns="0" rIns="0" bIns="0" rtlCol="0">
              <a:spAutoFit/>
            </a:bodyPr>
            <a:lstStyle/>
            <a:p>
              <a:r>
                <a:rPr lang="fr-FR" sz="900" dirty="0" smtClean="0">
                  <a:solidFill>
                    <a:srgbClr val="FF700F"/>
                  </a:solidFill>
                </a:rPr>
                <a:t>1</a:t>
              </a:r>
              <a:endParaRPr lang="fr-FR" sz="900" dirty="0">
                <a:solidFill>
                  <a:srgbClr val="FF700F"/>
                </a:solidFill>
              </a:endParaRPr>
            </a:p>
          </p:txBody>
        </p:sp>
        <p:sp>
          <p:nvSpPr>
            <p:cNvPr id="16" name="ZoneTexte 20"/>
            <p:cNvSpPr txBox="1"/>
            <p:nvPr/>
          </p:nvSpPr>
          <p:spPr>
            <a:xfrm>
              <a:off x="8371314" y="2549671"/>
              <a:ext cx="161126" cy="122161"/>
            </a:xfrm>
            <a:prstGeom prst="rect">
              <a:avLst/>
            </a:prstGeom>
            <a:noFill/>
            <a:ln w="28575">
              <a:noFill/>
            </a:ln>
          </p:spPr>
          <p:txBody>
            <a:bodyPr wrap="square" lIns="0" tIns="0" rIns="0" bIns="0" rtlCol="0">
              <a:spAutoFit/>
            </a:bodyPr>
            <a:lstStyle/>
            <a:p>
              <a:r>
                <a:rPr lang="fr-FR" sz="900" dirty="0" smtClean="0">
                  <a:solidFill>
                    <a:srgbClr val="FF700F"/>
                  </a:solidFill>
                </a:rPr>
                <a:t>4</a:t>
              </a:r>
              <a:endParaRPr lang="fr-FR" sz="900" dirty="0">
                <a:solidFill>
                  <a:srgbClr val="FF700F"/>
                </a:solidFill>
              </a:endParaRPr>
            </a:p>
          </p:txBody>
        </p:sp>
      </p:grpSp>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4797152"/>
            <a:ext cx="576064" cy="250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5091179"/>
            <a:ext cx="288032" cy="23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1043608" y="5075753"/>
            <a:ext cx="339585" cy="26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1043608" y="5376665"/>
            <a:ext cx="339585" cy="26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58543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25</a:t>
            </a:fld>
            <a:endParaRPr lang="en-US"/>
          </a:p>
        </p:txBody>
      </p:sp>
      <p:sp>
        <p:nvSpPr>
          <p:cNvPr id="4" name="Text Placeholder 3"/>
          <p:cNvSpPr>
            <a:spLocks noGrp="1"/>
          </p:cNvSpPr>
          <p:nvPr>
            <p:ph type="body" sz="quarter" idx="15"/>
          </p:nvPr>
        </p:nvSpPr>
        <p:spPr/>
        <p:txBody>
          <a:bodyPr/>
          <a:lstStyle/>
          <a:p>
            <a:r>
              <a:rPr lang="nl-BE" dirty="0" smtClean="0"/>
              <a:t>2.1 </a:t>
            </a:r>
            <a:r>
              <a:rPr lang="nl-BE" dirty="0"/>
              <a:t>Installer setting – How </a:t>
            </a:r>
            <a:r>
              <a:rPr lang="nl-BE" dirty="0" err="1"/>
              <a:t>to</a:t>
            </a:r>
            <a:r>
              <a:rPr lang="nl-BE" dirty="0"/>
              <a:t>?</a:t>
            </a:r>
            <a:endParaRPr lang="en-GB" dirty="0"/>
          </a:p>
          <a:p>
            <a:endParaRPr lang="en-GB" dirty="0"/>
          </a:p>
        </p:txBody>
      </p:sp>
      <p:sp>
        <p:nvSpPr>
          <p:cNvPr id="5" name="Text Placeholder 4"/>
          <p:cNvSpPr>
            <a:spLocks noGrp="1"/>
          </p:cNvSpPr>
          <p:nvPr>
            <p:ph type="body" sz="quarter" idx="16"/>
          </p:nvPr>
        </p:nvSpPr>
        <p:spPr/>
        <p:txBody>
          <a:bodyPr/>
          <a:lstStyle/>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800967254"/>
              </p:ext>
            </p:extLst>
          </p:nvPr>
        </p:nvGraphicFramePr>
        <p:xfrm>
          <a:off x="227856" y="1124744"/>
          <a:ext cx="2903984" cy="3337560"/>
        </p:xfrm>
        <a:graphic>
          <a:graphicData uri="http://schemas.openxmlformats.org/drawingml/2006/table">
            <a:tbl>
              <a:tblPr firstRow="1" bandRow="1">
                <a:tableStyleId>{5C22544A-7EE6-4342-B048-85BDC9FD1C3A}</a:tableStyleId>
              </a:tblPr>
              <a:tblGrid>
                <a:gridCol w="2903984"/>
              </a:tblGrid>
              <a:tr h="370840">
                <a:tc>
                  <a:txBody>
                    <a:bodyPr/>
                    <a:lstStyle/>
                    <a:p>
                      <a:r>
                        <a:rPr lang="en-US" dirty="0" smtClean="0">
                          <a:solidFill>
                            <a:schemeClr val="bg2"/>
                          </a:solidFill>
                        </a:rPr>
                        <a:t>[A]</a:t>
                      </a:r>
                      <a:r>
                        <a:rPr lang="en-US" baseline="0" dirty="0" smtClean="0">
                          <a:solidFill>
                            <a:schemeClr val="bg2"/>
                          </a:solidFill>
                        </a:rPr>
                        <a:t> Installer settings</a:t>
                      </a:r>
                      <a:endParaRPr lang="en-GB" dirty="0">
                        <a:solidFill>
                          <a:schemeClr val="bg2"/>
                        </a:solidFill>
                      </a:endParaRPr>
                    </a:p>
                  </a:txBody>
                  <a:tcPr/>
                </a:tc>
              </a:tr>
              <a:tr h="370840">
                <a:tc>
                  <a:txBody>
                    <a:bodyPr/>
                    <a:lstStyle/>
                    <a:p>
                      <a:pPr>
                        <a:buNone/>
                      </a:pPr>
                      <a:r>
                        <a:rPr lang="en-US" dirty="0" smtClean="0">
                          <a:solidFill>
                            <a:schemeClr val="bg2"/>
                          </a:solidFill>
                        </a:rPr>
                        <a:t>Language</a:t>
                      </a:r>
                      <a:endParaRPr lang="en-GB" dirty="0">
                        <a:solidFill>
                          <a:schemeClr val="bg2"/>
                        </a:solidFill>
                      </a:endParaRPr>
                    </a:p>
                  </a:txBody>
                  <a:tcPr/>
                </a:tc>
              </a:tr>
              <a:tr h="370840">
                <a:tc>
                  <a:txBody>
                    <a:bodyPr/>
                    <a:lstStyle/>
                    <a:p>
                      <a:r>
                        <a:rPr lang="en-US" dirty="0" smtClean="0">
                          <a:solidFill>
                            <a:schemeClr val="bg2"/>
                          </a:solidFill>
                        </a:rPr>
                        <a:t>System layout</a:t>
                      </a:r>
                      <a:endParaRPr lang="en-GB" dirty="0">
                        <a:solidFill>
                          <a:schemeClr val="bg2"/>
                        </a:solidFill>
                      </a:endParaRPr>
                    </a:p>
                  </a:txBody>
                  <a:tcPr/>
                </a:tc>
              </a:tr>
              <a:tr h="370840">
                <a:tc>
                  <a:txBody>
                    <a:bodyPr/>
                    <a:lstStyle/>
                    <a:p>
                      <a:r>
                        <a:rPr lang="en-US" dirty="0" smtClean="0">
                          <a:solidFill>
                            <a:schemeClr val="bg2"/>
                          </a:solidFill>
                        </a:rPr>
                        <a:t>Space operation</a:t>
                      </a:r>
                      <a:endParaRPr lang="en-GB" dirty="0">
                        <a:solidFill>
                          <a:schemeClr val="bg2"/>
                        </a:solidFill>
                      </a:endParaRPr>
                    </a:p>
                  </a:txBody>
                  <a:tcPr/>
                </a:tc>
              </a:tr>
              <a:tr h="370840">
                <a:tc>
                  <a:txBody>
                    <a:bodyPr/>
                    <a:lstStyle/>
                    <a:p>
                      <a:r>
                        <a:rPr lang="en-US" dirty="0" smtClean="0">
                          <a:solidFill>
                            <a:schemeClr val="bg2"/>
                          </a:solidFill>
                        </a:rPr>
                        <a:t>Domestic hot</a:t>
                      </a:r>
                      <a:r>
                        <a:rPr lang="en-US" baseline="0" dirty="0" smtClean="0">
                          <a:solidFill>
                            <a:schemeClr val="bg2"/>
                          </a:solidFill>
                        </a:rPr>
                        <a:t> water (DHW)</a:t>
                      </a:r>
                      <a:endParaRPr lang="en-GB" dirty="0">
                        <a:solidFill>
                          <a:schemeClr val="bg2"/>
                        </a:solidFill>
                      </a:endParaRPr>
                    </a:p>
                  </a:txBody>
                  <a:tcPr/>
                </a:tc>
              </a:tr>
              <a:tr h="370840">
                <a:tc>
                  <a:txBody>
                    <a:bodyPr/>
                    <a:lstStyle/>
                    <a:p>
                      <a:r>
                        <a:rPr lang="en-US" dirty="0" smtClean="0">
                          <a:solidFill>
                            <a:schemeClr val="bg2"/>
                          </a:solidFill>
                        </a:rPr>
                        <a:t>Heat sources</a:t>
                      </a:r>
                      <a:endParaRPr lang="en-GB" dirty="0">
                        <a:solidFill>
                          <a:schemeClr val="bg2"/>
                        </a:solidFill>
                      </a:endParaRPr>
                    </a:p>
                  </a:txBody>
                  <a:tcPr/>
                </a:tc>
              </a:tr>
              <a:tr h="370840">
                <a:tc>
                  <a:txBody>
                    <a:bodyPr/>
                    <a:lstStyle/>
                    <a:p>
                      <a:r>
                        <a:rPr lang="en-US" dirty="0" smtClean="0">
                          <a:solidFill>
                            <a:schemeClr val="bg2"/>
                          </a:solidFill>
                        </a:rPr>
                        <a:t>System</a:t>
                      </a:r>
                      <a:r>
                        <a:rPr lang="en-US" baseline="0" dirty="0" smtClean="0">
                          <a:solidFill>
                            <a:schemeClr val="bg2"/>
                          </a:solidFill>
                        </a:rPr>
                        <a:t> operation</a:t>
                      </a:r>
                      <a:endParaRPr lang="en-GB" dirty="0">
                        <a:solidFill>
                          <a:schemeClr val="bg2"/>
                        </a:solidFill>
                      </a:endParaRPr>
                    </a:p>
                  </a:txBody>
                  <a:tcPr/>
                </a:tc>
              </a:tr>
              <a:tr h="370840">
                <a:tc>
                  <a:txBody>
                    <a:bodyPr/>
                    <a:lstStyle/>
                    <a:p>
                      <a:r>
                        <a:rPr lang="en-US" dirty="0" smtClean="0">
                          <a:solidFill>
                            <a:schemeClr val="bg2"/>
                          </a:solidFill>
                        </a:rPr>
                        <a:t>Commissioning</a:t>
                      </a:r>
                      <a:endParaRPr lang="en-GB" dirty="0">
                        <a:solidFill>
                          <a:schemeClr val="bg2"/>
                        </a:solidFill>
                      </a:endParaRPr>
                    </a:p>
                  </a:txBody>
                  <a:tcPr/>
                </a:tc>
              </a:tr>
              <a:tr h="370840">
                <a:tc>
                  <a:txBody>
                    <a:bodyPr/>
                    <a:lstStyle/>
                    <a:p>
                      <a:r>
                        <a:rPr lang="en-US" dirty="0" smtClean="0">
                          <a:solidFill>
                            <a:schemeClr val="bg2"/>
                          </a:solidFill>
                        </a:rPr>
                        <a:t>A.8 Overview settings</a:t>
                      </a:r>
                      <a:endParaRPr lang="en-GB" dirty="0">
                        <a:solidFill>
                          <a:schemeClr val="bg2"/>
                        </a:solidFill>
                      </a:endParaRPr>
                    </a:p>
                  </a:txBody>
                  <a:tcPr/>
                </a:tc>
              </a:tr>
            </a:tbl>
          </a:graphicData>
        </a:graphic>
      </p:graphicFrame>
      <p:graphicFrame>
        <p:nvGraphicFramePr>
          <p:cNvPr id="7" name="Content Placeholder 8"/>
          <p:cNvGraphicFramePr>
            <a:graphicFrameLocks/>
          </p:cNvGraphicFramePr>
          <p:nvPr>
            <p:extLst>
              <p:ext uri="{D42A27DB-BD31-4B8C-83A1-F6EECF244321}">
                <p14:modId xmlns:p14="http://schemas.microsoft.com/office/powerpoint/2010/main" val="3127999059"/>
              </p:ext>
            </p:extLst>
          </p:nvPr>
        </p:nvGraphicFramePr>
        <p:xfrm>
          <a:off x="3707904" y="3501008"/>
          <a:ext cx="5328592" cy="2874680"/>
        </p:xfrm>
        <a:graphic>
          <a:graphicData uri="http://schemas.openxmlformats.org/drawingml/2006/table">
            <a:tbl>
              <a:tblPr firstRow="1" bandRow="1">
                <a:tableStyleId>{00A15C55-8517-42AA-B614-E9B94910E393}</a:tableStyleId>
              </a:tblPr>
              <a:tblGrid>
                <a:gridCol w="666074"/>
                <a:gridCol w="666074"/>
                <a:gridCol w="666074"/>
                <a:gridCol w="666074"/>
                <a:gridCol w="666074"/>
                <a:gridCol w="666074"/>
                <a:gridCol w="666074"/>
                <a:gridCol w="666074"/>
              </a:tblGrid>
              <a:tr h="466760">
                <a:tc gridSpan="8">
                  <a:txBody>
                    <a:bodyPr/>
                    <a:lstStyle/>
                    <a:p>
                      <a:pPr algn="ctr"/>
                      <a:r>
                        <a:rPr lang="en-US" sz="2400" b="0" dirty="0" smtClean="0">
                          <a:solidFill>
                            <a:schemeClr val="bg2"/>
                          </a:solidFill>
                        </a:rPr>
                        <a:t>A.8 Overview Settings</a:t>
                      </a:r>
                      <a:endParaRPr lang="en-GB" sz="2400" b="0" dirty="0">
                        <a:solidFill>
                          <a:schemeClr val="bg2"/>
                        </a:solidFill>
                      </a:endParaRPr>
                    </a:p>
                  </a:txBody>
                  <a:tcPr>
                    <a:lnB w="381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572390">
                <a:tc gridSpan="3">
                  <a:txBody>
                    <a:bodyPr/>
                    <a:lstStyle/>
                    <a:p>
                      <a:pPr algn="ctr"/>
                      <a:endParaRPr lang="en-GB" sz="3200" dirty="0">
                        <a:solidFill>
                          <a:schemeClr val="bg2"/>
                        </a:solidFill>
                        <a:effectLst/>
                      </a:endParaRPr>
                    </a:p>
                  </a:txBody>
                  <a:tcP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tc hMerge="1">
                  <a:txBody>
                    <a:bodyPr/>
                    <a:lstStyle/>
                    <a:p>
                      <a:endParaRPr lang="en-GB" dirty="0"/>
                    </a:p>
                  </a:txBody>
                  <a:tcPr/>
                </a:tc>
                <a:tc hMerge="1">
                  <a:txBody>
                    <a:bodyPr/>
                    <a:lstStyle/>
                    <a:p>
                      <a:endParaRPr lang="en-GB" dirty="0"/>
                    </a:p>
                  </a:txBody>
                  <a:tcPr/>
                </a:tc>
                <a:tc gridSpan="2">
                  <a:txBody>
                    <a:bodyPr/>
                    <a:lstStyle/>
                    <a:p>
                      <a:pPr algn="ctr"/>
                      <a:r>
                        <a:rPr lang="en-US" sz="3200" dirty="0" smtClean="0">
                          <a:solidFill>
                            <a:schemeClr val="bg2"/>
                          </a:solidFill>
                          <a:effectLst/>
                        </a:rPr>
                        <a:t>00</a:t>
                      </a:r>
                      <a:endParaRPr lang="en-GB" sz="3200" dirty="0">
                        <a:solidFill>
                          <a:schemeClr val="bg2"/>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tc hMerge="1">
                  <a:txBody>
                    <a:bodyPr/>
                    <a:lstStyle/>
                    <a:p>
                      <a:endParaRPr lang="en-GB" dirty="0"/>
                    </a:p>
                  </a:txBody>
                  <a:tcPr/>
                </a:tc>
                <a:tc gridSpan="3">
                  <a:txBody>
                    <a:bodyPr/>
                    <a:lstStyle/>
                    <a:p>
                      <a:pPr algn="ctr"/>
                      <a:endParaRPr lang="en-GB" sz="3200" dirty="0">
                        <a:solidFill>
                          <a:schemeClr val="bg2"/>
                        </a:solidFill>
                        <a:effectLst/>
                      </a:endParaRPr>
                    </a:p>
                  </a:txBody>
                  <a:tcP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bg1">
                        <a:lumMod val="85000"/>
                      </a:schemeClr>
                    </a:solidFill>
                  </a:tcPr>
                </a:tc>
                <a:tc hMerge="1">
                  <a:txBody>
                    <a:bodyPr/>
                    <a:lstStyle/>
                    <a:p>
                      <a:endParaRPr lang="en-GB" dirty="0"/>
                    </a:p>
                  </a:txBody>
                  <a:tcPr/>
                </a:tc>
                <a:tc hMerge="1">
                  <a:txBody>
                    <a:bodyPr/>
                    <a:lstStyle/>
                    <a:p>
                      <a:endParaRPr lang="en-GB" dirty="0"/>
                    </a:p>
                  </a:txBody>
                  <a:tcPr/>
                </a:tc>
              </a:tr>
              <a:tr h="361510">
                <a:tc>
                  <a:txBody>
                    <a:bodyPr/>
                    <a:lstStyle/>
                    <a:p>
                      <a:r>
                        <a:rPr lang="en-US" dirty="0" smtClean="0">
                          <a:solidFill>
                            <a:schemeClr val="bg2"/>
                          </a:solidFill>
                        </a:rPr>
                        <a:t>00</a:t>
                      </a:r>
                    </a:p>
                  </a:txBody>
                  <a:tcPr>
                    <a:solidFill>
                      <a:schemeClr val="bg1">
                        <a:lumMod val="85000"/>
                      </a:schemeClr>
                    </a:solidFill>
                  </a:tcPr>
                </a:tc>
                <a:tc>
                  <a:txBody>
                    <a:bodyPr/>
                    <a:lstStyle/>
                    <a:p>
                      <a:r>
                        <a:rPr lang="en-US" dirty="0" smtClean="0">
                          <a:solidFill>
                            <a:schemeClr val="bg2"/>
                          </a:solidFill>
                        </a:rPr>
                        <a:t>1</a:t>
                      </a:r>
                      <a:endParaRPr lang="en-GB" dirty="0">
                        <a:solidFill>
                          <a:schemeClr val="bg2"/>
                        </a:solidFill>
                      </a:endParaRP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dirty="0" smtClean="0">
                          <a:solidFill>
                            <a:schemeClr val="bg2"/>
                          </a:solidFill>
                        </a:rPr>
                        <a:t>01</a:t>
                      </a:r>
                      <a:endParaRPr lang="en-GB" dirty="0">
                        <a:solidFill>
                          <a:schemeClr val="bg2"/>
                        </a:solidFill>
                      </a:endParaRPr>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r>
                        <a:rPr lang="en-US" dirty="0" smtClean="0">
                          <a:solidFill>
                            <a:schemeClr val="bg2"/>
                          </a:solidFill>
                        </a:rPr>
                        <a:t>0</a:t>
                      </a:r>
                      <a:endParaRPr lang="en-GB" dirty="0">
                        <a:solidFill>
                          <a:schemeClr val="bg2"/>
                        </a:solidFill>
                      </a:endParaRP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dirty="0" smtClean="0">
                          <a:solidFill>
                            <a:schemeClr val="bg2"/>
                          </a:solidFill>
                        </a:rPr>
                        <a:t>02</a:t>
                      </a:r>
                      <a:endParaRPr lang="en-GB" dirty="0">
                        <a:solidFill>
                          <a:schemeClr val="bg2"/>
                        </a:solidFill>
                      </a:endParaRPr>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r>
                        <a:rPr lang="en-US" dirty="0" smtClean="0">
                          <a:solidFill>
                            <a:schemeClr val="bg2"/>
                          </a:solidFill>
                        </a:rPr>
                        <a:t>1</a:t>
                      </a:r>
                      <a:endParaRPr lang="en-GB" dirty="0">
                        <a:solidFill>
                          <a:schemeClr val="bg2"/>
                        </a:solidFill>
                      </a:endParaRP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dirty="0" smtClean="0">
                          <a:solidFill>
                            <a:schemeClr val="bg2"/>
                          </a:solidFill>
                        </a:rPr>
                        <a:t>03</a:t>
                      </a:r>
                      <a:endParaRPr lang="en-GB" dirty="0">
                        <a:solidFill>
                          <a:schemeClr val="bg2"/>
                        </a:solidFill>
                      </a:endParaRPr>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r>
                        <a:rPr lang="en-US" dirty="0" smtClean="0">
                          <a:solidFill>
                            <a:schemeClr val="bg2"/>
                          </a:solidFill>
                        </a:rPr>
                        <a:t>0</a:t>
                      </a:r>
                      <a:endParaRPr lang="en-GB" dirty="0">
                        <a:solidFill>
                          <a:schemeClr val="bg2"/>
                        </a:solidFill>
                      </a:endParaRPr>
                    </a:p>
                  </a:txBody>
                  <a:tcPr>
                    <a:solidFill>
                      <a:schemeClr val="bg1">
                        <a:lumMod val="85000"/>
                      </a:schemeClr>
                    </a:solidFill>
                  </a:tcPr>
                </a:tc>
              </a:tr>
              <a:tr h="361510">
                <a:tc>
                  <a:txBody>
                    <a:bodyPr/>
                    <a:lstStyle/>
                    <a:p>
                      <a:r>
                        <a:rPr lang="en-US" dirty="0" smtClean="0">
                          <a:solidFill>
                            <a:schemeClr val="bg2"/>
                          </a:solidFill>
                        </a:rPr>
                        <a:t>04</a:t>
                      </a:r>
                      <a:endParaRPr lang="en-GB" dirty="0">
                        <a:solidFill>
                          <a:schemeClr val="bg2"/>
                        </a:solidFill>
                      </a:endParaRPr>
                    </a:p>
                  </a:txBody>
                  <a:tcPr>
                    <a:solidFill>
                      <a:schemeClr val="bg1">
                        <a:lumMod val="85000"/>
                      </a:schemeClr>
                    </a:solidFill>
                  </a:tcPr>
                </a:tc>
                <a:tc>
                  <a:txBody>
                    <a:bodyPr/>
                    <a:lstStyle/>
                    <a:p>
                      <a:r>
                        <a:rPr lang="en-US" dirty="0" smtClean="0">
                          <a:solidFill>
                            <a:schemeClr val="bg2"/>
                          </a:solidFill>
                        </a:rPr>
                        <a:t>10</a:t>
                      </a:r>
                      <a:endParaRPr lang="en-GB" dirty="0">
                        <a:solidFill>
                          <a:schemeClr val="bg2"/>
                        </a:solidFill>
                      </a:endParaRP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dirty="0" smtClean="0">
                          <a:solidFill>
                            <a:schemeClr val="bg2"/>
                          </a:solidFill>
                        </a:rPr>
                        <a:t>05</a:t>
                      </a:r>
                      <a:endParaRPr lang="en-GB" dirty="0">
                        <a:solidFill>
                          <a:schemeClr val="bg2"/>
                        </a:solidFill>
                      </a:endParaRPr>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r>
                        <a:rPr lang="en-US" dirty="0" smtClean="0">
                          <a:solidFill>
                            <a:schemeClr val="bg2"/>
                          </a:solidFill>
                        </a:rPr>
                        <a:t>16</a:t>
                      </a:r>
                      <a:endParaRPr lang="en-GB" dirty="0">
                        <a:solidFill>
                          <a:schemeClr val="bg2"/>
                        </a:solidFill>
                      </a:endParaRP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dirty="0" smtClean="0">
                          <a:solidFill>
                            <a:schemeClr val="bg2"/>
                          </a:solidFill>
                        </a:rPr>
                        <a:t>06</a:t>
                      </a:r>
                      <a:endParaRPr lang="en-GB" dirty="0">
                        <a:solidFill>
                          <a:schemeClr val="bg2"/>
                        </a:solidFill>
                      </a:endParaRPr>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r>
                        <a:rPr lang="en-US" dirty="0" smtClean="0">
                          <a:solidFill>
                            <a:schemeClr val="bg2"/>
                          </a:solidFill>
                        </a:rPr>
                        <a:t>50</a:t>
                      </a:r>
                      <a:endParaRPr lang="en-GB" dirty="0">
                        <a:solidFill>
                          <a:schemeClr val="bg2"/>
                        </a:solidFill>
                      </a:endParaRP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dirty="0" smtClean="0">
                          <a:solidFill>
                            <a:schemeClr val="bg2"/>
                          </a:solidFill>
                        </a:rPr>
                        <a:t>07</a:t>
                      </a:r>
                      <a:endParaRPr lang="en-GB" dirty="0">
                        <a:solidFill>
                          <a:schemeClr val="bg2"/>
                        </a:solidFill>
                      </a:endParaRPr>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r>
                        <a:rPr lang="en-US" dirty="0" smtClean="0">
                          <a:solidFill>
                            <a:schemeClr val="bg2"/>
                          </a:solidFill>
                        </a:rPr>
                        <a:t>50</a:t>
                      </a:r>
                      <a:endParaRPr lang="en-GB" dirty="0">
                        <a:solidFill>
                          <a:schemeClr val="bg2"/>
                        </a:solidFill>
                      </a:endParaRPr>
                    </a:p>
                  </a:txBody>
                  <a:tcPr>
                    <a:solidFill>
                      <a:schemeClr val="bg1">
                        <a:lumMod val="85000"/>
                      </a:schemeClr>
                    </a:solidFill>
                  </a:tcPr>
                </a:tc>
              </a:tr>
              <a:tr h="361510">
                <a:tc>
                  <a:txBody>
                    <a:bodyPr/>
                    <a:lstStyle/>
                    <a:p>
                      <a:r>
                        <a:rPr lang="en-US" dirty="0" smtClean="0">
                          <a:solidFill>
                            <a:schemeClr val="bg2"/>
                          </a:solidFill>
                        </a:rPr>
                        <a:t>08</a:t>
                      </a:r>
                      <a:endParaRPr lang="en-GB" dirty="0">
                        <a:solidFill>
                          <a:schemeClr val="bg2"/>
                        </a:solidFill>
                      </a:endParaRPr>
                    </a:p>
                  </a:txBody>
                  <a:tcPr>
                    <a:solidFill>
                      <a:schemeClr val="bg1">
                        <a:lumMod val="85000"/>
                      </a:schemeClr>
                    </a:solidFill>
                  </a:tcPr>
                </a:tc>
                <a:tc>
                  <a:txBody>
                    <a:bodyPr/>
                    <a:lstStyle/>
                    <a:p>
                      <a:r>
                        <a:rPr lang="en-US" dirty="0" smtClean="0">
                          <a:solidFill>
                            <a:schemeClr val="bg2"/>
                          </a:solidFill>
                        </a:rPr>
                        <a:t>50</a:t>
                      </a:r>
                      <a:endParaRPr lang="en-GB" dirty="0">
                        <a:solidFill>
                          <a:schemeClr val="bg2"/>
                        </a:solidFill>
                      </a:endParaRP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dirty="0" smtClean="0">
                          <a:solidFill>
                            <a:schemeClr val="bg2"/>
                          </a:solidFill>
                        </a:rPr>
                        <a:t>09</a:t>
                      </a:r>
                      <a:endParaRPr lang="en-GB" dirty="0">
                        <a:solidFill>
                          <a:schemeClr val="bg2"/>
                        </a:solidFill>
                      </a:endParaRPr>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r>
                        <a:rPr lang="en-US" dirty="0" smtClean="0">
                          <a:solidFill>
                            <a:schemeClr val="bg2"/>
                          </a:solidFill>
                        </a:rPr>
                        <a:t>20.0</a:t>
                      </a:r>
                      <a:endParaRPr lang="en-GB" dirty="0">
                        <a:solidFill>
                          <a:schemeClr val="bg2"/>
                        </a:solidFill>
                      </a:endParaRP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dirty="0" smtClean="0">
                          <a:solidFill>
                            <a:schemeClr val="bg2"/>
                          </a:solidFill>
                        </a:rPr>
                        <a:t>0a</a:t>
                      </a:r>
                      <a:endParaRPr lang="en-GB" dirty="0">
                        <a:solidFill>
                          <a:schemeClr val="bg2"/>
                        </a:solidFill>
                      </a:endParaRPr>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r>
                        <a:rPr lang="en-US" dirty="0" smtClean="0">
                          <a:solidFill>
                            <a:schemeClr val="bg2"/>
                          </a:solidFill>
                        </a:rPr>
                        <a:t>20.0</a:t>
                      </a:r>
                      <a:endParaRPr lang="en-GB" dirty="0">
                        <a:solidFill>
                          <a:schemeClr val="bg2"/>
                        </a:solidFill>
                      </a:endParaRP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dirty="0" smtClean="0">
                          <a:solidFill>
                            <a:schemeClr val="bg2"/>
                          </a:solidFill>
                        </a:rPr>
                        <a:t>0b</a:t>
                      </a:r>
                      <a:endParaRPr lang="en-GB" dirty="0">
                        <a:solidFill>
                          <a:schemeClr val="bg2"/>
                        </a:solidFill>
                      </a:endParaRPr>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r>
                        <a:rPr lang="en-US" dirty="0" smtClean="0">
                          <a:solidFill>
                            <a:schemeClr val="bg2"/>
                          </a:solidFill>
                        </a:rPr>
                        <a:t>20.0</a:t>
                      </a:r>
                      <a:endParaRPr lang="en-GB" dirty="0">
                        <a:solidFill>
                          <a:schemeClr val="bg2"/>
                        </a:solidFill>
                      </a:endParaRPr>
                    </a:p>
                  </a:txBody>
                  <a:tcPr>
                    <a:solidFill>
                      <a:schemeClr val="bg1">
                        <a:lumMod val="85000"/>
                      </a:schemeClr>
                    </a:solidFill>
                  </a:tcPr>
                </a:tc>
              </a:tr>
              <a:tr h="361510">
                <a:tc>
                  <a:txBody>
                    <a:bodyPr/>
                    <a:lstStyle/>
                    <a:p>
                      <a:r>
                        <a:rPr lang="en-US" dirty="0" smtClean="0">
                          <a:solidFill>
                            <a:schemeClr val="bg2"/>
                          </a:solidFill>
                        </a:rPr>
                        <a:t>0c</a:t>
                      </a:r>
                      <a:endParaRPr lang="en-GB" dirty="0">
                        <a:solidFill>
                          <a:schemeClr val="bg2"/>
                        </a:solidFill>
                      </a:endParaRPr>
                    </a:p>
                  </a:txBody>
                  <a:tcPr>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dirty="0" smtClean="0">
                          <a:solidFill>
                            <a:schemeClr val="bg2"/>
                          </a:solidFill>
                        </a:rPr>
                        <a:t>20.0</a:t>
                      </a:r>
                      <a:endParaRPr lang="en-GB" dirty="0">
                        <a:solidFill>
                          <a:schemeClr val="bg2"/>
                        </a:solidFill>
                      </a:endParaRPr>
                    </a:p>
                  </a:txBody>
                  <a:tcPr>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dirty="0" smtClean="0">
                          <a:solidFill>
                            <a:schemeClr val="bg2"/>
                          </a:solidFill>
                        </a:rPr>
                        <a:t>0d</a:t>
                      </a:r>
                      <a:endParaRPr lang="en-GB" dirty="0">
                        <a:solidFill>
                          <a:schemeClr val="bg2"/>
                        </a:solidFill>
                      </a:endParaRPr>
                    </a:p>
                  </a:txBody>
                  <a:tcPr>
                    <a:lnL w="12700"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dirty="0" smtClean="0">
                          <a:solidFill>
                            <a:schemeClr val="bg2"/>
                          </a:solidFill>
                        </a:rPr>
                        <a:t>5</a:t>
                      </a:r>
                      <a:endParaRPr lang="en-GB" dirty="0">
                        <a:solidFill>
                          <a:schemeClr val="bg2"/>
                        </a:solidFill>
                      </a:endParaRPr>
                    </a:p>
                  </a:txBody>
                  <a:tcPr>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dirty="0" smtClean="0">
                          <a:solidFill>
                            <a:schemeClr val="bg2"/>
                          </a:solidFill>
                        </a:rPr>
                        <a:t>0e</a:t>
                      </a:r>
                      <a:endParaRPr lang="en-GB" dirty="0">
                        <a:solidFill>
                          <a:schemeClr val="bg2"/>
                        </a:solidFill>
                      </a:endParaRPr>
                    </a:p>
                  </a:txBody>
                  <a:tcPr>
                    <a:lnL w="12700"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dirty="0">
                        <a:solidFill>
                          <a:schemeClr val="bg2"/>
                        </a:solidFill>
                      </a:endParaRPr>
                    </a:p>
                  </a:txBody>
                  <a:tcPr>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a:p>
                  </a:txBody>
                  <a:tcPr>
                    <a:lnB w="28575" cap="flat" cmpd="sng" algn="ctr">
                      <a:solidFill>
                        <a:schemeClr val="tx1"/>
                      </a:solidFill>
                      <a:prstDash val="solid"/>
                      <a:round/>
                      <a:headEnd type="none" w="med" len="med"/>
                      <a:tailEnd type="none" w="med" len="med"/>
                    </a:lnB>
                    <a:solidFill>
                      <a:schemeClr val="bg1">
                        <a:lumMod val="85000"/>
                      </a:schemeClr>
                    </a:solidFill>
                  </a:tcPr>
                </a:tc>
              </a:tr>
              <a:tr h="361510">
                <a:tc gridSpan="2">
                  <a:txBody>
                    <a:bodyPr/>
                    <a:lstStyle/>
                    <a:p>
                      <a:r>
                        <a:rPr lang="en-US" dirty="0" smtClean="0">
                          <a:solidFill>
                            <a:schemeClr val="bg2"/>
                          </a:solidFill>
                        </a:rPr>
                        <a:t>     Confirm</a:t>
                      </a:r>
                      <a:endParaRPr lang="en-GB" dirty="0">
                        <a:solidFill>
                          <a:schemeClr val="bg2"/>
                        </a:solidFill>
                      </a:endParaRPr>
                    </a:p>
                  </a:txBody>
                  <a:tcPr>
                    <a:lnT w="28575" cap="flat" cmpd="sng" algn="ctr">
                      <a:solidFill>
                        <a:schemeClr val="tx1"/>
                      </a:solidFill>
                      <a:prstDash val="solid"/>
                      <a:round/>
                      <a:headEnd type="none" w="med" len="med"/>
                      <a:tailEnd type="none" w="med" len="med"/>
                    </a:lnT>
                    <a:solidFill>
                      <a:schemeClr val="bg1">
                        <a:lumMod val="85000"/>
                      </a:schemeClr>
                    </a:solidFill>
                  </a:tcPr>
                </a:tc>
                <a:tc hMerge="1">
                  <a:txBody>
                    <a:bodyPr/>
                    <a:lstStyle/>
                    <a:p>
                      <a:endParaRPr lang="en-GB" dirty="0"/>
                    </a:p>
                  </a:txBody>
                  <a:tcPr>
                    <a:lnT w="28575" cap="flat" cmpd="sng" algn="ctr">
                      <a:solidFill>
                        <a:schemeClr val="tx1"/>
                      </a:solidFill>
                      <a:prstDash val="solid"/>
                      <a:round/>
                      <a:headEnd type="none" w="med" len="med"/>
                      <a:tailEnd type="none" w="med" len="med"/>
                    </a:lnT>
                  </a:tcPr>
                </a:tc>
                <a:tc gridSpan="2">
                  <a:txBody>
                    <a:bodyPr/>
                    <a:lstStyle/>
                    <a:p>
                      <a:r>
                        <a:rPr lang="en-US" dirty="0" smtClean="0">
                          <a:solidFill>
                            <a:schemeClr val="bg2"/>
                          </a:solidFill>
                        </a:rPr>
                        <a:t>    Adjust</a:t>
                      </a:r>
                      <a:endParaRPr lang="en-GB" dirty="0">
                        <a:solidFill>
                          <a:schemeClr val="bg2"/>
                        </a:solidFill>
                      </a:endParaRPr>
                    </a:p>
                  </a:txBody>
                  <a:tcPr>
                    <a:lnT w="28575" cap="flat" cmpd="sng" algn="ctr">
                      <a:solidFill>
                        <a:schemeClr val="tx1"/>
                      </a:solidFill>
                      <a:prstDash val="solid"/>
                      <a:round/>
                      <a:headEnd type="none" w="med" len="med"/>
                      <a:tailEnd type="none" w="med" len="med"/>
                    </a:lnT>
                    <a:solidFill>
                      <a:schemeClr val="bg1">
                        <a:lumMod val="85000"/>
                      </a:schemeClr>
                    </a:solidFill>
                  </a:tcPr>
                </a:tc>
                <a:tc hMerge="1">
                  <a:txBody>
                    <a:bodyPr/>
                    <a:lstStyle/>
                    <a:p>
                      <a:endParaRPr lang="en-GB" dirty="0"/>
                    </a:p>
                  </a:txBody>
                  <a:tcPr>
                    <a:lnT w="28575" cap="flat" cmpd="sng" algn="ctr">
                      <a:solidFill>
                        <a:schemeClr val="tx1"/>
                      </a:solidFill>
                      <a:prstDash val="solid"/>
                      <a:round/>
                      <a:headEnd type="none" w="med" len="med"/>
                      <a:tailEnd type="none" w="med" len="med"/>
                    </a:lnT>
                  </a:tcPr>
                </a:tc>
                <a:tc gridSpan="4">
                  <a:txBody>
                    <a:bodyPr/>
                    <a:lstStyle/>
                    <a:p>
                      <a:r>
                        <a:rPr lang="en-US" dirty="0" smtClean="0">
                          <a:solidFill>
                            <a:schemeClr val="bg2"/>
                          </a:solidFill>
                        </a:rPr>
                        <a:t>      Scroll</a:t>
                      </a:r>
                      <a:endParaRPr lang="en-GB" dirty="0">
                        <a:solidFill>
                          <a:schemeClr val="bg2"/>
                        </a:solidFill>
                      </a:endParaRPr>
                    </a:p>
                  </a:txBody>
                  <a:tcPr>
                    <a:lnT w="28575" cap="flat" cmpd="sng" algn="ctr">
                      <a:solidFill>
                        <a:schemeClr val="tx1"/>
                      </a:solidFill>
                      <a:prstDash val="solid"/>
                      <a:round/>
                      <a:headEnd type="none" w="med" len="med"/>
                      <a:tailEnd type="none" w="med" len="med"/>
                    </a:lnT>
                    <a:solidFill>
                      <a:schemeClr val="bg1">
                        <a:lumMod val="85000"/>
                      </a:schemeClr>
                    </a:solidFill>
                  </a:tcPr>
                </a:tc>
                <a:tc hMerge="1">
                  <a:txBody>
                    <a:bodyPr/>
                    <a:lstStyle/>
                    <a:p>
                      <a:endParaRPr lang="en-GB" dirty="0"/>
                    </a:p>
                  </a:txBody>
                  <a:tcPr>
                    <a:lnT w="28575" cap="flat" cmpd="sng" algn="ctr">
                      <a:solidFill>
                        <a:schemeClr val="tx1"/>
                      </a:solidFill>
                      <a:prstDash val="solid"/>
                      <a:round/>
                      <a:headEnd type="none" w="med" len="med"/>
                      <a:tailEnd type="none" w="med" len="med"/>
                    </a:lnT>
                  </a:tcPr>
                </a:tc>
                <a:tc hMerge="1">
                  <a:txBody>
                    <a:bodyPr/>
                    <a:lstStyle/>
                    <a:p>
                      <a:endParaRPr lang="en-GB" dirty="0"/>
                    </a:p>
                  </a:txBody>
                  <a:tcPr>
                    <a:lnT w="28575" cap="flat" cmpd="sng" algn="ctr">
                      <a:solidFill>
                        <a:schemeClr val="tx1"/>
                      </a:solidFill>
                      <a:prstDash val="solid"/>
                      <a:round/>
                      <a:headEnd type="none" w="med" len="med"/>
                      <a:tailEnd type="none" w="med" len="med"/>
                    </a:lnT>
                  </a:tcPr>
                </a:tc>
                <a:tc hMerge="1">
                  <a:txBody>
                    <a:bodyPr/>
                    <a:lstStyle/>
                    <a:p>
                      <a:endParaRPr lang="en-GB" dirty="0"/>
                    </a:p>
                  </a:txBody>
                  <a:tcPr>
                    <a:lnT w="28575" cap="flat" cmpd="sng" algn="ctr">
                      <a:solidFill>
                        <a:schemeClr val="tx1"/>
                      </a:solidFill>
                      <a:prstDash val="solid"/>
                      <a:round/>
                      <a:headEnd type="none" w="med" len="med"/>
                      <a:tailEnd type="none" w="med" len="med"/>
                    </a:lnT>
                  </a:tcPr>
                </a:tc>
              </a:tr>
            </a:tbl>
          </a:graphicData>
        </a:graphic>
      </p:graphicFrame>
      <p:sp>
        <p:nvSpPr>
          <p:cNvPr id="9" name="Frame 8"/>
          <p:cNvSpPr/>
          <p:nvPr/>
        </p:nvSpPr>
        <p:spPr>
          <a:xfrm>
            <a:off x="179512" y="4005064"/>
            <a:ext cx="3024336" cy="576064"/>
          </a:xfrm>
          <a:prstGeom prst="fram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1" name="Straight Arrow Connector 10"/>
          <p:cNvCxnSpPr>
            <a:stCxn id="9" idx="3"/>
          </p:cNvCxnSpPr>
          <p:nvPr/>
        </p:nvCxnSpPr>
        <p:spPr>
          <a:xfrm flipV="1">
            <a:off x="3203848" y="3717032"/>
            <a:ext cx="1728192" cy="576064"/>
          </a:xfrm>
          <a:prstGeom prst="straightConnector1">
            <a:avLst/>
          </a:prstGeom>
          <a:ln>
            <a:solidFill>
              <a:srgbClr val="00B050"/>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373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26</a:t>
            </a:fld>
            <a:endParaRPr lang="en-US"/>
          </a:p>
        </p:txBody>
      </p:sp>
      <p:sp>
        <p:nvSpPr>
          <p:cNvPr id="4" name="Text Placeholder 3"/>
          <p:cNvSpPr>
            <a:spLocks noGrp="1"/>
          </p:cNvSpPr>
          <p:nvPr>
            <p:ph type="body" sz="quarter" idx="15"/>
          </p:nvPr>
        </p:nvSpPr>
        <p:spPr/>
        <p:txBody>
          <a:bodyPr/>
          <a:lstStyle/>
          <a:p>
            <a:r>
              <a:rPr lang="nl-BE" dirty="0" smtClean="0"/>
              <a:t>2.1 </a:t>
            </a:r>
            <a:r>
              <a:rPr lang="nl-BE" dirty="0"/>
              <a:t>Installer setting – How </a:t>
            </a:r>
            <a:r>
              <a:rPr lang="nl-BE" dirty="0" err="1"/>
              <a:t>to</a:t>
            </a:r>
            <a:r>
              <a:rPr lang="nl-BE" dirty="0"/>
              <a:t>?</a:t>
            </a:r>
            <a:endParaRPr lang="en-GB" dirty="0"/>
          </a:p>
          <a:p>
            <a:endParaRPr lang="en-GB" dirty="0"/>
          </a:p>
        </p:txBody>
      </p:sp>
      <p:sp>
        <p:nvSpPr>
          <p:cNvPr id="5" name="Text Placeholder 4"/>
          <p:cNvSpPr>
            <a:spLocks noGrp="1"/>
          </p:cNvSpPr>
          <p:nvPr>
            <p:ph type="body" sz="quarter" idx="16"/>
          </p:nvPr>
        </p:nvSpPr>
        <p:spPr/>
        <p:txBody>
          <a:bodyPr>
            <a:normAutofit/>
          </a:bodyPr>
          <a:lstStyle/>
          <a:p>
            <a:r>
              <a:rPr lang="en-GB" dirty="0">
                <a:solidFill>
                  <a:schemeClr val="bg2"/>
                </a:solidFill>
              </a:rPr>
              <a:t>Please be aware not all settings are available within the bread crumb method and these will have to be set within the field settings menu and vice versa. Within the following presentation slides we will show the below boxes that will indicate if the parameter can be set within the “bread crumb” method or the overview settings menu or </a:t>
            </a:r>
            <a:r>
              <a:rPr lang="en-GB" dirty="0" smtClean="0">
                <a:solidFill>
                  <a:schemeClr val="bg2"/>
                </a:solidFill>
              </a:rPr>
              <a:t>both</a:t>
            </a:r>
          </a:p>
          <a:p>
            <a:endParaRPr lang="nl-BE" dirty="0" smtClean="0">
              <a:solidFill>
                <a:schemeClr val="bg2"/>
              </a:solidFill>
            </a:endParaRPr>
          </a:p>
          <a:p>
            <a:r>
              <a:rPr lang="nl-BE" dirty="0" smtClean="0">
                <a:solidFill>
                  <a:schemeClr val="bg2"/>
                </a:solidFill>
              </a:rPr>
              <a:t>			</a:t>
            </a:r>
            <a:r>
              <a:rPr lang="nl-BE" dirty="0" err="1" smtClean="0">
                <a:solidFill>
                  <a:schemeClr val="bg2"/>
                </a:solidFill>
              </a:rPr>
              <a:t>Breadcrum</a:t>
            </a:r>
            <a:r>
              <a:rPr lang="nl-BE" dirty="0" smtClean="0">
                <a:solidFill>
                  <a:schemeClr val="bg2"/>
                </a:solidFill>
              </a:rPr>
              <a:t> </a:t>
            </a:r>
            <a:r>
              <a:rPr lang="nl-BE" dirty="0" err="1" smtClean="0">
                <a:solidFill>
                  <a:schemeClr val="bg2"/>
                </a:solidFill>
              </a:rPr>
              <a:t>only</a:t>
            </a:r>
            <a:endParaRPr lang="nl-BE" dirty="0" smtClean="0">
              <a:solidFill>
                <a:schemeClr val="bg2"/>
              </a:solidFill>
            </a:endParaRPr>
          </a:p>
          <a:p>
            <a:endParaRPr lang="nl-BE" dirty="0">
              <a:solidFill>
                <a:schemeClr val="bg2"/>
              </a:solidFill>
            </a:endParaRPr>
          </a:p>
          <a:p>
            <a:r>
              <a:rPr lang="nl-BE" dirty="0" smtClean="0">
                <a:solidFill>
                  <a:schemeClr val="bg2"/>
                </a:solidFill>
              </a:rPr>
              <a:t>			</a:t>
            </a:r>
            <a:r>
              <a:rPr lang="nl-BE" dirty="0" err="1" smtClean="0">
                <a:solidFill>
                  <a:schemeClr val="bg2"/>
                </a:solidFill>
              </a:rPr>
              <a:t>Overvieuw</a:t>
            </a:r>
            <a:r>
              <a:rPr lang="nl-BE" dirty="0" smtClean="0">
                <a:solidFill>
                  <a:schemeClr val="bg2"/>
                </a:solidFill>
              </a:rPr>
              <a:t> setting </a:t>
            </a:r>
            <a:r>
              <a:rPr lang="nl-BE" dirty="0" err="1" smtClean="0">
                <a:solidFill>
                  <a:schemeClr val="bg2"/>
                </a:solidFill>
              </a:rPr>
              <a:t>only</a:t>
            </a:r>
            <a:endParaRPr lang="nl-BE" dirty="0" smtClean="0">
              <a:solidFill>
                <a:schemeClr val="bg2"/>
              </a:solidFill>
            </a:endParaRPr>
          </a:p>
          <a:p>
            <a:endParaRPr lang="nl-BE" dirty="0">
              <a:solidFill>
                <a:schemeClr val="bg2"/>
              </a:solidFill>
            </a:endParaRPr>
          </a:p>
          <a:p>
            <a:r>
              <a:rPr lang="nl-BE" dirty="0" smtClean="0">
                <a:solidFill>
                  <a:schemeClr val="bg2"/>
                </a:solidFill>
              </a:rPr>
              <a:t>			Both </a:t>
            </a:r>
            <a:r>
              <a:rPr lang="nl-BE" dirty="0" err="1" smtClean="0">
                <a:solidFill>
                  <a:schemeClr val="bg2"/>
                </a:solidFill>
              </a:rPr>
              <a:t>methods</a:t>
            </a:r>
            <a:r>
              <a:rPr lang="nl-BE" dirty="0" smtClean="0">
                <a:solidFill>
                  <a:schemeClr val="bg2"/>
                </a:solidFill>
              </a:rPr>
              <a:t> </a:t>
            </a:r>
          </a:p>
          <a:p>
            <a:endParaRPr lang="nl-BE" dirty="0">
              <a:solidFill>
                <a:schemeClr val="bg2"/>
              </a:solidFill>
            </a:endParaRPr>
          </a:p>
          <a:p>
            <a:r>
              <a:rPr lang="en-US" dirty="0" smtClean="0">
                <a:solidFill>
                  <a:schemeClr val="bg2"/>
                </a:solidFill>
              </a:rPr>
              <a:t>See </a:t>
            </a:r>
            <a:r>
              <a:rPr lang="en-US" dirty="0">
                <a:solidFill>
                  <a:schemeClr val="bg2"/>
                </a:solidFill>
              </a:rPr>
              <a:t>also “Field Settings Table” for full overview of all the settings</a:t>
            </a:r>
            <a:r>
              <a:rPr lang="en-US" dirty="0" smtClean="0">
                <a:solidFill>
                  <a:schemeClr val="bg2"/>
                </a:solidFill>
              </a:rPr>
              <a:t>.</a:t>
            </a:r>
            <a:endParaRPr lang="en-GB" dirty="0">
              <a:solidFill>
                <a:schemeClr val="bg2"/>
              </a:solidFill>
            </a:endParaRPr>
          </a:p>
          <a:p>
            <a:r>
              <a:rPr lang="nl-BE" dirty="0" smtClean="0">
                <a:solidFill>
                  <a:schemeClr val="bg2"/>
                </a:solidFill>
              </a:rPr>
              <a:t>(See </a:t>
            </a:r>
            <a:r>
              <a:rPr lang="nl-BE" dirty="0" err="1" smtClean="0">
                <a:solidFill>
                  <a:schemeClr val="bg2"/>
                </a:solidFill>
              </a:rPr>
              <a:t>printed</a:t>
            </a:r>
            <a:r>
              <a:rPr lang="nl-BE" dirty="0" smtClean="0">
                <a:solidFill>
                  <a:schemeClr val="bg2"/>
                </a:solidFill>
              </a:rPr>
              <a:t> </a:t>
            </a:r>
            <a:r>
              <a:rPr lang="nl-BE" dirty="0" err="1" smtClean="0">
                <a:solidFill>
                  <a:schemeClr val="bg2"/>
                </a:solidFill>
              </a:rPr>
              <a:t>version</a:t>
            </a:r>
            <a:r>
              <a:rPr lang="nl-BE" dirty="0" smtClean="0">
                <a:solidFill>
                  <a:schemeClr val="bg2"/>
                </a:solidFill>
              </a:rPr>
              <a:t>) </a:t>
            </a:r>
            <a:endParaRPr lang="en-GB" dirty="0">
              <a:solidFill>
                <a:schemeClr val="bg2"/>
              </a:solidFill>
            </a:endParaRPr>
          </a:p>
          <a:p>
            <a:endParaRPr lang="nl-BE" dirty="0" smtClean="0"/>
          </a:p>
          <a:p>
            <a:endParaRPr lang="en-GB" dirty="0"/>
          </a:p>
        </p:txBody>
      </p:sp>
      <p:sp>
        <p:nvSpPr>
          <p:cNvPr id="6" name="Rectangle 5"/>
          <p:cNvSpPr/>
          <p:nvPr/>
        </p:nvSpPr>
        <p:spPr>
          <a:xfrm>
            <a:off x="2286000" y="1859340"/>
            <a:ext cx="4572000" cy="3139321"/>
          </a:xfrm>
          <a:prstGeom prst="rect">
            <a:avLst/>
          </a:prstGeom>
        </p:spPr>
        <p:txBody>
          <a:bodyPr>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243591091"/>
              </p:ext>
            </p:extLst>
          </p:nvPr>
        </p:nvGraphicFramePr>
        <p:xfrm>
          <a:off x="1475656" y="3041233"/>
          <a:ext cx="2160240" cy="445770"/>
        </p:xfrm>
        <a:graphic>
          <a:graphicData uri="http://schemas.openxmlformats.org/drawingml/2006/table">
            <a:tbl>
              <a:tblPr firstRow="1">
                <a:tableStyleId>{3C2FFA5D-87B4-456A-9821-1D502468CF0F}</a:tableStyleId>
              </a:tblPr>
              <a:tblGrid>
                <a:gridCol w="1080120"/>
                <a:gridCol w="1080120"/>
              </a:tblGrid>
              <a:tr h="161925">
                <a:tc>
                  <a:txBody>
                    <a:bodyPr/>
                    <a:lstStyle/>
                    <a:p>
                      <a:pPr algn="ctr" fontAlgn="b"/>
                      <a:r>
                        <a:rPr lang="en-US" sz="1400" u="none" strike="noStrike" dirty="0" smtClean="0">
                          <a:solidFill>
                            <a:schemeClr val="bg2"/>
                          </a:solidFill>
                          <a:effectLst/>
                        </a:rPr>
                        <a:t>Bread</a:t>
                      </a:r>
                      <a:r>
                        <a:rPr lang="en-US" sz="1400" u="none" strike="noStrike" baseline="0" dirty="0" smtClean="0">
                          <a:solidFill>
                            <a:schemeClr val="bg2"/>
                          </a:solidFill>
                          <a:effectLst/>
                        </a:rPr>
                        <a:t> Crumb</a:t>
                      </a:r>
                      <a:endParaRPr lang="en-GB" sz="1400" b="1" i="0" u="none" strike="noStrike" dirty="0">
                        <a:solidFill>
                          <a:schemeClr val="bg2"/>
                        </a:solidFill>
                        <a:effectLst/>
                        <a:latin typeface="+mn-lt"/>
                      </a:endParaRPr>
                    </a:p>
                  </a:txBody>
                  <a:tcPr marL="36000" marR="36000" marT="9525" marB="0" anchor="ctr"/>
                </a:tc>
                <a:tc>
                  <a:txBody>
                    <a:bodyPr/>
                    <a:lstStyle/>
                    <a:p>
                      <a:pPr algn="ctr" fontAlgn="b"/>
                      <a:r>
                        <a:rPr lang="en-US" sz="1400" u="none" strike="noStrike" dirty="0" smtClean="0">
                          <a:solidFill>
                            <a:schemeClr val="bg2"/>
                          </a:solidFill>
                          <a:effectLst/>
                        </a:rPr>
                        <a:t>Overview</a:t>
                      </a:r>
                      <a:endParaRPr lang="en-GB" sz="1400" b="1" i="0" u="none" strike="noStrike" dirty="0">
                        <a:solidFill>
                          <a:schemeClr val="bg2"/>
                        </a:solidFill>
                        <a:effectLst/>
                        <a:latin typeface="+mn-lt"/>
                      </a:endParaRPr>
                    </a:p>
                  </a:txBody>
                  <a:tcPr marL="36000" marR="36000" marT="9525" marB="0" anchor="ctr"/>
                </a:tc>
              </a:tr>
              <a:tr h="161925">
                <a:tc>
                  <a:txBody>
                    <a:bodyPr/>
                    <a:lstStyle/>
                    <a:p>
                      <a:pPr algn="ctr" fontAlgn="b"/>
                      <a:r>
                        <a:rPr lang="en-US" sz="1400" u="none" strike="noStrike" dirty="0" smtClean="0">
                          <a:solidFill>
                            <a:schemeClr val="bg2"/>
                          </a:solidFill>
                          <a:effectLst/>
                        </a:rPr>
                        <a:t>[A.2.1.B]</a:t>
                      </a:r>
                      <a:endParaRPr lang="en-GB" sz="1400" b="0" i="0" u="none" strike="noStrike" dirty="0">
                        <a:solidFill>
                          <a:schemeClr val="bg2"/>
                        </a:solidFill>
                        <a:effectLst/>
                        <a:latin typeface="+mn-lt"/>
                      </a:endParaRPr>
                    </a:p>
                  </a:txBody>
                  <a:tcPr marL="36000" marR="36000" marT="9525" marB="0" anchor="ctr"/>
                </a:tc>
                <a:tc>
                  <a:txBody>
                    <a:bodyPr/>
                    <a:lstStyle/>
                    <a:p>
                      <a:pPr algn="ctr" fontAlgn="b"/>
                      <a:r>
                        <a:rPr lang="en-US" sz="1400" b="0" i="0" u="none" strike="noStrike" dirty="0" smtClean="0">
                          <a:solidFill>
                            <a:schemeClr val="bg2"/>
                          </a:solidFill>
                          <a:effectLst/>
                          <a:latin typeface="+mn-lt"/>
                        </a:rPr>
                        <a:t>-</a:t>
                      </a:r>
                      <a:endParaRPr lang="en-GB" sz="1400" b="0" i="0" u="none" strike="noStrike" dirty="0">
                        <a:solidFill>
                          <a:schemeClr val="bg2"/>
                        </a:solidFill>
                        <a:effectLst/>
                        <a:latin typeface="+mn-lt"/>
                      </a:endParaRPr>
                    </a:p>
                  </a:txBody>
                  <a:tcPr marL="36000" marR="36000" marT="9525" marB="0"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14035476"/>
              </p:ext>
            </p:extLst>
          </p:nvPr>
        </p:nvGraphicFramePr>
        <p:xfrm>
          <a:off x="1475656" y="3717032"/>
          <a:ext cx="2160240" cy="445770"/>
        </p:xfrm>
        <a:graphic>
          <a:graphicData uri="http://schemas.openxmlformats.org/drawingml/2006/table">
            <a:tbl>
              <a:tblPr firstRow="1">
                <a:tableStyleId>{3C2FFA5D-87B4-456A-9821-1D502468CF0F}</a:tableStyleId>
              </a:tblPr>
              <a:tblGrid>
                <a:gridCol w="1080120"/>
                <a:gridCol w="1080120"/>
              </a:tblGrid>
              <a:tr h="161925">
                <a:tc>
                  <a:txBody>
                    <a:bodyPr/>
                    <a:lstStyle/>
                    <a:p>
                      <a:pPr algn="ctr" fontAlgn="b"/>
                      <a:r>
                        <a:rPr lang="en-US" sz="1400" u="none" strike="noStrike" dirty="0" smtClean="0">
                          <a:solidFill>
                            <a:schemeClr val="bg2"/>
                          </a:solidFill>
                          <a:effectLst/>
                        </a:rPr>
                        <a:t>Bread</a:t>
                      </a:r>
                      <a:r>
                        <a:rPr lang="en-US" sz="1400" u="none" strike="noStrike" baseline="0" dirty="0" smtClean="0">
                          <a:solidFill>
                            <a:schemeClr val="bg2"/>
                          </a:solidFill>
                          <a:effectLst/>
                        </a:rPr>
                        <a:t> Crumb</a:t>
                      </a:r>
                      <a:endParaRPr lang="en-GB" sz="1400" b="1" i="0" u="none" strike="noStrike" dirty="0">
                        <a:solidFill>
                          <a:schemeClr val="bg2"/>
                        </a:solidFill>
                        <a:effectLst/>
                        <a:latin typeface="+mn-lt"/>
                      </a:endParaRPr>
                    </a:p>
                  </a:txBody>
                  <a:tcPr marL="36000" marR="36000" marT="9525" marB="0" anchor="ctr"/>
                </a:tc>
                <a:tc>
                  <a:txBody>
                    <a:bodyPr/>
                    <a:lstStyle/>
                    <a:p>
                      <a:pPr algn="ctr" fontAlgn="b"/>
                      <a:r>
                        <a:rPr lang="en-US" sz="1400" u="none" strike="noStrike" dirty="0" smtClean="0">
                          <a:solidFill>
                            <a:schemeClr val="bg2"/>
                          </a:solidFill>
                          <a:effectLst/>
                        </a:rPr>
                        <a:t>Overview</a:t>
                      </a:r>
                      <a:endParaRPr lang="en-GB" sz="1400" b="1" i="0" u="none" strike="noStrike" dirty="0">
                        <a:solidFill>
                          <a:schemeClr val="bg2"/>
                        </a:solidFill>
                        <a:effectLst/>
                        <a:latin typeface="+mn-lt"/>
                      </a:endParaRPr>
                    </a:p>
                  </a:txBody>
                  <a:tcPr marL="36000" marR="36000" marT="9525" marB="0" anchor="ctr"/>
                </a:tc>
              </a:tr>
              <a:tr h="161925">
                <a:tc>
                  <a:txBody>
                    <a:bodyPr/>
                    <a:lstStyle/>
                    <a:p>
                      <a:pPr algn="ctr" fontAlgn="b"/>
                      <a:r>
                        <a:rPr lang="en-US" sz="1400" b="0" i="0" u="none" strike="noStrike" dirty="0" smtClean="0">
                          <a:solidFill>
                            <a:schemeClr val="bg2"/>
                          </a:solidFill>
                          <a:effectLst/>
                          <a:latin typeface="+mn-lt"/>
                        </a:rPr>
                        <a:t>-</a:t>
                      </a:r>
                      <a:endParaRPr lang="en-GB" sz="1400" b="0" i="0" u="none" strike="noStrike" dirty="0">
                        <a:solidFill>
                          <a:schemeClr val="bg2"/>
                        </a:solidFill>
                        <a:effectLst/>
                        <a:latin typeface="+mn-lt"/>
                      </a:endParaRPr>
                    </a:p>
                  </a:txBody>
                  <a:tcPr marL="36000" marR="36000" marT="9525" marB="0" anchor="ctr"/>
                </a:tc>
                <a:tc>
                  <a:txBody>
                    <a:bodyPr/>
                    <a:lstStyle/>
                    <a:p>
                      <a:pPr algn="ctr" fontAlgn="b"/>
                      <a:r>
                        <a:rPr lang="en-US" sz="1400" b="0" i="0" u="none" strike="noStrike" dirty="0" smtClean="0">
                          <a:solidFill>
                            <a:schemeClr val="bg2"/>
                          </a:solidFill>
                          <a:effectLst/>
                          <a:latin typeface="+mn-lt"/>
                        </a:rPr>
                        <a:t>4-0B</a:t>
                      </a:r>
                      <a:endParaRPr lang="en-GB" sz="1400" b="0" i="0" u="none" strike="noStrike" dirty="0">
                        <a:solidFill>
                          <a:schemeClr val="bg2"/>
                        </a:solidFill>
                        <a:effectLst/>
                        <a:latin typeface="+mn-lt"/>
                      </a:endParaRPr>
                    </a:p>
                  </a:txBody>
                  <a:tcPr marL="36000" marR="36000" marT="9525" marB="0"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511501414"/>
              </p:ext>
            </p:extLst>
          </p:nvPr>
        </p:nvGraphicFramePr>
        <p:xfrm>
          <a:off x="1475656" y="4437112"/>
          <a:ext cx="2160240" cy="445770"/>
        </p:xfrm>
        <a:graphic>
          <a:graphicData uri="http://schemas.openxmlformats.org/drawingml/2006/table">
            <a:tbl>
              <a:tblPr firstRow="1">
                <a:tableStyleId>{3C2FFA5D-87B4-456A-9821-1D502468CF0F}</a:tableStyleId>
              </a:tblPr>
              <a:tblGrid>
                <a:gridCol w="1080120"/>
                <a:gridCol w="1080120"/>
              </a:tblGrid>
              <a:tr h="161925">
                <a:tc>
                  <a:txBody>
                    <a:bodyPr/>
                    <a:lstStyle/>
                    <a:p>
                      <a:pPr algn="ctr" fontAlgn="b"/>
                      <a:r>
                        <a:rPr lang="en-US" sz="1400" u="none" strike="noStrike" dirty="0" smtClean="0">
                          <a:solidFill>
                            <a:schemeClr val="bg2"/>
                          </a:solidFill>
                          <a:effectLst/>
                        </a:rPr>
                        <a:t>Bread</a:t>
                      </a:r>
                      <a:r>
                        <a:rPr lang="en-US" sz="1400" u="none" strike="noStrike" baseline="0" dirty="0" smtClean="0">
                          <a:solidFill>
                            <a:schemeClr val="bg2"/>
                          </a:solidFill>
                          <a:effectLst/>
                        </a:rPr>
                        <a:t> Crumb</a:t>
                      </a:r>
                      <a:endParaRPr lang="en-GB" sz="1400" b="1" i="0" u="none" strike="noStrike" dirty="0">
                        <a:solidFill>
                          <a:schemeClr val="bg2"/>
                        </a:solidFill>
                        <a:effectLst/>
                        <a:latin typeface="+mn-lt"/>
                      </a:endParaRPr>
                    </a:p>
                  </a:txBody>
                  <a:tcPr marL="36000" marR="36000" marT="9525" marB="0" anchor="ctr"/>
                </a:tc>
                <a:tc>
                  <a:txBody>
                    <a:bodyPr/>
                    <a:lstStyle/>
                    <a:p>
                      <a:pPr algn="ctr" fontAlgn="b"/>
                      <a:r>
                        <a:rPr lang="en-US" sz="1400" u="none" strike="noStrike" dirty="0" smtClean="0">
                          <a:solidFill>
                            <a:schemeClr val="bg2"/>
                          </a:solidFill>
                          <a:effectLst/>
                        </a:rPr>
                        <a:t>Overview</a:t>
                      </a:r>
                      <a:endParaRPr lang="en-GB" sz="1400" b="1" i="0" u="none" strike="noStrike" dirty="0">
                        <a:solidFill>
                          <a:schemeClr val="bg2"/>
                        </a:solidFill>
                        <a:effectLst/>
                        <a:latin typeface="+mn-lt"/>
                      </a:endParaRPr>
                    </a:p>
                  </a:txBody>
                  <a:tcPr marL="36000" marR="36000" marT="9525" marB="0" anchor="ctr"/>
                </a:tc>
              </a:tr>
              <a:tr h="161925">
                <a:tc>
                  <a:txBody>
                    <a:bodyPr/>
                    <a:lstStyle/>
                    <a:p>
                      <a:pPr algn="ctr" fontAlgn="b"/>
                      <a:r>
                        <a:rPr lang="en-US" sz="1400" b="0" i="0" u="none" strike="noStrike" dirty="0" smtClean="0">
                          <a:solidFill>
                            <a:schemeClr val="bg2"/>
                          </a:solidFill>
                          <a:effectLst/>
                          <a:latin typeface="+mn-lt"/>
                        </a:rPr>
                        <a:t>[A.2.1.5]</a:t>
                      </a:r>
                      <a:endParaRPr lang="en-GB" sz="1400" b="0" i="0" u="none" strike="noStrike" dirty="0">
                        <a:solidFill>
                          <a:schemeClr val="bg2"/>
                        </a:solidFill>
                        <a:effectLst/>
                        <a:latin typeface="+mn-lt"/>
                      </a:endParaRPr>
                    </a:p>
                  </a:txBody>
                  <a:tcPr marL="36000" marR="36000" marT="9525" marB="0" anchor="ctr"/>
                </a:tc>
                <a:tc>
                  <a:txBody>
                    <a:bodyPr/>
                    <a:lstStyle/>
                    <a:p>
                      <a:pPr algn="ctr" fontAlgn="b"/>
                      <a:r>
                        <a:rPr lang="en-US" sz="1400" b="0" i="0" u="none" strike="noStrike" dirty="0" smtClean="0">
                          <a:solidFill>
                            <a:schemeClr val="bg2"/>
                          </a:solidFill>
                          <a:effectLst/>
                          <a:latin typeface="+mn-lt"/>
                        </a:rPr>
                        <a:t>5-0D</a:t>
                      </a:r>
                      <a:endParaRPr lang="en-GB" sz="1400" b="0" i="0" u="none" strike="noStrike" dirty="0">
                        <a:solidFill>
                          <a:schemeClr val="bg2"/>
                        </a:solidFill>
                        <a:effectLst/>
                        <a:latin typeface="+mn-lt"/>
                      </a:endParaRPr>
                    </a:p>
                  </a:txBody>
                  <a:tcPr marL="36000" marR="36000" marT="9525" marB="0" anchor="ctr"/>
                </a:tc>
              </a:tr>
            </a:tbl>
          </a:graphicData>
        </a:graphic>
      </p:graphicFrame>
    </p:spTree>
    <p:extLst>
      <p:ext uri="{BB962C8B-B14F-4D97-AF65-F5344CB8AC3E}">
        <p14:creationId xmlns:p14="http://schemas.microsoft.com/office/powerpoint/2010/main" val="35752246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27</a:t>
            </a:fld>
            <a:endParaRPr lang="en-US"/>
          </a:p>
        </p:txBody>
      </p:sp>
      <p:sp>
        <p:nvSpPr>
          <p:cNvPr id="4" name="Text Placeholder 3"/>
          <p:cNvSpPr>
            <a:spLocks noGrp="1"/>
          </p:cNvSpPr>
          <p:nvPr>
            <p:ph type="body" sz="quarter" idx="15"/>
          </p:nvPr>
        </p:nvSpPr>
        <p:spPr/>
        <p:txBody>
          <a:bodyPr/>
          <a:lstStyle/>
          <a:p>
            <a:r>
              <a:rPr lang="nl-BE" dirty="0" smtClean="0"/>
              <a:t>2.2 </a:t>
            </a:r>
            <a:r>
              <a:rPr lang="nl-BE" dirty="0"/>
              <a:t>Installer setting – </a:t>
            </a:r>
            <a:r>
              <a:rPr lang="nl-BE" dirty="0" smtClean="0"/>
              <a:t>SPH</a:t>
            </a:r>
            <a:endParaRPr lang="en-GB" dirty="0"/>
          </a:p>
          <a:p>
            <a:endParaRPr lang="en-GB" dirty="0"/>
          </a:p>
        </p:txBody>
      </p:sp>
      <p:sp>
        <p:nvSpPr>
          <p:cNvPr id="5" name="Text Placeholder 4"/>
          <p:cNvSpPr>
            <a:spLocks noGrp="1"/>
          </p:cNvSpPr>
          <p:nvPr>
            <p:ph type="body" sz="quarter" idx="16"/>
          </p:nvPr>
        </p:nvSpPr>
        <p:spPr/>
        <p:txBody>
          <a:bodyPr/>
          <a:lstStyle/>
          <a:p>
            <a:r>
              <a:rPr lang="nl-BE" dirty="0" smtClean="0">
                <a:solidFill>
                  <a:schemeClr val="bg2"/>
                </a:solidFill>
              </a:rPr>
              <a:t>Three unit control </a:t>
            </a:r>
            <a:r>
              <a:rPr lang="nl-BE" dirty="0" err="1" smtClean="0">
                <a:solidFill>
                  <a:schemeClr val="bg2"/>
                </a:solidFill>
              </a:rPr>
              <a:t>methods</a:t>
            </a:r>
            <a:r>
              <a:rPr lang="nl-BE" dirty="0" smtClean="0">
                <a:solidFill>
                  <a:schemeClr val="bg2"/>
                </a:solidFill>
              </a:rPr>
              <a:t> </a:t>
            </a:r>
            <a:r>
              <a:rPr lang="nl-BE" dirty="0" err="1" smtClean="0">
                <a:solidFill>
                  <a:schemeClr val="bg2"/>
                </a:solidFill>
              </a:rPr>
              <a:t>for</a:t>
            </a:r>
            <a:r>
              <a:rPr lang="nl-BE" dirty="0" smtClean="0">
                <a:solidFill>
                  <a:schemeClr val="bg2"/>
                </a:solidFill>
              </a:rPr>
              <a:t> </a:t>
            </a:r>
            <a:r>
              <a:rPr lang="nl-BE" dirty="0" err="1" smtClean="0">
                <a:solidFill>
                  <a:schemeClr val="bg2"/>
                </a:solidFill>
              </a:rPr>
              <a:t>space</a:t>
            </a:r>
            <a:r>
              <a:rPr lang="nl-BE" dirty="0" smtClean="0">
                <a:solidFill>
                  <a:schemeClr val="bg2"/>
                </a:solidFill>
              </a:rPr>
              <a:t> </a:t>
            </a:r>
            <a:r>
              <a:rPr lang="nl-BE" dirty="0" err="1" smtClean="0">
                <a:solidFill>
                  <a:schemeClr val="bg2"/>
                </a:solidFill>
              </a:rPr>
              <a:t>heating</a:t>
            </a:r>
            <a:r>
              <a:rPr lang="nl-BE" dirty="0" smtClean="0">
                <a:solidFill>
                  <a:schemeClr val="bg2"/>
                </a:solidFill>
              </a:rPr>
              <a:t> </a:t>
            </a:r>
            <a:r>
              <a:rPr lang="nl-BE" dirty="0" err="1" smtClean="0">
                <a:solidFill>
                  <a:schemeClr val="bg2"/>
                </a:solidFill>
              </a:rPr>
              <a:t>possible</a:t>
            </a:r>
            <a:r>
              <a:rPr lang="nl-BE" dirty="0" smtClean="0">
                <a:solidFill>
                  <a:schemeClr val="bg2"/>
                </a:solidFill>
              </a:rPr>
              <a:t>:</a:t>
            </a:r>
          </a:p>
          <a:p>
            <a:endParaRPr lang="nl-BE" dirty="0">
              <a:solidFill>
                <a:schemeClr val="bg2"/>
              </a:solidFill>
            </a:endParaRPr>
          </a:p>
          <a:p>
            <a:pPr marL="342900" indent="-342900">
              <a:buAutoNum type="arabicPeriod"/>
            </a:pPr>
            <a:r>
              <a:rPr lang="nl-BE" dirty="0" err="1" smtClean="0">
                <a:solidFill>
                  <a:schemeClr val="bg2"/>
                </a:solidFill>
              </a:rPr>
              <a:t>Leaving</a:t>
            </a:r>
            <a:r>
              <a:rPr lang="nl-BE" dirty="0" smtClean="0">
                <a:solidFill>
                  <a:schemeClr val="bg2"/>
                </a:solidFill>
              </a:rPr>
              <a:t> water </a:t>
            </a:r>
            <a:r>
              <a:rPr lang="nl-BE" dirty="0" err="1" smtClean="0">
                <a:solidFill>
                  <a:schemeClr val="bg2"/>
                </a:solidFill>
              </a:rPr>
              <a:t>temperature</a:t>
            </a:r>
            <a:r>
              <a:rPr lang="nl-BE" dirty="0" smtClean="0">
                <a:solidFill>
                  <a:schemeClr val="bg2"/>
                </a:solidFill>
              </a:rPr>
              <a:t> control = LWT control</a:t>
            </a:r>
          </a:p>
          <a:p>
            <a:pPr marL="342900" indent="-342900">
              <a:buAutoNum type="arabicPeriod"/>
            </a:pPr>
            <a:r>
              <a:rPr lang="nl-BE" dirty="0" err="1" smtClean="0">
                <a:solidFill>
                  <a:schemeClr val="bg2"/>
                </a:solidFill>
              </a:rPr>
              <a:t>External</a:t>
            </a:r>
            <a:r>
              <a:rPr lang="nl-BE" dirty="0" smtClean="0">
                <a:solidFill>
                  <a:schemeClr val="bg2"/>
                </a:solidFill>
              </a:rPr>
              <a:t> room </a:t>
            </a:r>
            <a:r>
              <a:rPr lang="nl-BE" dirty="0" err="1" smtClean="0">
                <a:solidFill>
                  <a:schemeClr val="bg2"/>
                </a:solidFill>
              </a:rPr>
              <a:t>thermostat</a:t>
            </a:r>
            <a:r>
              <a:rPr lang="nl-BE" dirty="0" smtClean="0">
                <a:solidFill>
                  <a:schemeClr val="bg2"/>
                </a:solidFill>
              </a:rPr>
              <a:t> control = </a:t>
            </a:r>
            <a:r>
              <a:rPr lang="nl-BE" dirty="0" err="1" smtClean="0">
                <a:solidFill>
                  <a:schemeClr val="bg2"/>
                </a:solidFill>
              </a:rPr>
              <a:t>ext</a:t>
            </a:r>
            <a:r>
              <a:rPr lang="nl-BE" dirty="0" smtClean="0">
                <a:solidFill>
                  <a:schemeClr val="bg2"/>
                </a:solidFill>
              </a:rPr>
              <a:t> RT</a:t>
            </a:r>
          </a:p>
          <a:p>
            <a:pPr marL="342900" indent="-342900">
              <a:buAutoNum type="arabicPeriod"/>
            </a:pPr>
            <a:r>
              <a:rPr lang="nl-BE" b="1" dirty="0" smtClean="0">
                <a:solidFill>
                  <a:schemeClr val="bg2"/>
                </a:solidFill>
              </a:rPr>
              <a:t>Room </a:t>
            </a:r>
            <a:r>
              <a:rPr lang="nl-BE" b="1" dirty="0" err="1" smtClean="0">
                <a:solidFill>
                  <a:schemeClr val="bg2"/>
                </a:solidFill>
              </a:rPr>
              <a:t>thermostat</a:t>
            </a:r>
            <a:r>
              <a:rPr lang="nl-BE" b="1" dirty="0" smtClean="0">
                <a:solidFill>
                  <a:schemeClr val="bg2"/>
                </a:solidFill>
              </a:rPr>
              <a:t> = RT (</a:t>
            </a:r>
            <a:r>
              <a:rPr lang="nl-BE" b="1" dirty="0" err="1" smtClean="0">
                <a:solidFill>
                  <a:schemeClr val="bg2"/>
                </a:solidFill>
              </a:rPr>
              <a:t>Recommended</a:t>
            </a:r>
            <a:r>
              <a:rPr lang="nl-BE" b="1" dirty="0" smtClean="0">
                <a:solidFill>
                  <a:schemeClr val="bg2"/>
                </a:solidFill>
              </a:rPr>
              <a:t>)</a:t>
            </a:r>
            <a:endParaRPr lang="en-GB" b="1" dirty="0">
              <a:solidFill>
                <a:schemeClr val="bg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512315725"/>
              </p:ext>
            </p:extLst>
          </p:nvPr>
        </p:nvGraphicFramePr>
        <p:xfrm>
          <a:off x="755577" y="5949280"/>
          <a:ext cx="5040558" cy="506730"/>
        </p:xfrm>
        <a:graphic>
          <a:graphicData uri="http://schemas.openxmlformats.org/drawingml/2006/table">
            <a:tbl>
              <a:tblPr firstRow="1">
                <a:tableStyleId>{3C2FFA5D-87B4-456A-9821-1D502468CF0F}</a:tableStyleId>
              </a:tblPr>
              <a:tblGrid>
                <a:gridCol w="1680186"/>
                <a:gridCol w="1680186"/>
                <a:gridCol w="1680186"/>
              </a:tblGrid>
              <a:tr h="161925">
                <a:tc>
                  <a:txBody>
                    <a:bodyPr/>
                    <a:lstStyle/>
                    <a:p>
                      <a:pPr algn="ctr" fontAlgn="b"/>
                      <a:r>
                        <a:rPr lang="en-US" sz="1600" u="none" strike="noStrike" dirty="0" smtClean="0">
                          <a:solidFill>
                            <a:schemeClr val="bg2"/>
                          </a:solidFill>
                          <a:effectLst/>
                        </a:rPr>
                        <a:t>Bread</a:t>
                      </a:r>
                      <a:r>
                        <a:rPr lang="en-US" sz="1600" u="none" strike="noStrike" baseline="0" dirty="0" smtClean="0">
                          <a:solidFill>
                            <a:schemeClr val="bg2"/>
                          </a:solidFill>
                          <a:effectLst/>
                        </a:rPr>
                        <a:t> Crumb</a:t>
                      </a:r>
                      <a:endParaRPr lang="en-GB" sz="1600" b="1" i="0" u="none" strike="noStrike" dirty="0">
                        <a:solidFill>
                          <a:schemeClr val="bg2"/>
                        </a:solidFill>
                        <a:effectLst/>
                        <a:latin typeface="+mn-lt"/>
                      </a:endParaRPr>
                    </a:p>
                  </a:txBody>
                  <a:tcPr marL="36000" marR="36000" marT="9525" marB="0" anchor="ctr"/>
                </a:tc>
                <a:tc>
                  <a:txBody>
                    <a:bodyPr/>
                    <a:lstStyle/>
                    <a:p>
                      <a:pPr algn="ctr" fontAlgn="b"/>
                      <a:r>
                        <a:rPr lang="en-US" sz="1600" u="none" strike="noStrike" dirty="0" smtClean="0">
                          <a:solidFill>
                            <a:schemeClr val="bg2"/>
                          </a:solidFill>
                          <a:effectLst/>
                        </a:rPr>
                        <a:t>Overview</a:t>
                      </a:r>
                      <a:endParaRPr lang="en-GB" sz="1600" b="1" i="0" u="none" strike="noStrike" dirty="0">
                        <a:solidFill>
                          <a:schemeClr val="bg2"/>
                        </a:solidFill>
                        <a:effectLst/>
                        <a:latin typeface="+mn-lt"/>
                      </a:endParaRPr>
                    </a:p>
                  </a:txBody>
                  <a:tcPr marL="36000" marR="36000" marT="9525" marB="0" anchor="ctr"/>
                </a:tc>
                <a:tc>
                  <a:txBody>
                    <a:bodyPr/>
                    <a:lstStyle/>
                    <a:p>
                      <a:pPr algn="ctr" fontAlgn="b"/>
                      <a:r>
                        <a:rPr lang="nl-BE" sz="1600" b="1" i="0" u="none" strike="noStrike" dirty="0" smtClean="0">
                          <a:solidFill>
                            <a:schemeClr val="bg2"/>
                          </a:solidFill>
                          <a:effectLst/>
                          <a:latin typeface="+mn-lt"/>
                        </a:rPr>
                        <a:t>SPH Control</a:t>
                      </a:r>
                      <a:endParaRPr lang="en-GB" sz="1600" b="1" i="0" u="none" strike="noStrike" dirty="0">
                        <a:solidFill>
                          <a:schemeClr val="bg2"/>
                        </a:solidFill>
                        <a:effectLst/>
                        <a:latin typeface="+mn-lt"/>
                      </a:endParaRPr>
                    </a:p>
                  </a:txBody>
                  <a:tcPr marL="36000" marR="36000" marT="9525" marB="0" anchor="ctr"/>
                </a:tc>
              </a:tr>
              <a:tr h="161925">
                <a:tc>
                  <a:txBody>
                    <a:bodyPr/>
                    <a:lstStyle/>
                    <a:p>
                      <a:pPr algn="ctr" fontAlgn="b"/>
                      <a:r>
                        <a:rPr lang="en-US" sz="1600" u="none" strike="noStrike" dirty="0" smtClean="0">
                          <a:solidFill>
                            <a:schemeClr val="bg2"/>
                          </a:solidFill>
                          <a:effectLst/>
                        </a:rPr>
                        <a:t>[A.2.1.7]</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en-US" sz="1600" b="0" i="0" u="none" strike="noStrike" dirty="0" smtClean="0">
                          <a:solidFill>
                            <a:schemeClr val="bg2"/>
                          </a:solidFill>
                          <a:effectLst/>
                          <a:latin typeface="+mn-lt"/>
                        </a:rPr>
                        <a:t>C-07</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nl-BE" sz="1600" b="0" i="0" u="none" strike="noStrike" dirty="0" smtClean="0">
                          <a:solidFill>
                            <a:schemeClr val="bg2"/>
                          </a:solidFill>
                          <a:effectLst/>
                          <a:latin typeface="+mn-lt"/>
                        </a:rPr>
                        <a:t>LWT &amp; </a:t>
                      </a:r>
                      <a:r>
                        <a:rPr lang="nl-BE" sz="1600" b="0" i="0" u="none" strike="noStrike" dirty="0" err="1" smtClean="0">
                          <a:solidFill>
                            <a:schemeClr val="bg2"/>
                          </a:solidFill>
                          <a:effectLst/>
                          <a:latin typeface="+mn-lt"/>
                        </a:rPr>
                        <a:t>ext</a:t>
                      </a:r>
                      <a:r>
                        <a:rPr lang="nl-BE" sz="1600" b="0" i="0" u="none" strike="noStrike" baseline="0" dirty="0" smtClean="0">
                          <a:solidFill>
                            <a:schemeClr val="bg2"/>
                          </a:solidFill>
                          <a:effectLst/>
                          <a:latin typeface="+mn-lt"/>
                        </a:rPr>
                        <a:t> RT &amp; RT </a:t>
                      </a:r>
                      <a:endParaRPr lang="en-GB" sz="1600" b="0" i="0" u="none" strike="noStrike" dirty="0">
                        <a:solidFill>
                          <a:schemeClr val="bg2"/>
                        </a:solidFill>
                        <a:effectLst/>
                        <a:latin typeface="+mn-lt"/>
                      </a:endParaRPr>
                    </a:p>
                  </a:txBody>
                  <a:tcPr marL="36000" marR="36000" marT="9525" marB="0" anchor="ctr"/>
                </a:tc>
              </a:tr>
            </a:tbl>
          </a:graphicData>
        </a:graphic>
      </p:graphicFrame>
    </p:spTree>
    <p:extLst>
      <p:ext uri="{BB962C8B-B14F-4D97-AF65-F5344CB8AC3E}">
        <p14:creationId xmlns:p14="http://schemas.microsoft.com/office/powerpoint/2010/main" val="747202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28</a:t>
            </a:fld>
            <a:endParaRPr lang="en-US"/>
          </a:p>
        </p:txBody>
      </p:sp>
      <p:sp>
        <p:nvSpPr>
          <p:cNvPr id="4" name="Text Placeholder 3"/>
          <p:cNvSpPr>
            <a:spLocks noGrp="1"/>
          </p:cNvSpPr>
          <p:nvPr>
            <p:ph type="body" sz="quarter" idx="15"/>
          </p:nvPr>
        </p:nvSpPr>
        <p:spPr/>
        <p:txBody>
          <a:bodyPr/>
          <a:lstStyle/>
          <a:p>
            <a:r>
              <a:rPr lang="nl-BE" dirty="0" smtClean="0"/>
              <a:t>2.2 </a:t>
            </a:r>
            <a:r>
              <a:rPr lang="nl-BE" dirty="0"/>
              <a:t>Installer setting – </a:t>
            </a:r>
            <a:r>
              <a:rPr lang="nl-BE" dirty="0" smtClean="0"/>
              <a:t>SPH</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err="1" smtClean="0">
                <a:solidFill>
                  <a:schemeClr val="bg2"/>
                </a:solidFill>
              </a:rPr>
              <a:t>Leaving</a:t>
            </a:r>
            <a:r>
              <a:rPr lang="nl-BE" dirty="0" smtClean="0">
                <a:solidFill>
                  <a:schemeClr val="bg2"/>
                </a:solidFill>
              </a:rPr>
              <a:t> water </a:t>
            </a:r>
            <a:r>
              <a:rPr lang="nl-BE" dirty="0" err="1" smtClean="0">
                <a:solidFill>
                  <a:schemeClr val="bg2"/>
                </a:solidFill>
              </a:rPr>
              <a:t>temperature</a:t>
            </a:r>
            <a:r>
              <a:rPr lang="nl-BE" dirty="0" smtClean="0">
                <a:solidFill>
                  <a:schemeClr val="bg2"/>
                </a:solidFill>
              </a:rPr>
              <a:t> control</a:t>
            </a:r>
          </a:p>
          <a:p>
            <a:pPr marL="742950" lvl="1" indent="-285750">
              <a:buFontTx/>
              <a:buChar char="-"/>
            </a:pPr>
            <a:r>
              <a:rPr lang="nl-BE" dirty="0" smtClean="0"/>
              <a:t>Unit ‘</a:t>
            </a:r>
            <a:r>
              <a:rPr lang="nl-BE" dirty="0" err="1" smtClean="0"/>
              <a:t>tries</a:t>
            </a:r>
            <a:r>
              <a:rPr lang="nl-BE" dirty="0" smtClean="0"/>
              <a:t>’ </a:t>
            </a:r>
            <a:r>
              <a:rPr lang="nl-BE" dirty="0" err="1" smtClean="0"/>
              <a:t>to</a:t>
            </a:r>
            <a:r>
              <a:rPr lang="nl-BE" dirty="0" smtClean="0"/>
              <a:t> </a:t>
            </a:r>
            <a:r>
              <a:rPr lang="nl-BE" dirty="0" err="1" smtClean="0"/>
              <a:t>reach</a:t>
            </a:r>
            <a:r>
              <a:rPr lang="nl-BE" dirty="0" smtClean="0"/>
              <a:t> a </a:t>
            </a:r>
            <a:r>
              <a:rPr lang="nl-BE" dirty="0" err="1" smtClean="0"/>
              <a:t>specific</a:t>
            </a:r>
            <a:r>
              <a:rPr lang="nl-BE" dirty="0" smtClean="0"/>
              <a:t> setpoint of LWT</a:t>
            </a:r>
          </a:p>
          <a:p>
            <a:pPr marL="742950" lvl="1" indent="-285750">
              <a:buFontTx/>
              <a:buChar char="-"/>
            </a:pPr>
            <a:r>
              <a:rPr lang="nl-BE" dirty="0" smtClean="0"/>
              <a:t>Pump speed </a:t>
            </a:r>
            <a:r>
              <a:rPr lang="nl-BE" dirty="0" err="1" smtClean="0"/>
              <a:t>and</a:t>
            </a:r>
            <a:r>
              <a:rPr lang="nl-BE" dirty="0" smtClean="0"/>
              <a:t> compressor </a:t>
            </a:r>
            <a:r>
              <a:rPr lang="nl-BE" dirty="0" err="1" smtClean="0"/>
              <a:t>frequency</a:t>
            </a:r>
            <a:r>
              <a:rPr lang="nl-BE" dirty="0" smtClean="0"/>
              <a:t> </a:t>
            </a:r>
            <a:r>
              <a:rPr lang="nl-BE" dirty="0" err="1" smtClean="0"/>
              <a:t>regulation</a:t>
            </a:r>
            <a:r>
              <a:rPr lang="nl-BE" dirty="0" smtClean="0"/>
              <a:t> </a:t>
            </a:r>
            <a:r>
              <a:rPr lang="nl-BE" dirty="0" err="1" smtClean="0"/>
              <a:t>based</a:t>
            </a:r>
            <a:r>
              <a:rPr lang="nl-BE" dirty="0" smtClean="0"/>
              <a:t> on the delta T = LWT - RWT</a:t>
            </a:r>
          </a:p>
        </p:txBody>
      </p:sp>
      <p:graphicFrame>
        <p:nvGraphicFramePr>
          <p:cNvPr id="6" name="Table 5"/>
          <p:cNvGraphicFramePr>
            <a:graphicFrameLocks noGrp="1"/>
          </p:cNvGraphicFramePr>
          <p:nvPr>
            <p:extLst>
              <p:ext uri="{D42A27DB-BD31-4B8C-83A1-F6EECF244321}">
                <p14:modId xmlns:p14="http://schemas.microsoft.com/office/powerpoint/2010/main" val="3916619388"/>
              </p:ext>
            </p:extLst>
          </p:nvPr>
        </p:nvGraphicFramePr>
        <p:xfrm>
          <a:off x="755576" y="5946606"/>
          <a:ext cx="3960441" cy="506730"/>
        </p:xfrm>
        <a:graphic>
          <a:graphicData uri="http://schemas.openxmlformats.org/drawingml/2006/table">
            <a:tbl>
              <a:tblPr firstRow="1">
                <a:tableStyleId>{3C2FFA5D-87B4-456A-9821-1D502468CF0F}</a:tableStyleId>
              </a:tblPr>
              <a:tblGrid>
                <a:gridCol w="1320147"/>
                <a:gridCol w="1320147"/>
                <a:gridCol w="1320147"/>
              </a:tblGrid>
              <a:tr h="161925">
                <a:tc>
                  <a:txBody>
                    <a:bodyPr/>
                    <a:lstStyle/>
                    <a:p>
                      <a:pPr algn="ctr" fontAlgn="b"/>
                      <a:r>
                        <a:rPr lang="en-US" sz="1600" u="none" strike="noStrike" dirty="0" smtClean="0">
                          <a:solidFill>
                            <a:schemeClr val="bg2"/>
                          </a:solidFill>
                          <a:effectLst/>
                        </a:rPr>
                        <a:t>Bread</a:t>
                      </a:r>
                      <a:r>
                        <a:rPr lang="en-US" sz="1600" u="none" strike="noStrike" baseline="0" dirty="0" smtClean="0">
                          <a:solidFill>
                            <a:schemeClr val="bg2"/>
                          </a:solidFill>
                          <a:effectLst/>
                        </a:rPr>
                        <a:t> Crumb</a:t>
                      </a:r>
                      <a:endParaRPr lang="en-GB" sz="1600" b="1" i="0" u="none" strike="noStrike" dirty="0">
                        <a:solidFill>
                          <a:schemeClr val="bg2"/>
                        </a:solidFill>
                        <a:effectLst/>
                        <a:latin typeface="+mn-lt"/>
                      </a:endParaRPr>
                    </a:p>
                  </a:txBody>
                  <a:tcPr marL="36000" marR="36000" marT="9525" marB="0" anchor="ctr"/>
                </a:tc>
                <a:tc>
                  <a:txBody>
                    <a:bodyPr/>
                    <a:lstStyle/>
                    <a:p>
                      <a:pPr algn="ctr" fontAlgn="b"/>
                      <a:r>
                        <a:rPr lang="en-US" sz="1600" u="none" strike="noStrike" dirty="0" smtClean="0">
                          <a:solidFill>
                            <a:schemeClr val="bg2"/>
                          </a:solidFill>
                          <a:effectLst/>
                        </a:rPr>
                        <a:t>Overview</a:t>
                      </a:r>
                      <a:endParaRPr lang="en-GB" sz="1600" b="1" i="0" u="none" strike="noStrike" dirty="0">
                        <a:solidFill>
                          <a:schemeClr val="bg2"/>
                        </a:solidFill>
                        <a:effectLst/>
                        <a:latin typeface="+mn-lt"/>
                      </a:endParaRPr>
                    </a:p>
                  </a:txBody>
                  <a:tcPr marL="36000" marR="36000" marT="9525" marB="0" anchor="ctr"/>
                </a:tc>
                <a:tc>
                  <a:txBody>
                    <a:bodyPr/>
                    <a:lstStyle/>
                    <a:p>
                      <a:pPr algn="ctr" fontAlgn="b"/>
                      <a:r>
                        <a:rPr lang="nl-BE" sz="1600" b="1" i="0" u="none" strike="noStrike" dirty="0" smtClean="0">
                          <a:solidFill>
                            <a:schemeClr val="bg2"/>
                          </a:solidFill>
                          <a:effectLst/>
                          <a:latin typeface="+mn-lt"/>
                        </a:rPr>
                        <a:t>Value</a:t>
                      </a:r>
                      <a:endParaRPr lang="en-GB" sz="1600" b="1" i="0" u="none" strike="noStrike" dirty="0">
                        <a:solidFill>
                          <a:schemeClr val="bg2"/>
                        </a:solidFill>
                        <a:effectLst/>
                        <a:latin typeface="+mn-lt"/>
                      </a:endParaRPr>
                    </a:p>
                  </a:txBody>
                  <a:tcPr marL="36000" marR="36000" marT="9525" marB="0" anchor="ctr"/>
                </a:tc>
              </a:tr>
              <a:tr h="161925">
                <a:tc>
                  <a:txBody>
                    <a:bodyPr/>
                    <a:lstStyle/>
                    <a:p>
                      <a:pPr algn="ctr" fontAlgn="b"/>
                      <a:r>
                        <a:rPr lang="en-US" sz="1600" u="none" strike="noStrike" dirty="0" smtClean="0">
                          <a:solidFill>
                            <a:schemeClr val="bg2"/>
                          </a:solidFill>
                          <a:effectLst/>
                        </a:rPr>
                        <a:t>[A.2.1.7]</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en-US" sz="1600" b="0" i="0" u="none" strike="noStrike" dirty="0" smtClean="0">
                          <a:solidFill>
                            <a:schemeClr val="bg2"/>
                          </a:solidFill>
                          <a:effectLst/>
                          <a:latin typeface="+mn-lt"/>
                        </a:rPr>
                        <a:t>C-07</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nl-BE" sz="1600" b="0" i="0" u="none" strike="noStrike" dirty="0" smtClean="0">
                          <a:solidFill>
                            <a:schemeClr val="bg2"/>
                          </a:solidFill>
                          <a:effectLst/>
                          <a:latin typeface="+mn-lt"/>
                        </a:rPr>
                        <a:t>0</a:t>
                      </a:r>
                      <a:endParaRPr lang="en-GB" sz="1600" b="0" i="0" u="none" strike="noStrike" dirty="0">
                        <a:solidFill>
                          <a:schemeClr val="bg2"/>
                        </a:solidFill>
                        <a:effectLst/>
                        <a:latin typeface="+mn-lt"/>
                      </a:endParaRPr>
                    </a:p>
                  </a:txBody>
                  <a:tcPr marL="36000" marR="36000" marT="9525" marB="0" anchor="ctr"/>
                </a:tc>
              </a:tr>
            </a:tbl>
          </a:graphicData>
        </a:graphic>
      </p:graphicFrame>
    </p:spTree>
    <p:extLst>
      <p:ext uri="{BB962C8B-B14F-4D97-AF65-F5344CB8AC3E}">
        <p14:creationId xmlns:p14="http://schemas.microsoft.com/office/powerpoint/2010/main" val="1179480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29</a:t>
            </a:fld>
            <a:endParaRPr lang="en-US"/>
          </a:p>
        </p:txBody>
      </p:sp>
      <p:sp>
        <p:nvSpPr>
          <p:cNvPr id="4" name="Text Placeholder 3"/>
          <p:cNvSpPr>
            <a:spLocks noGrp="1"/>
          </p:cNvSpPr>
          <p:nvPr>
            <p:ph type="body" sz="quarter" idx="15"/>
          </p:nvPr>
        </p:nvSpPr>
        <p:spPr/>
        <p:txBody>
          <a:bodyPr/>
          <a:lstStyle/>
          <a:p>
            <a:r>
              <a:rPr lang="nl-BE" dirty="0" smtClean="0"/>
              <a:t>2.2 </a:t>
            </a:r>
            <a:r>
              <a:rPr lang="nl-BE" dirty="0"/>
              <a:t>Installer setting – </a:t>
            </a:r>
            <a:r>
              <a:rPr lang="nl-BE" dirty="0" smtClean="0"/>
              <a:t>SPH</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err="1" smtClean="0">
                <a:solidFill>
                  <a:schemeClr val="bg2"/>
                </a:solidFill>
              </a:rPr>
              <a:t>External</a:t>
            </a:r>
            <a:r>
              <a:rPr lang="nl-BE" dirty="0" smtClean="0">
                <a:solidFill>
                  <a:schemeClr val="bg2"/>
                </a:solidFill>
              </a:rPr>
              <a:t> (</a:t>
            </a:r>
            <a:r>
              <a:rPr lang="nl-BE" dirty="0" err="1" smtClean="0">
                <a:solidFill>
                  <a:schemeClr val="bg2"/>
                </a:solidFill>
              </a:rPr>
              <a:t>third</a:t>
            </a:r>
            <a:r>
              <a:rPr lang="nl-BE" dirty="0" smtClean="0">
                <a:solidFill>
                  <a:schemeClr val="bg2"/>
                </a:solidFill>
              </a:rPr>
              <a:t> party) room </a:t>
            </a:r>
            <a:r>
              <a:rPr lang="nl-BE" dirty="0" err="1" smtClean="0">
                <a:solidFill>
                  <a:schemeClr val="bg2"/>
                </a:solidFill>
              </a:rPr>
              <a:t>thermostat</a:t>
            </a:r>
            <a:r>
              <a:rPr lang="nl-BE" dirty="0" smtClean="0">
                <a:solidFill>
                  <a:schemeClr val="bg2"/>
                </a:solidFill>
              </a:rPr>
              <a:t> control (</a:t>
            </a:r>
            <a:r>
              <a:rPr lang="nl-BE" dirty="0" err="1" smtClean="0">
                <a:solidFill>
                  <a:schemeClr val="bg2"/>
                </a:solidFill>
              </a:rPr>
              <a:t>Ext</a:t>
            </a:r>
            <a:r>
              <a:rPr lang="nl-BE" dirty="0" smtClean="0">
                <a:solidFill>
                  <a:schemeClr val="bg2"/>
                </a:solidFill>
              </a:rPr>
              <a:t> RT)</a:t>
            </a:r>
          </a:p>
          <a:p>
            <a:pPr marL="742950" lvl="1" indent="-285750">
              <a:buFontTx/>
              <a:buChar char="-"/>
            </a:pPr>
            <a:r>
              <a:rPr lang="nl-BE" dirty="0" smtClean="0">
                <a:solidFill>
                  <a:schemeClr val="bg2"/>
                </a:solidFill>
              </a:rPr>
              <a:t>The </a:t>
            </a:r>
            <a:r>
              <a:rPr lang="nl-BE" dirty="0" err="1" smtClean="0">
                <a:solidFill>
                  <a:schemeClr val="bg2"/>
                </a:solidFill>
              </a:rPr>
              <a:t>thrid</a:t>
            </a:r>
            <a:r>
              <a:rPr lang="nl-BE" dirty="0" smtClean="0">
                <a:solidFill>
                  <a:schemeClr val="bg2"/>
                </a:solidFill>
              </a:rPr>
              <a:t> party </a:t>
            </a:r>
            <a:r>
              <a:rPr lang="nl-BE" dirty="0" err="1" smtClean="0">
                <a:solidFill>
                  <a:schemeClr val="bg2"/>
                </a:solidFill>
              </a:rPr>
              <a:t>external</a:t>
            </a:r>
            <a:r>
              <a:rPr lang="nl-BE" dirty="0" smtClean="0">
                <a:solidFill>
                  <a:schemeClr val="bg2"/>
                </a:solidFill>
              </a:rPr>
              <a:t> </a:t>
            </a:r>
            <a:r>
              <a:rPr lang="nl-BE" dirty="0" err="1" smtClean="0">
                <a:solidFill>
                  <a:schemeClr val="bg2"/>
                </a:solidFill>
              </a:rPr>
              <a:t>thermostat</a:t>
            </a:r>
            <a:r>
              <a:rPr lang="nl-BE" dirty="0" smtClean="0">
                <a:solidFill>
                  <a:schemeClr val="bg2"/>
                </a:solidFill>
              </a:rPr>
              <a:t> </a:t>
            </a:r>
            <a:r>
              <a:rPr lang="nl-BE" dirty="0" err="1" smtClean="0">
                <a:solidFill>
                  <a:schemeClr val="bg2"/>
                </a:solidFill>
              </a:rPr>
              <a:t>decides</a:t>
            </a:r>
            <a:r>
              <a:rPr lang="nl-BE" dirty="0" smtClean="0">
                <a:solidFill>
                  <a:schemeClr val="bg2"/>
                </a:solidFill>
              </a:rPr>
              <a:t> on the ON/OFF </a:t>
            </a:r>
            <a:r>
              <a:rPr lang="nl-BE" dirty="0" err="1" smtClean="0">
                <a:solidFill>
                  <a:schemeClr val="bg2"/>
                </a:solidFill>
              </a:rPr>
              <a:t>and</a:t>
            </a:r>
            <a:r>
              <a:rPr lang="nl-BE" dirty="0" smtClean="0">
                <a:solidFill>
                  <a:schemeClr val="bg2"/>
                </a:solidFill>
              </a:rPr>
              <a:t>/or the cool/heat </a:t>
            </a:r>
            <a:r>
              <a:rPr lang="nl-BE" dirty="0" err="1" smtClean="0">
                <a:solidFill>
                  <a:schemeClr val="bg2"/>
                </a:solidFill>
              </a:rPr>
              <a:t>operation</a:t>
            </a:r>
            <a:r>
              <a:rPr lang="nl-BE" dirty="0" smtClean="0">
                <a:solidFill>
                  <a:schemeClr val="bg2"/>
                </a:solidFill>
              </a:rPr>
              <a:t> of the unit. </a:t>
            </a:r>
          </a:p>
          <a:p>
            <a:pPr marL="742950" lvl="1" indent="-285750">
              <a:buFontTx/>
              <a:buChar char="-"/>
            </a:pPr>
            <a:r>
              <a:rPr lang="nl-BE" dirty="0"/>
              <a:t>Unit ‘</a:t>
            </a:r>
            <a:r>
              <a:rPr lang="nl-BE" dirty="0" err="1"/>
              <a:t>tries</a:t>
            </a:r>
            <a:r>
              <a:rPr lang="nl-BE" dirty="0"/>
              <a:t>’ </a:t>
            </a:r>
            <a:r>
              <a:rPr lang="nl-BE" dirty="0" err="1"/>
              <a:t>to</a:t>
            </a:r>
            <a:r>
              <a:rPr lang="nl-BE" dirty="0"/>
              <a:t> </a:t>
            </a:r>
            <a:r>
              <a:rPr lang="nl-BE" dirty="0" err="1"/>
              <a:t>achieve</a:t>
            </a:r>
            <a:r>
              <a:rPr lang="nl-BE" dirty="0"/>
              <a:t> room </a:t>
            </a:r>
            <a:r>
              <a:rPr lang="nl-BE" dirty="0" err="1"/>
              <a:t>temperature</a:t>
            </a:r>
            <a:r>
              <a:rPr lang="nl-BE" dirty="0"/>
              <a:t>  </a:t>
            </a:r>
            <a:r>
              <a:rPr lang="nl-BE" dirty="0" err="1"/>
              <a:t>by</a:t>
            </a:r>
            <a:r>
              <a:rPr lang="nl-BE" dirty="0"/>
              <a:t> </a:t>
            </a:r>
            <a:r>
              <a:rPr lang="nl-BE" dirty="0" err="1"/>
              <a:t>reaching</a:t>
            </a:r>
            <a:r>
              <a:rPr lang="nl-BE" dirty="0"/>
              <a:t> a </a:t>
            </a:r>
            <a:r>
              <a:rPr lang="nl-BE" dirty="0" err="1"/>
              <a:t>specific</a:t>
            </a:r>
            <a:r>
              <a:rPr lang="nl-BE" dirty="0"/>
              <a:t> setpoint of </a:t>
            </a:r>
            <a:r>
              <a:rPr lang="nl-BE" dirty="0" smtClean="0"/>
              <a:t>LWT </a:t>
            </a:r>
            <a:r>
              <a:rPr lang="nl-BE" dirty="0" err="1" smtClean="0"/>
              <a:t>by</a:t>
            </a:r>
            <a:r>
              <a:rPr lang="nl-BE" dirty="0" smtClean="0"/>
              <a:t> </a:t>
            </a:r>
            <a:r>
              <a:rPr lang="nl-BE" dirty="0" err="1"/>
              <a:t>w</a:t>
            </a:r>
            <a:r>
              <a:rPr lang="nl-BE" dirty="0" err="1" smtClean="0"/>
              <a:t>eather</a:t>
            </a:r>
            <a:r>
              <a:rPr lang="nl-BE" dirty="0" smtClean="0"/>
              <a:t> </a:t>
            </a:r>
            <a:r>
              <a:rPr lang="nl-BE" dirty="0" err="1" smtClean="0"/>
              <a:t>compensation</a:t>
            </a:r>
            <a:r>
              <a:rPr lang="nl-BE" dirty="0" smtClean="0"/>
              <a:t> or </a:t>
            </a:r>
            <a:r>
              <a:rPr lang="nl-BE" dirty="0" err="1" smtClean="0"/>
              <a:t>fixed</a:t>
            </a:r>
            <a:r>
              <a:rPr lang="nl-BE" dirty="0" smtClean="0"/>
              <a:t> water </a:t>
            </a:r>
            <a:r>
              <a:rPr lang="nl-BE" dirty="0" err="1" smtClean="0"/>
              <a:t>temperature</a:t>
            </a:r>
            <a:endParaRPr lang="nl-BE" dirty="0"/>
          </a:p>
          <a:p>
            <a:pPr marL="742950" lvl="1" indent="-285750">
              <a:buFontTx/>
              <a:buChar char="-"/>
            </a:pPr>
            <a:r>
              <a:rPr lang="nl-BE" dirty="0" smtClean="0">
                <a:solidFill>
                  <a:schemeClr val="bg2"/>
                </a:solidFill>
              </a:rPr>
              <a:t>Pump speed </a:t>
            </a:r>
            <a:r>
              <a:rPr lang="nl-BE" dirty="0" err="1" smtClean="0">
                <a:solidFill>
                  <a:schemeClr val="bg2"/>
                </a:solidFill>
              </a:rPr>
              <a:t>and</a:t>
            </a:r>
            <a:r>
              <a:rPr lang="nl-BE" dirty="0" smtClean="0">
                <a:solidFill>
                  <a:schemeClr val="bg2"/>
                </a:solidFill>
              </a:rPr>
              <a:t> compressor </a:t>
            </a:r>
            <a:r>
              <a:rPr lang="nl-BE" dirty="0" err="1" smtClean="0">
                <a:solidFill>
                  <a:schemeClr val="bg2"/>
                </a:solidFill>
              </a:rPr>
              <a:t>frequency</a:t>
            </a:r>
            <a:r>
              <a:rPr lang="nl-BE" dirty="0" smtClean="0">
                <a:solidFill>
                  <a:schemeClr val="bg2"/>
                </a:solidFill>
              </a:rPr>
              <a:t> </a:t>
            </a:r>
            <a:r>
              <a:rPr lang="nl-BE" dirty="0" err="1" smtClean="0">
                <a:solidFill>
                  <a:schemeClr val="bg2"/>
                </a:solidFill>
              </a:rPr>
              <a:t>regulation</a:t>
            </a:r>
            <a:r>
              <a:rPr lang="nl-BE" dirty="0" smtClean="0">
                <a:solidFill>
                  <a:schemeClr val="bg2"/>
                </a:solidFill>
              </a:rPr>
              <a:t> </a:t>
            </a:r>
            <a:r>
              <a:rPr lang="nl-BE" dirty="0" err="1" smtClean="0">
                <a:solidFill>
                  <a:schemeClr val="bg2"/>
                </a:solidFill>
              </a:rPr>
              <a:t>based</a:t>
            </a:r>
            <a:r>
              <a:rPr lang="nl-BE" dirty="0" smtClean="0">
                <a:solidFill>
                  <a:schemeClr val="bg2"/>
                </a:solidFill>
              </a:rPr>
              <a:t> on the delta T = LWT – RWT</a:t>
            </a:r>
          </a:p>
          <a:p>
            <a:pPr marL="742950" lvl="1" indent="-285750">
              <a:buFontTx/>
              <a:buChar char="-"/>
            </a:pPr>
            <a:endParaRPr lang="nl-BE" dirty="0" smtClean="0"/>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4271422697"/>
              </p:ext>
            </p:extLst>
          </p:nvPr>
        </p:nvGraphicFramePr>
        <p:xfrm>
          <a:off x="755577" y="5949280"/>
          <a:ext cx="3888432" cy="506730"/>
        </p:xfrm>
        <a:graphic>
          <a:graphicData uri="http://schemas.openxmlformats.org/drawingml/2006/table">
            <a:tbl>
              <a:tblPr firstRow="1">
                <a:tableStyleId>{3C2FFA5D-87B4-456A-9821-1D502468CF0F}</a:tableStyleId>
              </a:tblPr>
              <a:tblGrid>
                <a:gridCol w="1296144"/>
                <a:gridCol w="1296144"/>
                <a:gridCol w="1296144"/>
              </a:tblGrid>
              <a:tr h="161925">
                <a:tc>
                  <a:txBody>
                    <a:bodyPr/>
                    <a:lstStyle/>
                    <a:p>
                      <a:pPr algn="ctr" fontAlgn="b"/>
                      <a:r>
                        <a:rPr lang="en-US" sz="1600" u="none" strike="noStrike" dirty="0" smtClean="0">
                          <a:solidFill>
                            <a:schemeClr val="bg2"/>
                          </a:solidFill>
                          <a:effectLst/>
                        </a:rPr>
                        <a:t>Bread</a:t>
                      </a:r>
                      <a:r>
                        <a:rPr lang="en-US" sz="1600" u="none" strike="noStrike" baseline="0" dirty="0" smtClean="0">
                          <a:solidFill>
                            <a:schemeClr val="bg2"/>
                          </a:solidFill>
                          <a:effectLst/>
                        </a:rPr>
                        <a:t> Crumb</a:t>
                      </a:r>
                      <a:endParaRPr lang="en-GB" sz="1600" b="1" i="0" u="none" strike="noStrike" dirty="0">
                        <a:solidFill>
                          <a:schemeClr val="bg2"/>
                        </a:solidFill>
                        <a:effectLst/>
                        <a:latin typeface="+mn-lt"/>
                      </a:endParaRPr>
                    </a:p>
                  </a:txBody>
                  <a:tcPr marL="36000" marR="36000" marT="9525" marB="0" anchor="ctr"/>
                </a:tc>
                <a:tc>
                  <a:txBody>
                    <a:bodyPr/>
                    <a:lstStyle/>
                    <a:p>
                      <a:pPr algn="ctr" fontAlgn="b"/>
                      <a:r>
                        <a:rPr lang="en-US" sz="1600" u="none" strike="noStrike" dirty="0" smtClean="0">
                          <a:solidFill>
                            <a:schemeClr val="bg2"/>
                          </a:solidFill>
                          <a:effectLst/>
                        </a:rPr>
                        <a:t>Overview</a:t>
                      </a:r>
                      <a:endParaRPr lang="en-GB" sz="1600" b="1" i="0" u="none" strike="noStrike" dirty="0">
                        <a:solidFill>
                          <a:schemeClr val="bg2"/>
                        </a:solidFill>
                        <a:effectLst/>
                        <a:latin typeface="+mn-lt"/>
                      </a:endParaRPr>
                    </a:p>
                  </a:txBody>
                  <a:tcPr marL="36000" marR="36000" marT="9525" marB="0" anchor="ctr"/>
                </a:tc>
                <a:tc>
                  <a:txBody>
                    <a:bodyPr/>
                    <a:lstStyle/>
                    <a:p>
                      <a:pPr algn="ctr" fontAlgn="b"/>
                      <a:r>
                        <a:rPr lang="nl-BE" sz="1600" b="1" i="0" u="none" strike="noStrike" dirty="0" smtClean="0">
                          <a:solidFill>
                            <a:schemeClr val="bg2"/>
                          </a:solidFill>
                          <a:effectLst/>
                          <a:latin typeface="+mn-lt"/>
                        </a:rPr>
                        <a:t>Value</a:t>
                      </a:r>
                      <a:endParaRPr lang="en-GB" sz="1600" b="1" i="0" u="none" strike="noStrike" dirty="0">
                        <a:solidFill>
                          <a:schemeClr val="bg2"/>
                        </a:solidFill>
                        <a:effectLst/>
                        <a:latin typeface="+mn-lt"/>
                      </a:endParaRPr>
                    </a:p>
                  </a:txBody>
                  <a:tcPr marL="36000" marR="36000" marT="9525" marB="0" anchor="ctr"/>
                </a:tc>
              </a:tr>
              <a:tr h="161925">
                <a:tc>
                  <a:txBody>
                    <a:bodyPr/>
                    <a:lstStyle/>
                    <a:p>
                      <a:pPr algn="ctr" fontAlgn="b"/>
                      <a:r>
                        <a:rPr lang="en-US" sz="1600" u="none" strike="noStrike" dirty="0" smtClean="0">
                          <a:solidFill>
                            <a:schemeClr val="bg2"/>
                          </a:solidFill>
                          <a:effectLst/>
                        </a:rPr>
                        <a:t>[A.2.1.7]</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en-US" sz="1600" b="0" i="0" u="none" strike="noStrike" dirty="0" smtClean="0">
                          <a:solidFill>
                            <a:schemeClr val="bg2"/>
                          </a:solidFill>
                          <a:effectLst/>
                          <a:latin typeface="+mn-lt"/>
                        </a:rPr>
                        <a:t>C-07</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nl-BE" sz="1600" b="0" i="0" u="none" strike="noStrike" dirty="0" smtClean="0">
                          <a:solidFill>
                            <a:schemeClr val="bg2"/>
                          </a:solidFill>
                          <a:effectLst/>
                          <a:latin typeface="+mn-lt"/>
                        </a:rPr>
                        <a:t>1</a:t>
                      </a:r>
                      <a:endParaRPr lang="en-GB" sz="1600" b="0" i="0" u="none" strike="noStrike" dirty="0">
                        <a:solidFill>
                          <a:schemeClr val="bg2"/>
                        </a:solidFill>
                        <a:effectLst/>
                        <a:latin typeface="+mn-lt"/>
                      </a:endParaRPr>
                    </a:p>
                  </a:txBody>
                  <a:tcPr marL="36000" marR="36000" marT="9525" marB="0" anchor="ctr"/>
                </a:tc>
              </a:tr>
            </a:tbl>
          </a:graphicData>
        </a:graphic>
      </p:graphicFrame>
    </p:spTree>
    <p:extLst>
      <p:ext uri="{BB962C8B-B14F-4D97-AF65-F5344CB8AC3E}">
        <p14:creationId xmlns:p14="http://schemas.microsoft.com/office/powerpoint/2010/main" val="117948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3</a:t>
            </a:fld>
            <a:endParaRPr lang="en-US"/>
          </a:p>
        </p:txBody>
      </p:sp>
      <p:sp>
        <p:nvSpPr>
          <p:cNvPr id="6" name="Text Placeholder 5"/>
          <p:cNvSpPr>
            <a:spLocks noGrp="1"/>
          </p:cNvSpPr>
          <p:nvPr>
            <p:ph type="body" sz="quarter" idx="13"/>
          </p:nvPr>
        </p:nvSpPr>
        <p:spPr/>
        <p:txBody>
          <a:bodyPr/>
          <a:lstStyle/>
          <a:p>
            <a:r>
              <a:rPr lang="nl-BE" dirty="0" smtClean="0"/>
              <a:t>Pre-</a:t>
            </a:r>
            <a:r>
              <a:rPr lang="nl-BE" dirty="0" err="1" smtClean="0"/>
              <a:t>commissioning</a:t>
            </a:r>
            <a:r>
              <a:rPr lang="nl-BE" dirty="0" smtClean="0"/>
              <a:t> </a:t>
            </a:r>
            <a:r>
              <a:rPr lang="nl-BE" dirty="0" err="1" smtClean="0"/>
              <a:t>check’s</a:t>
            </a:r>
            <a:endParaRPr lang="en-GB" dirty="0"/>
          </a:p>
        </p:txBody>
      </p:sp>
      <p:sp>
        <p:nvSpPr>
          <p:cNvPr id="7" name="Text Placeholder 6"/>
          <p:cNvSpPr>
            <a:spLocks noGrp="1"/>
          </p:cNvSpPr>
          <p:nvPr>
            <p:ph type="body" sz="quarter" idx="14"/>
          </p:nvPr>
        </p:nvSpPr>
        <p:spPr/>
        <p:txBody>
          <a:bodyPr/>
          <a:lstStyle/>
          <a:p>
            <a:endParaRPr lang="en-GB"/>
          </a:p>
        </p:txBody>
      </p:sp>
      <p:sp>
        <p:nvSpPr>
          <p:cNvPr id="8" name="Text Placeholder 7"/>
          <p:cNvSpPr>
            <a:spLocks noGrp="1"/>
          </p:cNvSpPr>
          <p:nvPr>
            <p:ph type="body" sz="quarter" idx="15"/>
          </p:nvPr>
        </p:nvSpPr>
        <p:spPr/>
        <p:txBody>
          <a:bodyPr/>
          <a:lstStyle/>
          <a:p>
            <a:r>
              <a:rPr lang="nl-BE" dirty="0" smtClean="0">
                <a:solidFill>
                  <a:schemeClr val="bg2"/>
                </a:solidFill>
              </a:rPr>
              <a:t>0.</a:t>
            </a:r>
            <a:endParaRPr lang="en-GB" dirty="0">
              <a:solidFill>
                <a:schemeClr val="bg2"/>
              </a:solidFill>
            </a:endParaRPr>
          </a:p>
        </p:txBody>
      </p:sp>
    </p:spTree>
    <p:extLst>
      <p:ext uri="{BB962C8B-B14F-4D97-AF65-F5344CB8AC3E}">
        <p14:creationId xmlns:p14="http://schemas.microsoft.com/office/powerpoint/2010/main" val="77480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30</a:t>
            </a:fld>
            <a:endParaRPr lang="en-US"/>
          </a:p>
        </p:txBody>
      </p:sp>
      <p:sp>
        <p:nvSpPr>
          <p:cNvPr id="4" name="Text Placeholder 3"/>
          <p:cNvSpPr>
            <a:spLocks noGrp="1"/>
          </p:cNvSpPr>
          <p:nvPr>
            <p:ph type="body" sz="quarter" idx="15"/>
          </p:nvPr>
        </p:nvSpPr>
        <p:spPr/>
        <p:txBody>
          <a:bodyPr/>
          <a:lstStyle/>
          <a:p>
            <a:r>
              <a:rPr lang="nl-BE" dirty="0" smtClean="0"/>
              <a:t>2.2 </a:t>
            </a:r>
            <a:r>
              <a:rPr lang="nl-BE" dirty="0"/>
              <a:t>Installer setting – </a:t>
            </a:r>
            <a:r>
              <a:rPr lang="nl-BE" dirty="0" smtClean="0"/>
              <a:t>SPH</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smtClean="0">
                <a:solidFill>
                  <a:schemeClr val="bg2"/>
                </a:solidFill>
              </a:rPr>
              <a:t>Room </a:t>
            </a:r>
            <a:r>
              <a:rPr lang="nl-BE" dirty="0" err="1" smtClean="0">
                <a:solidFill>
                  <a:schemeClr val="bg2"/>
                </a:solidFill>
              </a:rPr>
              <a:t>thermostat</a:t>
            </a:r>
            <a:r>
              <a:rPr lang="nl-BE" dirty="0" smtClean="0">
                <a:solidFill>
                  <a:schemeClr val="bg2"/>
                </a:solidFill>
              </a:rPr>
              <a:t> control (RT)  - Using </a:t>
            </a:r>
            <a:r>
              <a:rPr lang="nl-BE" dirty="0" err="1" smtClean="0">
                <a:solidFill>
                  <a:schemeClr val="bg2"/>
                </a:solidFill>
              </a:rPr>
              <a:t>Daikin</a:t>
            </a:r>
            <a:r>
              <a:rPr lang="nl-BE" dirty="0" smtClean="0">
                <a:solidFill>
                  <a:schemeClr val="bg2"/>
                </a:solidFill>
              </a:rPr>
              <a:t> </a:t>
            </a:r>
            <a:r>
              <a:rPr lang="nl-BE" dirty="0" err="1" smtClean="0">
                <a:solidFill>
                  <a:schemeClr val="bg2"/>
                </a:solidFill>
              </a:rPr>
              <a:t>thermostat</a:t>
            </a:r>
            <a:r>
              <a:rPr lang="nl-BE" dirty="0" smtClean="0">
                <a:solidFill>
                  <a:schemeClr val="bg2"/>
                </a:solidFill>
              </a:rPr>
              <a:t> as controller</a:t>
            </a:r>
          </a:p>
          <a:p>
            <a:pPr marL="742950" lvl="1" indent="-285750">
              <a:buFontTx/>
              <a:buChar char="-"/>
            </a:pPr>
            <a:r>
              <a:rPr lang="nl-BE" dirty="0"/>
              <a:t>Unit ‘</a:t>
            </a:r>
            <a:r>
              <a:rPr lang="nl-BE" dirty="0" err="1"/>
              <a:t>tries</a:t>
            </a:r>
            <a:r>
              <a:rPr lang="nl-BE" dirty="0"/>
              <a:t>’ </a:t>
            </a:r>
            <a:r>
              <a:rPr lang="nl-BE" dirty="0" err="1"/>
              <a:t>to</a:t>
            </a:r>
            <a:r>
              <a:rPr lang="nl-BE" dirty="0"/>
              <a:t> </a:t>
            </a:r>
            <a:r>
              <a:rPr lang="nl-BE" dirty="0" err="1"/>
              <a:t>achieve</a:t>
            </a:r>
            <a:r>
              <a:rPr lang="nl-BE" dirty="0"/>
              <a:t> room </a:t>
            </a:r>
            <a:r>
              <a:rPr lang="nl-BE" dirty="0" err="1"/>
              <a:t>temperature</a:t>
            </a:r>
            <a:r>
              <a:rPr lang="nl-BE" dirty="0"/>
              <a:t>  </a:t>
            </a:r>
            <a:r>
              <a:rPr lang="nl-BE" dirty="0" err="1"/>
              <a:t>by</a:t>
            </a:r>
            <a:r>
              <a:rPr lang="nl-BE" dirty="0"/>
              <a:t> </a:t>
            </a:r>
            <a:r>
              <a:rPr lang="nl-BE" dirty="0" err="1"/>
              <a:t>reaching</a:t>
            </a:r>
            <a:r>
              <a:rPr lang="nl-BE" dirty="0"/>
              <a:t> a </a:t>
            </a:r>
            <a:r>
              <a:rPr lang="nl-BE" dirty="0" err="1"/>
              <a:t>specific</a:t>
            </a:r>
            <a:r>
              <a:rPr lang="nl-BE" dirty="0"/>
              <a:t> setpoint of LWT </a:t>
            </a:r>
            <a:r>
              <a:rPr lang="nl-BE" dirty="0" err="1"/>
              <a:t>by</a:t>
            </a:r>
            <a:r>
              <a:rPr lang="nl-BE" dirty="0"/>
              <a:t> </a:t>
            </a:r>
            <a:r>
              <a:rPr lang="nl-BE" dirty="0" err="1"/>
              <a:t>weather</a:t>
            </a:r>
            <a:r>
              <a:rPr lang="nl-BE" dirty="0"/>
              <a:t> </a:t>
            </a:r>
            <a:r>
              <a:rPr lang="nl-BE" dirty="0" err="1"/>
              <a:t>compensation</a:t>
            </a:r>
            <a:r>
              <a:rPr lang="nl-BE" dirty="0"/>
              <a:t> or </a:t>
            </a:r>
            <a:r>
              <a:rPr lang="nl-BE" dirty="0" err="1"/>
              <a:t>fixed</a:t>
            </a:r>
            <a:r>
              <a:rPr lang="nl-BE" dirty="0"/>
              <a:t> water </a:t>
            </a:r>
            <a:r>
              <a:rPr lang="nl-BE" dirty="0" err="1"/>
              <a:t>temperature</a:t>
            </a:r>
            <a:endParaRPr lang="nl-BE" dirty="0"/>
          </a:p>
          <a:p>
            <a:pPr marL="742950" lvl="1" indent="-285750">
              <a:buFontTx/>
              <a:buChar char="-"/>
            </a:pPr>
            <a:r>
              <a:rPr lang="en-US" dirty="0" smtClean="0"/>
              <a:t>With </a:t>
            </a:r>
            <a:r>
              <a:rPr lang="en-US" dirty="0"/>
              <a:t>this LWT the unit will reach a specific Room Temperature (measured by UI)</a:t>
            </a:r>
          </a:p>
          <a:p>
            <a:pPr marL="742950" lvl="1" indent="-285750">
              <a:buFontTx/>
              <a:buChar char="-"/>
            </a:pPr>
            <a:r>
              <a:rPr lang="en-US" dirty="0"/>
              <a:t>Pump speed and compressor frequency regulation are based on the </a:t>
            </a:r>
            <a:r>
              <a:rPr lang="en-US" dirty="0" err="1"/>
              <a:t>deltaT</a:t>
            </a:r>
            <a:r>
              <a:rPr lang="en-US" dirty="0"/>
              <a:t> = LWT </a:t>
            </a:r>
            <a:r>
              <a:rPr lang="en-US" dirty="0" smtClean="0"/>
              <a:t>– RWT</a:t>
            </a:r>
            <a:endParaRPr lang="en-US" dirty="0"/>
          </a:p>
          <a:p>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1991929405"/>
              </p:ext>
            </p:extLst>
          </p:nvPr>
        </p:nvGraphicFramePr>
        <p:xfrm>
          <a:off x="755576" y="5946606"/>
          <a:ext cx="3888431" cy="506730"/>
        </p:xfrm>
        <a:graphic>
          <a:graphicData uri="http://schemas.openxmlformats.org/drawingml/2006/table">
            <a:tbl>
              <a:tblPr firstRow="1">
                <a:tableStyleId>{3C2FFA5D-87B4-456A-9821-1D502468CF0F}</a:tableStyleId>
              </a:tblPr>
              <a:tblGrid>
                <a:gridCol w="1801955"/>
                <a:gridCol w="1043238"/>
                <a:gridCol w="1043238"/>
              </a:tblGrid>
              <a:tr h="161925">
                <a:tc>
                  <a:txBody>
                    <a:bodyPr/>
                    <a:lstStyle/>
                    <a:p>
                      <a:pPr algn="ctr" fontAlgn="b"/>
                      <a:r>
                        <a:rPr lang="en-US" sz="1600" u="none" strike="noStrike" dirty="0" smtClean="0">
                          <a:solidFill>
                            <a:schemeClr val="bg2"/>
                          </a:solidFill>
                          <a:effectLst/>
                        </a:rPr>
                        <a:t>Bread</a:t>
                      </a:r>
                      <a:r>
                        <a:rPr lang="en-US" sz="1600" u="none" strike="noStrike" baseline="0" dirty="0" smtClean="0">
                          <a:solidFill>
                            <a:schemeClr val="bg2"/>
                          </a:solidFill>
                          <a:effectLst/>
                        </a:rPr>
                        <a:t> Crumb</a:t>
                      </a:r>
                      <a:endParaRPr lang="en-GB" sz="1600" b="1" i="0" u="none" strike="noStrike" dirty="0">
                        <a:solidFill>
                          <a:schemeClr val="bg2"/>
                        </a:solidFill>
                        <a:effectLst/>
                        <a:latin typeface="+mn-lt"/>
                      </a:endParaRPr>
                    </a:p>
                  </a:txBody>
                  <a:tcPr marL="36000" marR="36000" marT="9525" marB="0" anchor="ctr"/>
                </a:tc>
                <a:tc>
                  <a:txBody>
                    <a:bodyPr/>
                    <a:lstStyle/>
                    <a:p>
                      <a:pPr algn="ctr" fontAlgn="b"/>
                      <a:r>
                        <a:rPr lang="en-US" sz="1600" u="none" strike="noStrike" dirty="0" smtClean="0">
                          <a:solidFill>
                            <a:schemeClr val="bg2"/>
                          </a:solidFill>
                          <a:effectLst/>
                        </a:rPr>
                        <a:t>Overview</a:t>
                      </a:r>
                      <a:endParaRPr lang="en-GB" sz="1600" b="1" i="0" u="none" strike="noStrike" dirty="0">
                        <a:solidFill>
                          <a:schemeClr val="bg2"/>
                        </a:solidFill>
                        <a:effectLst/>
                        <a:latin typeface="+mn-lt"/>
                      </a:endParaRPr>
                    </a:p>
                  </a:txBody>
                  <a:tcPr marL="36000" marR="36000" marT="9525" marB="0" anchor="ctr"/>
                </a:tc>
                <a:tc>
                  <a:txBody>
                    <a:bodyPr/>
                    <a:lstStyle/>
                    <a:p>
                      <a:pPr algn="ctr" fontAlgn="b"/>
                      <a:r>
                        <a:rPr lang="nl-BE" sz="1600" b="1" i="0" u="none" strike="noStrike" dirty="0" smtClean="0">
                          <a:solidFill>
                            <a:schemeClr val="bg2"/>
                          </a:solidFill>
                          <a:effectLst/>
                          <a:latin typeface="+mn-lt"/>
                        </a:rPr>
                        <a:t>Value</a:t>
                      </a:r>
                      <a:endParaRPr lang="en-GB" sz="1600" b="1" i="0" u="none" strike="noStrike" dirty="0">
                        <a:solidFill>
                          <a:schemeClr val="bg2"/>
                        </a:solidFill>
                        <a:effectLst/>
                        <a:latin typeface="+mn-lt"/>
                      </a:endParaRPr>
                    </a:p>
                  </a:txBody>
                  <a:tcPr marL="36000" marR="36000" marT="9525" marB="0" anchor="ctr"/>
                </a:tc>
              </a:tr>
              <a:tr h="161925">
                <a:tc>
                  <a:txBody>
                    <a:bodyPr/>
                    <a:lstStyle/>
                    <a:p>
                      <a:pPr algn="ctr" fontAlgn="b"/>
                      <a:r>
                        <a:rPr lang="en-US" sz="1600" u="none" strike="noStrike" dirty="0" smtClean="0">
                          <a:solidFill>
                            <a:schemeClr val="bg2"/>
                          </a:solidFill>
                          <a:effectLst/>
                        </a:rPr>
                        <a:t>[A.2.1.7]</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en-US" sz="1600" b="0" i="0" u="none" strike="noStrike" dirty="0" smtClean="0">
                          <a:solidFill>
                            <a:schemeClr val="bg2"/>
                          </a:solidFill>
                          <a:effectLst/>
                          <a:latin typeface="+mn-lt"/>
                        </a:rPr>
                        <a:t>C-07</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nl-BE" sz="1600" b="0" i="0" u="none" strike="noStrike" dirty="0" smtClean="0">
                          <a:solidFill>
                            <a:schemeClr val="bg2"/>
                          </a:solidFill>
                          <a:effectLst/>
                          <a:latin typeface="+mn-lt"/>
                        </a:rPr>
                        <a:t>2</a:t>
                      </a:r>
                      <a:endParaRPr lang="en-GB" sz="1600" b="0" i="0" u="none" strike="noStrike" dirty="0">
                        <a:solidFill>
                          <a:schemeClr val="bg2"/>
                        </a:solidFill>
                        <a:effectLst/>
                        <a:latin typeface="+mn-lt"/>
                      </a:endParaRPr>
                    </a:p>
                  </a:txBody>
                  <a:tcPr marL="36000" marR="36000" marT="9525" marB="0" anchor="ctr"/>
                </a:tc>
              </a:tr>
            </a:tbl>
          </a:graphicData>
        </a:graphic>
      </p:graphicFrame>
    </p:spTree>
    <p:extLst>
      <p:ext uri="{BB962C8B-B14F-4D97-AF65-F5344CB8AC3E}">
        <p14:creationId xmlns:p14="http://schemas.microsoft.com/office/powerpoint/2010/main" val="117948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31</a:t>
            </a:fld>
            <a:endParaRPr lang="en-US"/>
          </a:p>
        </p:txBody>
      </p:sp>
      <p:sp>
        <p:nvSpPr>
          <p:cNvPr id="4" name="Text Placeholder 3"/>
          <p:cNvSpPr>
            <a:spLocks noGrp="1"/>
          </p:cNvSpPr>
          <p:nvPr>
            <p:ph type="body" sz="quarter" idx="15"/>
          </p:nvPr>
        </p:nvSpPr>
        <p:spPr/>
        <p:txBody>
          <a:bodyPr/>
          <a:lstStyle/>
          <a:p>
            <a:r>
              <a:rPr lang="nl-BE" dirty="0"/>
              <a:t>2.2 Installer setting – SPH</a:t>
            </a:r>
            <a:endParaRPr lang="en-GB" dirty="0"/>
          </a:p>
          <a:p>
            <a:endParaRPr lang="en-GB" dirty="0"/>
          </a:p>
        </p:txBody>
      </p:sp>
      <p:sp>
        <p:nvSpPr>
          <p:cNvPr id="5" name="Text Placeholder 4"/>
          <p:cNvSpPr>
            <a:spLocks noGrp="1"/>
          </p:cNvSpPr>
          <p:nvPr>
            <p:ph type="body" sz="quarter" idx="16"/>
          </p:nvPr>
        </p:nvSpPr>
        <p:spPr/>
        <p:txBody>
          <a:bodyPr/>
          <a:lstStyle/>
          <a:p>
            <a:r>
              <a:rPr lang="nl-BE" dirty="0" smtClean="0">
                <a:solidFill>
                  <a:schemeClr val="bg2"/>
                </a:solidFill>
              </a:rPr>
              <a:t>Bivalent</a:t>
            </a:r>
          </a:p>
          <a:p>
            <a:pPr marL="285750" indent="-285750">
              <a:buFontTx/>
              <a:buChar char="-"/>
            </a:pPr>
            <a:r>
              <a:rPr lang="nl-BE" dirty="0" err="1" smtClean="0">
                <a:solidFill>
                  <a:schemeClr val="bg2"/>
                </a:solidFill>
              </a:rPr>
              <a:t>External</a:t>
            </a:r>
            <a:r>
              <a:rPr lang="nl-BE" dirty="0" smtClean="0">
                <a:solidFill>
                  <a:schemeClr val="bg2"/>
                </a:solidFill>
              </a:rPr>
              <a:t> </a:t>
            </a:r>
            <a:r>
              <a:rPr lang="nl-BE" dirty="0" err="1" smtClean="0">
                <a:solidFill>
                  <a:schemeClr val="bg2"/>
                </a:solidFill>
              </a:rPr>
              <a:t>backup</a:t>
            </a:r>
            <a:r>
              <a:rPr lang="nl-BE" dirty="0" smtClean="0">
                <a:solidFill>
                  <a:schemeClr val="bg2"/>
                </a:solidFill>
              </a:rPr>
              <a:t> heat source</a:t>
            </a:r>
          </a:p>
          <a:p>
            <a:pPr marL="742950" lvl="1" indent="-285750">
              <a:buFontTx/>
              <a:buChar char="-"/>
            </a:pPr>
            <a:r>
              <a:rPr lang="nl-BE" dirty="0" smtClean="0">
                <a:solidFill>
                  <a:schemeClr val="bg2"/>
                </a:solidFill>
              </a:rPr>
              <a:t>[A.2.2.F.1]</a:t>
            </a:r>
          </a:p>
          <a:p>
            <a:pPr marL="1428750" lvl="2" indent="-285750">
              <a:buFontTx/>
              <a:buChar char="-"/>
            </a:pPr>
            <a:r>
              <a:rPr lang="nl-BE" dirty="0" smtClean="0">
                <a:solidFill>
                  <a:schemeClr val="bg2"/>
                </a:solidFill>
              </a:rPr>
              <a:t>0 = No</a:t>
            </a:r>
          </a:p>
          <a:p>
            <a:pPr marL="1428750" lvl="2" indent="-285750">
              <a:buFontTx/>
              <a:buChar char="-"/>
            </a:pPr>
            <a:r>
              <a:rPr lang="nl-BE" dirty="0" smtClean="0">
                <a:solidFill>
                  <a:schemeClr val="bg2"/>
                </a:solidFill>
              </a:rPr>
              <a:t>1 = Bivalent</a:t>
            </a:r>
          </a:p>
          <a:p>
            <a:pPr marL="285750" indent="-285750">
              <a:buFontTx/>
              <a:buChar char="-"/>
            </a:pPr>
            <a:endParaRPr lang="nl-BE" dirty="0">
              <a:solidFill>
                <a:schemeClr val="bg2"/>
              </a:solidFill>
            </a:endParaRPr>
          </a:p>
          <a:p>
            <a:pPr marL="285750" indent="-285750">
              <a:buFontTx/>
              <a:buChar char="-"/>
            </a:pPr>
            <a:r>
              <a:rPr lang="nl-BE" dirty="0" smtClean="0">
                <a:solidFill>
                  <a:schemeClr val="bg2"/>
                </a:solidFill>
              </a:rPr>
              <a:t>Bivalent </a:t>
            </a:r>
            <a:r>
              <a:rPr lang="nl-BE" dirty="0" err="1" smtClean="0">
                <a:solidFill>
                  <a:schemeClr val="bg2"/>
                </a:solidFill>
              </a:rPr>
              <a:t>activation</a:t>
            </a:r>
            <a:r>
              <a:rPr lang="nl-BE" dirty="0" smtClean="0">
                <a:solidFill>
                  <a:schemeClr val="bg2"/>
                </a:solidFill>
              </a:rPr>
              <a:t> </a:t>
            </a:r>
            <a:r>
              <a:rPr lang="nl-BE" dirty="0" err="1" smtClean="0">
                <a:solidFill>
                  <a:schemeClr val="bg2"/>
                </a:solidFill>
              </a:rPr>
              <a:t>temperature</a:t>
            </a:r>
            <a:endParaRPr lang="nl-BE" dirty="0" smtClean="0">
              <a:solidFill>
                <a:schemeClr val="bg2"/>
              </a:solidFill>
            </a:endParaRPr>
          </a:p>
          <a:p>
            <a:pPr marL="742950" lvl="1" indent="-285750">
              <a:buFontTx/>
              <a:buChar char="-"/>
            </a:pPr>
            <a:r>
              <a:rPr lang="nl-BE" dirty="0" smtClean="0">
                <a:solidFill>
                  <a:schemeClr val="bg2"/>
                </a:solidFill>
              </a:rPr>
              <a:t>[C-03]</a:t>
            </a:r>
          </a:p>
          <a:p>
            <a:pPr marL="1428750" lvl="2" indent="-285750">
              <a:buFontTx/>
              <a:buChar char="-"/>
            </a:pPr>
            <a:r>
              <a:rPr lang="nl-BE" dirty="0" smtClean="0">
                <a:solidFill>
                  <a:schemeClr val="bg2"/>
                </a:solidFill>
              </a:rPr>
              <a:t>Default 0 °C</a:t>
            </a:r>
          </a:p>
          <a:p>
            <a:pPr marL="285750" indent="-285750">
              <a:buFontTx/>
              <a:buChar char="-"/>
            </a:pPr>
            <a:endParaRPr lang="nl-BE" dirty="0">
              <a:solidFill>
                <a:schemeClr val="bg2"/>
              </a:solidFill>
            </a:endParaRPr>
          </a:p>
          <a:p>
            <a:pPr marL="285750" indent="-285750">
              <a:buFontTx/>
              <a:buChar char="-"/>
            </a:pPr>
            <a:r>
              <a:rPr lang="nl-BE" dirty="0" smtClean="0">
                <a:solidFill>
                  <a:schemeClr val="bg2"/>
                </a:solidFill>
              </a:rPr>
              <a:t>Bivalent </a:t>
            </a:r>
            <a:r>
              <a:rPr lang="nl-BE" dirty="0" err="1" smtClean="0">
                <a:solidFill>
                  <a:schemeClr val="bg2"/>
                </a:solidFill>
              </a:rPr>
              <a:t>hysteresis</a:t>
            </a:r>
            <a:r>
              <a:rPr lang="nl-BE" dirty="0" smtClean="0">
                <a:solidFill>
                  <a:schemeClr val="bg2"/>
                </a:solidFill>
              </a:rPr>
              <a:t> </a:t>
            </a:r>
            <a:r>
              <a:rPr lang="nl-BE" dirty="0" err="1" smtClean="0">
                <a:solidFill>
                  <a:schemeClr val="bg2"/>
                </a:solidFill>
              </a:rPr>
              <a:t>temperature</a:t>
            </a:r>
            <a:endParaRPr lang="nl-BE" dirty="0" smtClean="0">
              <a:solidFill>
                <a:schemeClr val="bg2"/>
              </a:solidFill>
            </a:endParaRPr>
          </a:p>
          <a:p>
            <a:pPr marL="742950" lvl="1" indent="-285750">
              <a:buFontTx/>
              <a:buChar char="-"/>
            </a:pPr>
            <a:r>
              <a:rPr lang="nl-BE" dirty="0" smtClean="0"/>
              <a:t>[C-04]</a:t>
            </a:r>
          </a:p>
          <a:p>
            <a:pPr marL="1428750" lvl="2" indent="-285750">
              <a:buFontTx/>
              <a:buChar char="-"/>
            </a:pPr>
            <a:r>
              <a:rPr lang="nl-BE" dirty="0" smtClean="0"/>
              <a:t>Default 3°C</a:t>
            </a:r>
            <a:endParaRPr lang="en-GB" dirty="0"/>
          </a:p>
        </p:txBody>
      </p:sp>
    </p:spTree>
    <p:extLst>
      <p:ext uri="{BB962C8B-B14F-4D97-AF65-F5344CB8AC3E}">
        <p14:creationId xmlns:p14="http://schemas.microsoft.com/office/powerpoint/2010/main" val="14583523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32</a:t>
            </a:fld>
            <a:endParaRPr lang="en-US"/>
          </a:p>
        </p:txBody>
      </p:sp>
      <p:sp>
        <p:nvSpPr>
          <p:cNvPr id="4" name="Text Placeholder 3"/>
          <p:cNvSpPr>
            <a:spLocks noGrp="1"/>
          </p:cNvSpPr>
          <p:nvPr>
            <p:ph type="body" sz="quarter" idx="15"/>
          </p:nvPr>
        </p:nvSpPr>
        <p:spPr/>
        <p:txBody>
          <a:bodyPr/>
          <a:lstStyle/>
          <a:p>
            <a:r>
              <a:rPr lang="nl-BE" dirty="0"/>
              <a:t>2.2 Installer setting – SPH</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smtClean="0">
                <a:solidFill>
                  <a:schemeClr val="bg2"/>
                </a:solidFill>
              </a:rPr>
              <a:t>User interface </a:t>
            </a:r>
            <a:r>
              <a:rPr lang="nl-BE" dirty="0" err="1" smtClean="0">
                <a:solidFill>
                  <a:schemeClr val="bg2"/>
                </a:solidFill>
              </a:rPr>
              <a:t>location</a:t>
            </a:r>
            <a:endParaRPr lang="nl-BE" dirty="0" smtClean="0">
              <a:solidFill>
                <a:schemeClr val="bg2"/>
              </a:solidFill>
            </a:endParaRPr>
          </a:p>
          <a:p>
            <a:pPr marL="742950" lvl="1" indent="-285750">
              <a:buFontTx/>
              <a:buChar char="-"/>
            </a:pPr>
            <a:r>
              <a:rPr lang="nl-BE" dirty="0" smtClean="0">
                <a:solidFill>
                  <a:schemeClr val="bg2"/>
                </a:solidFill>
              </a:rPr>
              <a:t>[A.2.1.B]</a:t>
            </a:r>
          </a:p>
          <a:p>
            <a:pPr marL="1428750" lvl="2" indent="-285750">
              <a:buFontTx/>
              <a:buChar char="-"/>
            </a:pPr>
            <a:r>
              <a:rPr lang="nl-BE" b="1" dirty="0" smtClean="0">
                <a:solidFill>
                  <a:schemeClr val="bg2"/>
                </a:solidFill>
              </a:rPr>
              <a:t>In room = 1</a:t>
            </a:r>
          </a:p>
          <a:p>
            <a:pPr marL="1428750" lvl="2" indent="-285750">
              <a:buFontTx/>
              <a:buChar char="-"/>
            </a:pPr>
            <a:r>
              <a:rPr lang="nl-BE" dirty="0" smtClean="0">
                <a:solidFill>
                  <a:schemeClr val="bg2"/>
                </a:solidFill>
              </a:rPr>
              <a:t>At unit = 0 </a:t>
            </a:r>
          </a:p>
          <a:p>
            <a:endParaRPr lang="nl-BE" dirty="0">
              <a:solidFill>
                <a:schemeClr val="bg2"/>
              </a:solidFill>
            </a:endParaRPr>
          </a:p>
          <a:p>
            <a:r>
              <a:rPr lang="nl-BE" dirty="0" err="1" smtClean="0">
                <a:solidFill>
                  <a:schemeClr val="bg2"/>
                </a:solidFill>
              </a:rPr>
              <a:t>Only</a:t>
            </a:r>
            <a:r>
              <a:rPr lang="nl-BE" dirty="0" smtClean="0">
                <a:solidFill>
                  <a:schemeClr val="bg2"/>
                </a:solidFill>
              </a:rPr>
              <a:t> 1 of the user interfaces takes over the room </a:t>
            </a:r>
            <a:r>
              <a:rPr lang="nl-BE" dirty="0" err="1" smtClean="0">
                <a:solidFill>
                  <a:schemeClr val="bg2"/>
                </a:solidFill>
              </a:rPr>
              <a:t>thermostat</a:t>
            </a:r>
            <a:r>
              <a:rPr lang="nl-BE" dirty="0" smtClean="0">
                <a:solidFill>
                  <a:schemeClr val="bg2"/>
                </a:solidFill>
              </a:rPr>
              <a:t> control. </a:t>
            </a:r>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206546171"/>
              </p:ext>
            </p:extLst>
          </p:nvPr>
        </p:nvGraphicFramePr>
        <p:xfrm>
          <a:off x="755576" y="5946606"/>
          <a:ext cx="5400601" cy="506730"/>
        </p:xfrm>
        <a:graphic>
          <a:graphicData uri="http://schemas.openxmlformats.org/drawingml/2006/table">
            <a:tbl>
              <a:tblPr firstRow="1">
                <a:tableStyleId>{3C2FFA5D-87B4-456A-9821-1D502468CF0F}</a:tableStyleId>
              </a:tblPr>
              <a:tblGrid>
                <a:gridCol w="1664967"/>
                <a:gridCol w="963930"/>
                <a:gridCol w="963930"/>
                <a:gridCol w="1807774"/>
              </a:tblGrid>
              <a:tr h="161925">
                <a:tc>
                  <a:txBody>
                    <a:bodyPr/>
                    <a:lstStyle/>
                    <a:p>
                      <a:pPr algn="ctr" fontAlgn="b"/>
                      <a:r>
                        <a:rPr lang="en-US" sz="1600" u="none" strike="noStrike" dirty="0" smtClean="0">
                          <a:solidFill>
                            <a:schemeClr val="bg2"/>
                          </a:solidFill>
                          <a:effectLst/>
                        </a:rPr>
                        <a:t>Bread</a:t>
                      </a:r>
                      <a:r>
                        <a:rPr lang="en-US" sz="1600" u="none" strike="noStrike" baseline="0" dirty="0" smtClean="0">
                          <a:solidFill>
                            <a:schemeClr val="bg2"/>
                          </a:solidFill>
                          <a:effectLst/>
                        </a:rPr>
                        <a:t> Crumb</a:t>
                      </a:r>
                      <a:endParaRPr lang="en-GB" sz="1600" b="1" i="0" u="none" strike="noStrike" dirty="0">
                        <a:solidFill>
                          <a:schemeClr val="bg2"/>
                        </a:solidFill>
                        <a:effectLst/>
                        <a:latin typeface="+mn-lt"/>
                      </a:endParaRPr>
                    </a:p>
                  </a:txBody>
                  <a:tcPr marL="36000" marR="36000" marT="9525" marB="0" anchor="ctr"/>
                </a:tc>
                <a:tc>
                  <a:txBody>
                    <a:bodyPr/>
                    <a:lstStyle/>
                    <a:p>
                      <a:pPr algn="ctr" fontAlgn="b"/>
                      <a:r>
                        <a:rPr lang="en-US" sz="1600" u="none" strike="noStrike" dirty="0" smtClean="0">
                          <a:solidFill>
                            <a:schemeClr val="bg2"/>
                          </a:solidFill>
                          <a:effectLst/>
                        </a:rPr>
                        <a:t>Overview</a:t>
                      </a:r>
                      <a:endParaRPr lang="en-GB" sz="1600" b="1" i="0" u="none" strike="noStrike" dirty="0">
                        <a:solidFill>
                          <a:schemeClr val="bg2"/>
                        </a:solidFill>
                        <a:effectLst/>
                        <a:latin typeface="+mn-lt"/>
                      </a:endParaRPr>
                    </a:p>
                  </a:txBody>
                  <a:tcPr marL="36000" marR="36000" marT="9525" marB="0" anchor="ctr"/>
                </a:tc>
                <a:tc>
                  <a:txBody>
                    <a:bodyPr/>
                    <a:lstStyle/>
                    <a:p>
                      <a:pPr algn="ctr" fontAlgn="b"/>
                      <a:r>
                        <a:rPr lang="nl-BE" sz="1600" b="1" i="0" u="none" strike="noStrike" dirty="0" smtClean="0">
                          <a:solidFill>
                            <a:schemeClr val="bg2"/>
                          </a:solidFill>
                          <a:effectLst/>
                          <a:latin typeface="+mn-lt"/>
                        </a:rPr>
                        <a:t>Value</a:t>
                      </a:r>
                      <a:endParaRPr lang="en-GB" sz="1600" b="1" i="0" u="none" strike="noStrike" dirty="0">
                        <a:solidFill>
                          <a:schemeClr val="bg2"/>
                        </a:solidFill>
                        <a:effectLst/>
                        <a:latin typeface="+mn-lt"/>
                      </a:endParaRPr>
                    </a:p>
                  </a:txBody>
                  <a:tcPr marL="36000" marR="36000" marT="9525" marB="0" anchor="ctr"/>
                </a:tc>
                <a:tc>
                  <a:txBody>
                    <a:bodyPr/>
                    <a:lstStyle/>
                    <a:p>
                      <a:pPr algn="ctr" fontAlgn="b"/>
                      <a:r>
                        <a:rPr lang="nl-BE" sz="1600" b="1" i="0" u="none" strike="noStrike" dirty="0" smtClean="0">
                          <a:solidFill>
                            <a:schemeClr val="bg2"/>
                          </a:solidFill>
                          <a:effectLst/>
                          <a:latin typeface="+mn-lt"/>
                        </a:rPr>
                        <a:t>SPH control</a:t>
                      </a:r>
                      <a:endParaRPr lang="en-GB" sz="1600" b="1" i="0" u="none" strike="noStrike" dirty="0">
                        <a:solidFill>
                          <a:schemeClr val="bg2"/>
                        </a:solidFill>
                        <a:effectLst/>
                        <a:latin typeface="+mn-lt"/>
                      </a:endParaRPr>
                    </a:p>
                  </a:txBody>
                  <a:tcPr marL="36000" marR="36000" marT="9525" marB="0" anchor="ctr"/>
                </a:tc>
              </a:tr>
              <a:tr h="161925">
                <a:tc>
                  <a:txBody>
                    <a:bodyPr/>
                    <a:lstStyle/>
                    <a:p>
                      <a:pPr algn="ctr" fontAlgn="b"/>
                      <a:r>
                        <a:rPr lang="en-US" sz="1600" u="none" strike="noStrike" dirty="0" smtClean="0">
                          <a:solidFill>
                            <a:schemeClr val="bg2"/>
                          </a:solidFill>
                          <a:effectLst/>
                        </a:rPr>
                        <a:t>[A.2.1.B]</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en-US" sz="1600" b="0" i="0" u="none" strike="noStrike" dirty="0" smtClean="0">
                          <a:solidFill>
                            <a:schemeClr val="bg2"/>
                          </a:solidFill>
                          <a:effectLst/>
                          <a:latin typeface="+mn-lt"/>
                        </a:rPr>
                        <a:t>-</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nl-BE" sz="1600" b="0" i="0" u="none" strike="noStrike" dirty="0" smtClean="0">
                          <a:solidFill>
                            <a:schemeClr val="bg2"/>
                          </a:solidFill>
                          <a:effectLst/>
                          <a:latin typeface="+mn-lt"/>
                        </a:rPr>
                        <a:t>0/1</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nl-BE" sz="1600" b="0" i="0" u="none" strike="noStrike" dirty="0" smtClean="0">
                          <a:solidFill>
                            <a:schemeClr val="bg2"/>
                          </a:solidFill>
                          <a:effectLst/>
                          <a:latin typeface="+mn-lt"/>
                        </a:rPr>
                        <a:t>RT</a:t>
                      </a:r>
                      <a:endParaRPr lang="en-GB" sz="1600" b="0" i="0" u="none" strike="noStrike" dirty="0">
                        <a:solidFill>
                          <a:schemeClr val="bg2"/>
                        </a:solidFill>
                        <a:effectLst/>
                        <a:latin typeface="+mn-lt"/>
                      </a:endParaRPr>
                    </a:p>
                  </a:txBody>
                  <a:tcPr marL="36000" marR="36000" marT="9525" marB="0" anchor="ctr"/>
                </a:tc>
              </a:tr>
            </a:tbl>
          </a:graphicData>
        </a:graphic>
      </p:graphicFrame>
    </p:spTree>
    <p:extLst>
      <p:ext uri="{BB962C8B-B14F-4D97-AF65-F5344CB8AC3E}">
        <p14:creationId xmlns:p14="http://schemas.microsoft.com/office/powerpoint/2010/main" val="32600729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33</a:t>
            </a:fld>
            <a:endParaRPr lang="en-US"/>
          </a:p>
        </p:txBody>
      </p:sp>
      <p:sp>
        <p:nvSpPr>
          <p:cNvPr id="4" name="Text Placeholder 3"/>
          <p:cNvSpPr>
            <a:spLocks noGrp="1"/>
          </p:cNvSpPr>
          <p:nvPr>
            <p:ph type="body" sz="quarter" idx="15"/>
          </p:nvPr>
        </p:nvSpPr>
        <p:spPr/>
        <p:txBody>
          <a:bodyPr/>
          <a:lstStyle/>
          <a:p>
            <a:r>
              <a:rPr lang="nl-BE" dirty="0" smtClean="0"/>
              <a:t>2.2  </a:t>
            </a:r>
            <a:r>
              <a:rPr lang="nl-BE" dirty="0"/>
              <a:t>Installer setting – </a:t>
            </a:r>
            <a:r>
              <a:rPr lang="nl-BE" dirty="0" smtClean="0"/>
              <a:t>SPH</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err="1" smtClean="0">
                <a:solidFill>
                  <a:schemeClr val="bg2"/>
                </a:solidFill>
              </a:rPr>
              <a:t>Number</a:t>
            </a:r>
            <a:r>
              <a:rPr lang="nl-BE" dirty="0" smtClean="0">
                <a:solidFill>
                  <a:schemeClr val="bg2"/>
                </a:solidFill>
              </a:rPr>
              <a:t> of LWT zones</a:t>
            </a:r>
          </a:p>
          <a:p>
            <a:pPr marL="742950" lvl="1" indent="-285750">
              <a:buFontTx/>
              <a:buChar char="-"/>
            </a:pPr>
            <a:r>
              <a:rPr lang="nl-BE" b="1" dirty="0" smtClean="0"/>
              <a:t>1 LWT zone = 0 </a:t>
            </a:r>
          </a:p>
          <a:p>
            <a:pPr marL="742950" lvl="1" indent="-285750">
              <a:buFontTx/>
              <a:buChar char="-"/>
            </a:pPr>
            <a:r>
              <a:rPr lang="nl-BE" dirty="0" smtClean="0"/>
              <a:t>2 LWT zones = 1 </a:t>
            </a:r>
          </a:p>
          <a:p>
            <a:pPr marL="1428750" lvl="2" indent="-285750">
              <a:buFontTx/>
              <a:buChar char="-"/>
            </a:pPr>
            <a:r>
              <a:rPr lang="nl-BE" dirty="0" smtClean="0"/>
              <a:t>1 </a:t>
            </a:r>
            <a:r>
              <a:rPr lang="nl-BE" dirty="0" err="1" smtClean="0"/>
              <a:t>Main</a:t>
            </a:r>
            <a:r>
              <a:rPr lang="nl-BE" dirty="0" smtClean="0"/>
              <a:t> zone = </a:t>
            </a:r>
            <a:r>
              <a:rPr lang="nl-BE" dirty="0" err="1" smtClean="0"/>
              <a:t>lowest</a:t>
            </a:r>
            <a:r>
              <a:rPr lang="nl-BE" dirty="0" smtClean="0"/>
              <a:t> LWT in </a:t>
            </a:r>
            <a:r>
              <a:rPr lang="nl-BE" dirty="0" err="1" smtClean="0"/>
              <a:t>heating</a:t>
            </a:r>
            <a:endParaRPr lang="nl-BE" dirty="0" smtClean="0"/>
          </a:p>
          <a:p>
            <a:pPr marL="1428750" lvl="2" indent="-285750">
              <a:buFontTx/>
              <a:buChar char="-"/>
            </a:pPr>
            <a:r>
              <a:rPr lang="nl-BE" dirty="0" smtClean="0"/>
              <a:t>1 </a:t>
            </a:r>
            <a:r>
              <a:rPr lang="nl-BE" dirty="0" err="1" smtClean="0"/>
              <a:t>Add</a:t>
            </a:r>
            <a:r>
              <a:rPr lang="nl-BE" dirty="0" smtClean="0"/>
              <a:t> zone = </a:t>
            </a:r>
            <a:r>
              <a:rPr lang="nl-BE" dirty="0" err="1" smtClean="0"/>
              <a:t>highest</a:t>
            </a:r>
            <a:r>
              <a:rPr lang="nl-BE" dirty="0" smtClean="0"/>
              <a:t> LWT in </a:t>
            </a:r>
            <a:r>
              <a:rPr lang="nl-BE" dirty="0" err="1" smtClean="0"/>
              <a:t>heating</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537689203"/>
              </p:ext>
            </p:extLst>
          </p:nvPr>
        </p:nvGraphicFramePr>
        <p:xfrm>
          <a:off x="683568" y="5949280"/>
          <a:ext cx="4320480" cy="506730"/>
        </p:xfrm>
        <a:graphic>
          <a:graphicData uri="http://schemas.openxmlformats.org/drawingml/2006/table">
            <a:tbl>
              <a:tblPr firstRow="1">
                <a:tableStyleId>{3C2FFA5D-87B4-456A-9821-1D502468CF0F}</a:tableStyleId>
              </a:tblPr>
              <a:tblGrid>
                <a:gridCol w="1440160"/>
                <a:gridCol w="1440160"/>
                <a:gridCol w="1440160"/>
              </a:tblGrid>
              <a:tr h="161925">
                <a:tc>
                  <a:txBody>
                    <a:bodyPr/>
                    <a:lstStyle/>
                    <a:p>
                      <a:pPr algn="ctr" fontAlgn="b"/>
                      <a:r>
                        <a:rPr lang="en-US" sz="1600" u="none" strike="noStrike" dirty="0" smtClean="0">
                          <a:solidFill>
                            <a:schemeClr val="bg2"/>
                          </a:solidFill>
                          <a:effectLst/>
                        </a:rPr>
                        <a:t>Bread</a:t>
                      </a:r>
                      <a:r>
                        <a:rPr lang="en-US" sz="1600" u="none" strike="noStrike" baseline="0" dirty="0" smtClean="0">
                          <a:solidFill>
                            <a:schemeClr val="bg2"/>
                          </a:solidFill>
                          <a:effectLst/>
                        </a:rPr>
                        <a:t> Crumb</a:t>
                      </a:r>
                      <a:endParaRPr lang="en-GB" sz="1600" b="1" i="0" u="none" strike="noStrike" dirty="0">
                        <a:solidFill>
                          <a:schemeClr val="bg2"/>
                        </a:solidFill>
                        <a:effectLst/>
                        <a:latin typeface="+mn-lt"/>
                      </a:endParaRPr>
                    </a:p>
                  </a:txBody>
                  <a:tcPr marL="36000" marR="36000" marT="9525" marB="0" anchor="ctr"/>
                </a:tc>
                <a:tc>
                  <a:txBody>
                    <a:bodyPr/>
                    <a:lstStyle/>
                    <a:p>
                      <a:pPr algn="ctr" fontAlgn="b"/>
                      <a:r>
                        <a:rPr lang="en-US" sz="1600" u="none" strike="noStrike" dirty="0" smtClean="0">
                          <a:solidFill>
                            <a:schemeClr val="bg2"/>
                          </a:solidFill>
                          <a:effectLst/>
                        </a:rPr>
                        <a:t>Overview</a:t>
                      </a:r>
                      <a:endParaRPr lang="en-GB" sz="1600" b="1" i="0" u="none" strike="noStrike" dirty="0">
                        <a:solidFill>
                          <a:schemeClr val="bg2"/>
                        </a:solidFill>
                        <a:effectLst/>
                        <a:latin typeface="+mn-lt"/>
                      </a:endParaRPr>
                    </a:p>
                  </a:txBody>
                  <a:tcPr marL="36000" marR="36000" marT="9525" marB="0" anchor="ctr"/>
                </a:tc>
                <a:tc>
                  <a:txBody>
                    <a:bodyPr/>
                    <a:lstStyle/>
                    <a:p>
                      <a:pPr algn="ctr" fontAlgn="b"/>
                      <a:r>
                        <a:rPr lang="nl-BE" sz="1600" b="1" i="0" u="none" strike="noStrike" dirty="0" smtClean="0">
                          <a:solidFill>
                            <a:schemeClr val="bg2"/>
                          </a:solidFill>
                          <a:effectLst/>
                          <a:latin typeface="+mn-lt"/>
                        </a:rPr>
                        <a:t> SPH Control</a:t>
                      </a:r>
                      <a:endParaRPr lang="en-GB" sz="1600" b="1" i="0" u="none" strike="noStrike" dirty="0">
                        <a:solidFill>
                          <a:schemeClr val="bg2"/>
                        </a:solidFill>
                        <a:effectLst/>
                        <a:latin typeface="+mn-lt"/>
                      </a:endParaRPr>
                    </a:p>
                  </a:txBody>
                  <a:tcPr marL="36000" marR="36000" marT="9525" marB="0" anchor="ctr"/>
                </a:tc>
              </a:tr>
              <a:tr h="161925">
                <a:tc>
                  <a:txBody>
                    <a:bodyPr/>
                    <a:lstStyle/>
                    <a:p>
                      <a:pPr algn="ctr" fontAlgn="b"/>
                      <a:r>
                        <a:rPr lang="en-US" sz="1600" u="none" strike="noStrike" dirty="0" smtClean="0">
                          <a:solidFill>
                            <a:schemeClr val="bg2"/>
                          </a:solidFill>
                          <a:effectLst/>
                        </a:rPr>
                        <a:t>[A.2.1.8]</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en-US" sz="1600" b="0" i="0" u="none" strike="noStrike" dirty="0" smtClean="0">
                          <a:solidFill>
                            <a:schemeClr val="bg2"/>
                          </a:solidFill>
                          <a:effectLst/>
                          <a:latin typeface="+mn-lt"/>
                        </a:rPr>
                        <a:t>7-02</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nl-BE" sz="1600" b="0" i="0" u="none" strike="noStrike" dirty="0" smtClean="0">
                          <a:solidFill>
                            <a:schemeClr val="bg2"/>
                          </a:solidFill>
                          <a:effectLst/>
                          <a:latin typeface="+mn-lt"/>
                        </a:rPr>
                        <a:t>LWT, </a:t>
                      </a:r>
                      <a:r>
                        <a:rPr lang="nl-BE" sz="1600" b="0" i="0" u="none" strike="noStrike" dirty="0" err="1" smtClean="0">
                          <a:solidFill>
                            <a:schemeClr val="bg2"/>
                          </a:solidFill>
                          <a:effectLst/>
                          <a:latin typeface="+mn-lt"/>
                        </a:rPr>
                        <a:t>Ext</a:t>
                      </a:r>
                      <a:r>
                        <a:rPr lang="nl-BE" sz="1600" b="0" i="0" u="none" strike="noStrike" baseline="0" dirty="0" smtClean="0">
                          <a:solidFill>
                            <a:schemeClr val="bg2"/>
                          </a:solidFill>
                          <a:effectLst/>
                          <a:latin typeface="+mn-lt"/>
                        </a:rPr>
                        <a:t> RT, RT</a:t>
                      </a:r>
                      <a:endParaRPr lang="en-GB" sz="1600" b="0" i="0" u="none" strike="noStrike" dirty="0">
                        <a:solidFill>
                          <a:schemeClr val="bg2"/>
                        </a:solidFill>
                        <a:effectLst/>
                        <a:latin typeface="+mn-lt"/>
                      </a:endParaRPr>
                    </a:p>
                  </a:txBody>
                  <a:tcPr marL="36000" marR="36000" marT="9525" marB="0" anchor="ctr"/>
                </a:tc>
              </a:tr>
            </a:tbl>
          </a:graphicData>
        </a:graphic>
      </p:graphicFrame>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772" y="3356992"/>
            <a:ext cx="270510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356993"/>
            <a:ext cx="2983373"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480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34</a:t>
            </a:fld>
            <a:endParaRPr lang="en-US"/>
          </a:p>
        </p:txBody>
      </p:sp>
      <p:sp>
        <p:nvSpPr>
          <p:cNvPr id="4" name="Text Placeholder 3"/>
          <p:cNvSpPr>
            <a:spLocks noGrp="1"/>
          </p:cNvSpPr>
          <p:nvPr>
            <p:ph type="body" sz="quarter" idx="15"/>
          </p:nvPr>
        </p:nvSpPr>
        <p:spPr/>
        <p:txBody>
          <a:bodyPr/>
          <a:lstStyle/>
          <a:p>
            <a:r>
              <a:rPr lang="nl-BE" dirty="0"/>
              <a:t>2.2 Installer setting – SPH</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smtClean="0">
                <a:solidFill>
                  <a:schemeClr val="bg2"/>
                </a:solidFill>
              </a:rPr>
              <a:t>LWT setpoint mode</a:t>
            </a:r>
          </a:p>
          <a:p>
            <a:pPr marL="742950" lvl="1" indent="-285750">
              <a:buFontTx/>
              <a:buChar char="-"/>
            </a:pPr>
            <a:r>
              <a:rPr lang="nl-BE" dirty="0" smtClean="0"/>
              <a:t>[A.3.1.1.1] </a:t>
            </a:r>
            <a:r>
              <a:rPr lang="nl-BE" dirty="0" err="1" smtClean="0"/>
              <a:t>Main</a:t>
            </a:r>
            <a:r>
              <a:rPr lang="nl-BE" dirty="0" smtClean="0"/>
              <a:t> &amp; [A.3.1.2.1] </a:t>
            </a:r>
            <a:r>
              <a:rPr lang="nl-BE" dirty="0" err="1" smtClean="0"/>
              <a:t>Add</a:t>
            </a:r>
            <a:endParaRPr lang="nl-BE" dirty="0" smtClean="0"/>
          </a:p>
          <a:p>
            <a:pPr marL="1428750" lvl="2" indent="-285750">
              <a:buFontTx/>
              <a:buChar char="-"/>
            </a:pPr>
            <a:r>
              <a:rPr lang="nl-BE" dirty="0" err="1" smtClean="0"/>
              <a:t>Fixed</a:t>
            </a:r>
            <a:r>
              <a:rPr lang="nl-BE" dirty="0" smtClean="0"/>
              <a:t> </a:t>
            </a:r>
          </a:p>
          <a:p>
            <a:pPr marL="1428750" lvl="2" indent="-285750">
              <a:buFontTx/>
              <a:buChar char="-"/>
            </a:pPr>
            <a:r>
              <a:rPr lang="nl-BE" b="1" dirty="0" err="1" smtClean="0"/>
              <a:t>Weather</a:t>
            </a:r>
            <a:r>
              <a:rPr lang="nl-BE" b="1" dirty="0" smtClean="0"/>
              <a:t> </a:t>
            </a:r>
            <a:r>
              <a:rPr lang="nl-BE" b="1" dirty="0" err="1" smtClean="0"/>
              <a:t>dependent</a:t>
            </a:r>
            <a:r>
              <a:rPr lang="nl-BE" b="1" dirty="0" smtClean="0"/>
              <a:t> </a:t>
            </a:r>
          </a:p>
          <a:p>
            <a:pPr marL="1428750" lvl="2" indent="-285750">
              <a:buFontTx/>
              <a:buChar char="-"/>
            </a:pPr>
            <a:r>
              <a:rPr lang="nl-BE" dirty="0" err="1" smtClean="0"/>
              <a:t>Fixed</a:t>
            </a:r>
            <a:r>
              <a:rPr lang="nl-BE" dirty="0" smtClean="0"/>
              <a:t> + </a:t>
            </a:r>
            <a:r>
              <a:rPr lang="nl-BE" dirty="0" err="1" smtClean="0"/>
              <a:t>scheduled</a:t>
            </a:r>
            <a:endParaRPr lang="nl-BE" dirty="0" smtClean="0"/>
          </a:p>
          <a:p>
            <a:pPr marL="1428750" lvl="2" indent="-285750">
              <a:buFontTx/>
              <a:buChar char="-"/>
            </a:pPr>
            <a:r>
              <a:rPr lang="nl-BE" dirty="0" smtClean="0"/>
              <a:t>WD + </a:t>
            </a:r>
            <a:r>
              <a:rPr lang="nl-BE" dirty="0" err="1" smtClean="0"/>
              <a:t>Scheduled</a:t>
            </a:r>
            <a:r>
              <a:rPr lang="nl-BE" dirty="0" smtClean="0"/>
              <a:t>  </a:t>
            </a:r>
          </a:p>
          <a:p>
            <a:pPr marL="742950" lvl="1" indent="-285750">
              <a:buFontTx/>
              <a:buChar char="-"/>
            </a:pP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499067984"/>
              </p:ext>
            </p:extLst>
          </p:nvPr>
        </p:nvGraphicFramePr>
        <p:xfrm>
          <a:off x="683568" y="5519504"/>
          <a:ext cx="3312368" cy="1005840"/>
        </p:xfrm>
        <a:graphic>
          <a:graphicData uri="http://schemas.openxmlformats.org/drawingml/2006/table">
            <a:tbl>
              <a:tblPr firstRow="1" bandRow="1">
                <a:tableStyleId>{5C22544A-7EE6-4342-B048-85BDC9FD1C3A}</a:tableStyleId>
              </a:tblPr>
              <a:tblGrid>
                <a:gridCol w="1512168"/>
                <a:gridCol w="1800200"/>
              </a:tblGrid>
              <a:tr h="240027">
                <a:tc>
                  <a:txBody>
                    <a:bodyPr/>
                    <a:lstStyle/>
                    <a:p>
                      <a:r>
                        <a:rPr lang="nl-BE" sz="1600" dirty="0" err="1" smtClean="0">
                          <a:solidFill>
                            <a:schemeClr val="bg2"/>
                          </a:solidFill>
                        </a:rPr>
                        <a:t>Bread</a:t>
                      </a:r>
                      <a:r>
                        <a:rPr lang="nl-BE" sz="1600" dirty="0" smtClean="0">
                          <a:solidFill>
                            <a:schemeClr val="bg2"/>
                          </a:solidFill>
                        </a:rPr>
                        <a:t> </a:t>
                      </a:r>
                      <a:r>
                        <a:rPr lang="nl-BE" sz="1600" dirty="0" err="1" smtClean="0">
                          <a:solidFill>
                            <a:schemeClr val="bg2"/>
                          </a:solidFill>
                        </a:rPr>
                        <a:t>Crumb</a:t>
                      </a:r>
                      <a:r>
                        <a:rPr lang="nl-BE" sz="1600" baseline="0" dirty="0" smtClean="0">
                          <a:solidFill>
                            <a:schemeClr val="bg2"/>
                          </a:solidFill>
                        </a:rPr>
                        <a:t> </a:t>
                      </a:r>
                      <a:endParaRPr lang="en-GB" sz="1600" dirty="0">
                        <a:solidFill>
                          <a:schemeClr val="bg2"/>
                        </a:solidFill>
                      </a:endParaRPr>
                    </a:p>
                  </a:txBody>
                  <a:tcPr/>
                </a:tc>
                <a:tc>
                  <a:txBody>
                    <a:bodyPr/>
                    <a:lstStyle/>
                    <a:p>
                      <a:r>
                        <a:rPr lang="nl-BE" sz="1600" dirty="0" err="1" smtClean="0">
                          <a:solidFill>
                            <a:schemeClr val="bg2"/>
                          </a:solidFill>
                        </a:rPr>
                        <a:t>Overvieuw</a:t>
                      </a:r>
                      <a:endParaRPr lang="en-GB" sz="1600" dirty="0">
                        <a:solidFill>
                          <a:schemeClr val="bg2"/>
                        </a:solidFill>
                      </a:endParaRPr>
                    </a:p>
                  </a:txBody>
                  <a:tcPr/>
                </a:tc>
              </a:tr>
              <a:tr h="240027">
                <a:tc>
                  <a:txBody>
                    <a:bodyPr/>
                    <a:lstStyle/>
                    <a:p>
                      <a:r>
                        <a:rPr lang="nl-BE" sz="1600" dirty="0" smtClean="0">
                          <a:solidFill>
                            <a:schemeClr val="bg2"/>
                          </a:solidFill>
                        </a:rPr>
                        <a:t>A.3.1.1.1</a:t>
                      </a:r>
                      <a:endParaRPr lang="en-GB" sz="1600" dirty="0">
                        <a:solidFill>
                          <a:schemeClr val="bg2"/>
                        </a:solidFill>
                      </a:endParaRPr>
                    </a:p>
                  </a:txBody>
                  <a:tcPr/>
                </a:tc>
                <a:tc>
                  <a:txBody>
                    <a:bodyPr/>
                    <a:lstStyle/>
                    <a:p>
                      <a:pPr algn="ctr"/>
                      <a:r>
                        <a:rPr lang="nl-BE" sz="1600" dirty="0" smtClean="0">
                          <a:solidFill>
                            <a:schemeClr val="bg2"/>
                          </a:solidFill>
                        </a:rPr>
                        <a:t>-</a:t>
                      </a:r>
                      <a:endParaRPr lang="en-GB" sz="1600" dirty="0">
                        <a:solidFill>
                          <a:schemeClr val="bg2"/>
                        </a:solidFill>
                      </a:endParaRPr>
                    </a:p>
                  </a:txBody>
                  <a:tcPr/>
                </a:tc>
              </a:tr>
              <a:tr h="240027">
                <a:tc>
                  <a:txBody>
                    <a:bodyPr/>
                    <a:lstStyle/>
                    <a:p>
                      <a:r>
                        <a:rPr lang="nl-BE" sz="1600" dirty="0" smtClean="0">
                          <a:solidFill>
                            <a:schemeClr val="bg2"/>
                          </a:solidFill>
                        </a:rPr>
                        <a:t>A.3.1.2.1</a:t>
                      </a:r>
                      <a:endParaRPr lang="en-GB" sz="1600" dirty="0">
                        <a:solidFill>
                          <a:schemeClr val="bg2"/>
                        </a:solidFill>
                      </a:endParaRPr>
                    </a:p>
                  </a:txBody>
                  <a:tcPr/>
                </a:tc>
                <a:tc>
                  <a:txBody>
                    <a:bodyPr/>
                    <a:lstStyle/>
                    <a:p>
                      <a:pPr algn="ctr"/>
                      <a:r>
                        <a:rPr lang="nl-BE" sz="1600" dirty="0" smtClean="0">
                          <a:solidFill>
                            <a:schemeClr val="bg2"/>
                          </a:solidFill>
                        </a:rPr>
                        <a:t>-</a:t>
                      </a:r>
                      <a:endParaRPr lang="en-GB" sz="1600" dirty="0">
                        <a:solidFill>
                          <a:schemeClr val="bg2"/>
                        </a:solidFill>
                      </a:endParaRPr>
                    </a:p>
                  </a:txBody>
                  <a:tcPr/>
                </a:tc>
              </a:tr>
            </a:tbl>
          </a:graphicData>
        </a:graphic>
      </p:graphicFrame>
    </p:spTree>
    <p:extLst>
      <p:ext uri="{BB962C8B-B14F-4D97-AF65-F5344CB8AC3E}">
        <p14:creationId xmlns:p14="http://schemas.microsoft.com/office/powerpoint/2010/main" val="24434494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35</a:t>
            </a:fld>
            <a:endParaRPr lang="en-US"/>
          </a:p>
        </p:txBody>
      </p:sp>
      <p:sp>
        <p:nvSpPr>
          <p:cNvPr id="4" name="Text Placeholder 3"/>
          <p:cNvSpPr>
            <a:spLocks noGrp="1"/>
          </p:cNvSpPr>
          <p:nvPr>
            <p:ph type="body" sz="quarter" idx="15"/>
          </p:nvPr>
        </p:nvSpPr>
        <p:spPr/>
        <p:txBody>
          <a:bodyPr/>
          <a:lstStyle/>
          <a:p>
            <a:r>
              <a:rPr lang="nl-BE" dirty="0" smtClean="0"/>
              <a:t>2.2 </a:t>
            </a:r>
            <a:r>
              <a:rPr lang="nl-BE" dirty="0"/>
              <a:t>Installer setting – </a:t>
            </a:r>
            <a:r>
              <a:rPr lang="nl-BE" dirty="0" smtClean="0"/>
              <a:t>SPH</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err="1" smtClean="0">
                <a:solidFill>
                  <a:schemeClr val="bg2"/>
                </a:solidFill>
              </a:rPr>
              <a:t>Weather</a:t>
            </a:r>
            <a:r>
              <a:rPr lang="nl-BE" dirty="0" smtClean="0">
                <a:solidFill>
                  <a:schemeClr val="bg2"/>
                </a:solidFill>
              </a:rPr>
              <a:t> </a:t>
            </a:r>
            <a:r>
              <a:rPr lang="nl-BE" dirty="0" err="1" smtClean="0">
                <a:solidFill>
                  <a:schemeClr val="bg2"/>
                </a:solidFill>
              </a:rPr>
              <a:t>dependent</a:t>
            </a:r>
            <a:r>
              <a:rPr lang="nl-BE" dirty="0" smtClean="0">
                <a:solidFill>
                  <a:schemeClr val="bg2"/>
                </a:solidFill>
              </a:rPr>
              <a:t> – </a:t>
            </a:r>
            <a:r>
              <a:rPr lang="nl-BE" dirty="0" err="1" smtClean="0">
                <a:solidFill>
                  <a:schemeClr val="bg2"/>
                </a:solidFill>
              </a:rPr>
              <a:t>Heating</a:t>
            </a:r>
            <a:endParaRPr lang="nl-BE" dirty="0" smtClean="0">
              <a:solidFill>
                <a:schemeClr val="bg2"/>
              </a:solidFill>
            </a:endParaRPr>
          </a:p>
          <a:p>
            <a:pPr marL="742950" lvl="1" indent="-285750">
              <a:buFontTx/>
              <a:buChar char="-"/>
            </a:pPr>
            <a:r>
              <a:rPr lang="nl-BE" dirty="0" err="1">
                <a:solidFill>
                  <a:schemeClr val="bg2"/>
                </a:solidFill>
              </a:rPr>
              <a:t>Only</a:t>
            </a:r>
            <a:r>
              <a:rPr lang="nl-BE" dirty="0">
                <a:solidFill>
                  <a:schemeClr val="bg2"/>
                </a:solidFill>
              </a:rPr>
              <a:t> </a:t>
            </a:r>
            <a:r>
              <a:rPr lang="nl-BE" dirty="0" err="1">
                <a:solidFill>
                  <a:schemeClr val="bg2"/>
                </a:solidFill>
              </a:rPr>
              <a:t>if</a:t>
            </a:r>
            <a:r>
              <a:rPr lang="nl-BE" dirty="0">
                <a:solidFill>
                  <a:schemeClr val="bg2"/>
                </a:solidFill>
              </a:rPr>
              <a:t> [A.3.1.1.1] = WD or WD + </a:t>
            </a:r>
            <a:r>
              <a:rPr lang="nl-BE" dirty="0" err="1" smtClean="0">
                <a:solidFill>
                  <a:schemeClr val="bg2"/>
                </a:solidFill>
              </a:rPr>
              <a:t>scheduled</a:t>
            </a:r>
            <a:endParaRPr lang="nl-BE" dirty="0" smtClean="0">
              <a:solidFill>
                <a:schemeClr val="bg2"/>
              </a:solidFill>
            </a:endParaRPr>
          </a:p>
          <a:p>
            <a:pPr marL="742950" lvl="1" indent="-285750">
              <a:buFontTx/>
              <a:buChar char="-"/>
            </a:pPr>
            <a:r>
              <a:rPr lang="nl-BE" dirty="0" smtClean="0">
                <a:solidFill>
                  <a:schemeClr val="bg2"/>
                </a:solidFill>
              </a:rPr>
              <a:t>[</a:t>
            </a:r>
            <a:r>
              <a:rPr lang="en-US" dirty="0">
                <a:solidFill>
                  <a:schemeClr val="bg2"/>
                </a:solidFill>
              </a:rPr>
              <a:t>7.7.1.1</a:t>
            </a:r>
            <a:r>
              <a:rPr lang="nl-BE" dirty="0" smtClean="0">
                <a:solidFill>
                  <a:schemeClr val="bg2"/>
                </a:solidFill>
              </a:rPr>
              <a:t>]  : </a:t>
            </a:r>
            <a:r>
              <a:rPr lang="nl-BE" dirty="0" err="1" smtClean="0">
                <a:solidFill>
                  <a:schemeClr val="bg2"/>
                </a:solidFill>
              </a:rPr>
              <a:t>Main</a:t>
            </a:r>
            <a:r>
              <a:rPr lang="nl-BE" dirty="0" smtClean="0">
                <a:solidFill>
                  <a:schemeClr val="bg2"/>
                </a:solidFill>
              </a:rPr>
              <a:t> zone</a:t>
            </a:r>
          </a:p>
          <a:p>
            <a:pPr marL="742950" lvl="1" indent="-285750">
              <a:buFontTx/>
              <a:buChar char="-"/>
            </a:pPr>
            <a:r>
              <a:rPr lang="nl-BE" dirty="0" smtClean="0">
                <a:solidFill>
                  <a:schemeClr val="bg2"/>
                </a:solidFill>
              </a:rPr>
              <a:t>[</a:t>
            </a:r>
            <a:r>
              <a:rPr lang="en-US" dirty="0" smtClean="0">
                <a:solidFill>
                  <a:schemeClr val="bg2"/>
                </a:solidFill>
              </a:rPr>
              <a:t>7.7.2.1</a:t>
            </a:r>
            <a:r>
              <a:rPr lang="nl-BE" dirty="0" smtClean="0">
                <a:solidFill>
                  <a:schemeClr val="bg2"/>
                </a:solidFill>
              </a:rPr>
              <a:t>]  : </a:t>
            </a:r>
            <a:r>
              <a:rPr lang="nl-BE" dirty="0" err="1" smtClean="0">
                <a:solidFill>
                  <a:schemeClr val="bg2"/>
                </a:solidFill>
              </a:rPr>
              <a:t>Add</a:t>
            </a:r>
            <a:r>
              <a:rPr lang="nl-BE" dirty="0" smtClean="0">
                <a:solidFill>
                  <a:schemeClr val="bg2"/>
                </a:solidFill>
              </a:rPr>
              <a:t> zone</a:t>
            </a:r>
            <a:endParaRPr lang="nl-BE" dirty="0">
              <a:solidFill>
                <a:schemeClr val="bg2"/>
              </a:solidFill>
            </a:endParaRPr>
          </a:p>
        </p:txBody>
      </p:sp>
      <p:grpSp>
        <p:nvGrpSpPr>
          <p:cNvPr id="7" name="Group 6"/>
          <p:cNvGrpSpPr/>
          <p:nvPr/>
        </p:nvGrpSpPr>
        <p:grpSpPr>
          <a:xfrm>
            <a:off x="5037558" y="1916832"/>
            <a:ext cx="3696839" cy="2153162"/>
            <a:chOff x="611560" y="2447825"/>
            <a:chExt cx="4205858" cy="2798889"/>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447825"/>
              <a:ext cx="413385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11560" y="2879870"/>
              <a:ext cx="596722" cy="400078"/>
            </a:xfrm>
            <a:prstGeom prst="rect">
              <a:avLst/>
            </a:prstGeom>
            <a:noFill/>
          </p:spPr>
          <p:txBody>
            <a:bodyPr wrap="none" rtlCol="0">
              <a:spAutoFit/>
            </a:bodyPr>
            <a:lstStyle/>
            <a:p>
              <a:r>
                <a:rPr lang="en-US" sz="1400" dirty="0" smtClean="0">
                  <a:solidFill>
                    <a:srgbClr val="FF0000"/>
                  </a:solidFill>
                </a:rPr>
                <a:t>35°C</a:t>
              </a:r>
              <a:endParaRPr lang="en-US" sz="1400" dirty="0">
                <a:solidFill>
                  <a:srgbClr val="FF0000"/>
                </a:solidFill>
              </a:endParaRPr>
            </a:p>
          </p:txBody>
        </p:sp>
        <p:sp>
          <p:nvSpPr>
            <p:cNvPr id="10" name="TextBox 9"/>
            <p:cNvSpPr txBox="1"/>
            <p:nvPr/>
          </p:nvSpPr>
          <p:spPr>
            <a:xfrm>
              <a:off x="621244" y="3570286"/>
              <a:ext cx="596722" cy="400078"/>
            </a:xfrm>
            <a:prstGeom prst="rect">
              <a:avLst/>
            </a:prstGeom>
            <a:noFill/>
          </p:spPr>
          <p:txBody>
            <a:bodyPr wrap="none" rtlCol="0">
              <a:spAutoFit/>
            </a:bodyPr>
            <a:lstStyle/>
            <a:p>
              <a:r>
                <a:rPr lang="en-US" sz="1400" dirty="0" smtClean="0">
                  <a:solidFill>
                    <a:srgbClr val="FF0000"/>
                  </a:solidFill>
                </a:rPr>
                <a:t>25°C</a:t>
              </a:r>
              <a:endParaRPr lang="en-US" sz="1400" dirty="0">
                <a:solidFill>
                  <a:srgbClr val="FF0000"/>
                </a:solidFill>
              </a:endParaRPr>
            </a:p>
          </p:txBody>
        </p:sp>
        <p:sp>
          <p:nvSpPr>
            <p:cNvPr id="11" name="TextBox 10"/>
            <p:cNvSpPr txBox="1"/>
            <p:nvPr/>
          </p:nvSpPr>
          <p:spPr>
            <a:xfrm>
              <a:off x="2051720" y="4846636"/>
              <a:ext cx="658728" cy="400078"/>
            </a:xfrm>
            <a:prstGeom prst="rect">
              <a:avLst/>
            </a:prstGeom>
            <a:noFill/>
          </p:spPr>
          <p:txBody>
            <a:bodyPr wrap="none" rtlCol="0">
              <a:spAutoFit/>
            </a:bodyPr>
            <a:lstStyle/>
            <a:p>
              <a:r>
                <a:rPr lang="en-US" sz="1400" dirty="0" smtClean="0">
                  <a:solidFill>
                    <a:srgbClr val="FF0000"/>
                  </a:solidFill>
                </a:rPr>
                <a:t>-10°C</a:t>
              </a:r>
              <a:endParaRPr lang="en-US" sz="1400" dirty="0">
                <a:solidFill>
                  <a:srgbClr val="FF0000"/>
                </a:solidFill>
              </a:endParaRPr>
            </a:p>
          </p:txBody>
        </p:sp>
        <p:sp>
          <p:nvSpPr>
            <p:cNvPr id="12" name="TextBox 11"/>
            <p:cNvSpPr txBox="1"/>
            <p:nvPr/>
          </p:nvSpPr>
          <p:spPr>
            <a:xfrm>
              <a:off x="3275856" y="4845022"/>
              <a:ext cx="596722" cy="400078"/>
            </a:xfrm>
            <a:prstGeom prst="rect">
              <a:avLst/>
            </a:prstGeom>
            <a:noFill/>
            <a:ln>
              <a:noFill/>
            </a:ln>
          </p:spPr>
          <p:txBody>
            <a:bodyPr wrap="none" rtlCol="0">
              <a:spAutoFit/>
            </a:bodyPr>
            <a:lstStyle/>
            <a:p>
              <a:r>
                <a:rPr lang="en-US" sz="1400" dirty="0" smtClean="0">
                  <a:solidFill>
                    <a:srgbClr val="FF0000"/>
                  </a:solidFill>
                </a:rPr>
                <a:t>15°C</a:t>
              </a:r>
              <a:endParaRPr lang="en-US" sz="1400" dirty="0">
                <a:solidFill>
                  <a:srgbClr val="FF0000"/>
                </a:solidFill>
              </a:endParaRPr>
            </a:p>
          </p:txBody>
        </p:sp>
      </p:grpSp>
      <p:graphicFrame>
        <p:nvGraphicFramePr>
          <p:cNvPr id="14" name="Table 13"/>
          <p:cNvGraphicFramePr>
            <a:graphicFrameLocks noGrp="1"/>
          </p:cNvGraphicFramePr>
          <p:nvPr>
            <p:extLst>
              <p:ext uri="{D42A27DB-BD31-4B8C-83A1-F6EECF244321}">
                <p14:modId xmlns:p14="http://schemas.microsoft.com/office/powerpoint/2010/main" val="2867182999"/>
              </p:ext>
            </p:extLst>
          </p:nvPr>
        </p:nvGraphicFramePr>
        <p:xfrm>
          <a:off x="755576" y="4149080"/>
          <a:ext cx="6048672" cy="2305496"/>
        </p:xfrm>
        <a:graphic>
          <a:graphicData uri="http://schemas.openxmlformats.org/drawingml/2006/table">
            <a:tbl>
              <a:tblPr firstRow="1">
                <a:tableStyleId>{3C2FFA5D-87B4-456A-9821-1D502468CF0F}</a:tableStyleId>
              </a:tblPr>
              <a:tblGrid>
                <a:gridCol w="1512168"/>
                <a:gridCol w="1512168"/>
                <a:gridCol w="1512168"/>
                <a:gridCol w="1512168"/>
              </a:tblGrid>
              <a:tr h="169235">
                <a:tc>
                  <a:txBody>
                    <a:bodyPr/>
                    <a:lstStyle/>
                    <a:p>
                      <a:pPr algn="ctr" fontAlgn="b"/>
                      <a:r>
                        <a:rPr lang="en-US" sz="1400" u="none" strike="noStrike" dirty="0" smtClean="0">
                          <a:solidFill>
                            <a:sysClr val="windowText" lastClr="000000"/>
                          </a:solidFill>
                          <a:effectLst/>
                        </a:rPr>
                        <a:t>Bread</a:t>
                      </a:r>
                      <a:r>
                        <a:rPr lang="en-US" sz="1400" u="none" strike="noStrike" baseline="0" dirty="0" smtClean="0">
                          <a:solidFill>
                            <a:sysClr val="windowText" lastClr="000000"/>
                          </a:solidFill>
                          <a:effectLst/>
                        </a:rPr>
                        <a:t> Crumb</a:t>
                      </a:r>
                      <a:endParaRPr lang="en-GB" sz="1400" b="1" i="0" u="none" strike="noStrike" dirty="0">
                        <a:solidFill>
                          <a:sysClr val="windowText" lastClr="000000"/>
                        </a:solidFill>
                        <a:effectLst/>
                        <a:latin typeface="+mn-lt"/>
                      </a:endParaRPr>
                    </a:p>
                  </a:txBody>
                  <a:tcPr marL="36000" marR="36000" marT="9525" marB="0" anchor="ctr"/>
                </a:tc>
                <a:tc>
                  <a:txBody>
                    <a:bodyPr/>
                    <a:lstStyle/>
                    <a:p>
                      <a:pPr algn="ctr" fontAlgn="b"/>
                      <a:r>
                        <a:rPr lang="en-US" sz="1400" u="none" strike="noStrike" dirty="0" smtClean="0">
                          <a:solidFill>
                            <a:sysClr val="windowText" lastClr="000000"/>
                          </a:solidFill>
                          <a:effectLst/>
                        </a:rPr>
                        <a:t>Overview</a:t>
                      </a:r>
                      <a:endParaRPr lang="en-GB" sz="1400" b="1" i="0" u="none" strike="noStrike" dirty="0">
                        <a:solidFill>
                          <a:sysClr val="windowText" lastClr="000000"/>
                        </a:solidFill>
                        <a:effectLst/>
                        <a:latin typeface="+mn-lt"/>
                      </a:endParaRPr>
                    </a:p>
                  </a:txBody>
                  <a:tcPr marL="36000" marR="36000" marT="9525" marB="0" anchor="ctr"/>
                </a:tc>
                <a:tc>
                  <a:txBody>
                    <a:bodyPr/>
                    <a:lstStyle/>
                    <a:p>
                      <a:pPr algn="ctr" fontAlgn="b"/>
                      <a:r>
                        <a:rPr lang="nl-BE" sz="1400" b="1" i="0" u="none" strike="noStrike" dirty="0" smtClean="0">
                          <a:solidFill>
                            <a:sysClr val="windowText" lastClr="000000"/>
                          </a:solidFill>
                          <a:effectLst/>
                          <a:latin typeface="+mn-lt"/>
                        </a:rPr>
                        <a:t>SPH</a:t>
                      </a:r>
                      <a:r>
                        <a:rPr lang="nl-BE" sz="1400" b="1" i="0" u="none" strike="noStrike" baseline="0" dirty="0" smtClean="0">
                          <a:solidFill>
                            <a:sysClr val="windowText" lastClr="000000"/>
                          </a:solidFill>
                          <a:effectLst/>
                          <a:latin typeface="+mn-lt"/>
                        </a:rPr>
                        <a:t> control</a:t>
                      </a:r>
                      <a:endParaRPr lang="en-GB" sz="1400" b="1" i="0" u="none" strike="noStrike" dirty="0">
                        <a:solidFill>
                          <a:sysClr val="windowText" lastClr="000000"/>
                        </a:solidFill>
                        <a:effectLst/>
                        <a:latin typeface="+mn-lt"/>
                      </a:endParaRPr>
                    </a:p>
                  </a:txBody>
                  <a:tcPr marL="36000" marR="36000" marT="9525" marB="0" anchor="ctr"/>
                </a:tc>
                <a:tc>
                  <a:txBody>
                    <a:bodyPr/>
                    <a:lstStyle/>
                    <a:p>
                      <a:pPr algn="ctr" fontAlgn="b"/>
                      <a:r>
                        <a:rPr lang="nl-BE" sz="1400" b="1" i="0" u="none" strike="noStrike" dirty="0" smtClean="0">
                          <a:solidFill>
                            <a:sysClr val="windowText" lastClr="000000"/>
                          </a:solidFill>
                          <a:effectLst/>
                          <a:latin typeface="+mn-lt"/>
                        </a:rPr>
                        <a:t>Value ( °C)</a:t>
                      </a:r>
                      <a:endParaRPr lang="en-GB" sz="1400" b="1" i="0" u="none" strike="noStrike" dirty="0">
                        <a:solidFill>
                          <a:sysClr val="windowText" lastClr="000000"/>
                        </a:solidFill>
                        <a:effectLst/>
                        <a:latin typeface="+mn-lt"/>
                      </a:endParaRPr>
                    </a:p>
                  </a:txBody>
                  <a:tcPr marL="36000" marR="36000" marT="9525" marB="0" anchor="ctr"/>
                </a:tc>
              </a:tr>
              <a:tr h="169235">
                <a:tc rowSpan="4">
                  <a:txBody>
                    <a:bodyPr/>
                    <a:lstStyle/>
                    <a:p>
                      <a:pPr algn="ctr" fontAlgn="b"/>
                      <a:r>
                        <a:rPr lang="en-US" sz="1400" u="none" strike="noStrike" dirty="0" smtClean="0">
                          <a:solidFill>
                            <a:sysClr val="windowText" lastClr="000000"/>
                          </a:solidFill>
                          <a:effectLst/>
                        </a:rPr>
                        <a:t>[7.7.1.1]</a:t>
                      </a:r>
                      <a:endParaRPr lang="en-GB" sz="1400" b="0" i="0" u="none" strike="noStrike" dirty="0">
                        <a:solidFill>
                          <a:sysClr val="windowText" lastClr="000000"/>
                        </a:solidFill>
                        <a:effectLst/>
                        <a:latin typeface="+mn-lt"/>
                      </a:endParaRPr>
                    </a:p>
                  </a:txBody>
                  <a:tcPr marL="36000" marR="36000" marT="9525" marB="0"/>
                </a:tc>
                <a:tc>
                  <a:txBody>
                    <a:bodyPr/>
                    <a:lstStyle/>
                    <a:p>
                      <a:pPr algn="ctr" fontAlgn="b"/>
                      <a:r>
                        <a:rPr lang="en-US" sz="1400" b="0" i="0" u="none" strike="noStrike" dirty="0" smtClean="0">
                          <a:solidFill>
                            <a:sysClr val="windowText" lastClr="000000"/>
                          </a:solidFill>
                          <a:effectLst/>
                          <a:latin typeface="+mn-lt"/>
                        </a:rPr>
                        <a:t>1-00</a:t>
                      </a: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LWT &amp; </a:t>
                      </a:r>
                      <a:r>
                        <a:rPr lang="en-US" sz="1400" b="0" i="0" u="none" strike="noStrike" dirty="0" err="1" smtClean="0">
                          <a:solidFill>
                            <a:sysClr val="windowText" lastClr="000000"/>
                          </a:solidFill>
                          <a:effectLst/>
                          <a:latin typeface="+mn-lt"/>
                        </a:rPr>
                        <a:t>ext</a:t>
                      </a:r>
                      <a:r>
                        <a:rPr lang="en-US" sz="1400" b="0" i="0" u="none" strike="noStrike" baseline="0" dirty="0" smtClean="0">
                          <a:solidFill>
                            <a:sysClr val="windowText" lastClr="000000"/>
                          </a:solidFill>
                          <a:effectLst/>
                          <a:latin typeface="+mn-lt"/>
                        </a:rPr>
                        <a:t> RT &amp; RT </a:t>
                      </a:r>
                      <a:endParaRPr lang="en-US"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-10</a:t>
                      </a:r>
                    </a:p>
                  </a:txBody>
                  <a:tcPr marL="36000" marR="36000" marT="9525" marB="0" anchor="ctr"/>
                </a:tc>
              </a:tr>
              <a:tr h="169235">
                <a:tc vMerge="1">
                  <a:txBody>
                    <a:bodyPr/>
                    <a:lstStyle/>
                    <a:p>
                      <a:pPr algn="ctr" fontAlgn="b"/>
                      <a:endParaRPr lang="en-GB" sz="1400" b="0" i="0" u="none" strike="noStrike" dirty="0">
                        <a:solidFill>
                          <a:srgbClr val="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1-01</a:t>
                      </a:r>
                    </a:p>
                  </a:txBody>
                  <a:tcPr marL="36000" marR="36000" marT="9525" marB="0" anchor="ctr"/>
                </a:tc>
                <a:tc>
                  <a:txBody>
                    <a:bodyPr/>
                    <a:lstStyle/>
                    <a:p>
                      <a:pPr algn="ctr" fontAlgn="b"/>
                      <a:endParaRPr lang="en-US"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15</a:t>
                      </a:r>
                    </a:p>
                  </a:txBody>
                  <a:tcPr marL="36000" marR="36000" marT="9525" marB="0" anchor="ctr"/>
                </a:tc>
              </a:tr>
              <a:tr h="169235">
                <a:tc vMerge="1">
                  <a:txBody>
                    <a:bodyPr/>
                    <a:lstStyle/>
                    <a:p>
                      <a:pPr algn="ctr" fontAlgn="b"/>
                      <a:endParaRPr lang="en-GB" sz="1400" b="0" i="0" u="none" strike="noStrike" dirty="0">
                        <a:solidFill>
                          <a:srgbClr val="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1-02</a:t>
                      </a:r>
                    </a:p>
                  </a:txBody>
                  <a:tcPr marL="36000" marR="36000" marT="9525" marB="0" anchor="ctr"/>
                </a:tc>
                <a:tc>
                  <a:txBody>
                    <a:bodyPr/>
                    <a:lstStyle/>
                    <a:p>
                      <a:pPr algn="ctr" fontAlgn="b"/>
                      <a:endParaRPr lang="en-US"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45</a:t>
                      </a:r>
                    </a:p>
                  </a:txBody>
                  <a:tcPr marL="36000" marR="36000" marT="9525" marB="0" anchor="ctr"/>
                </a:tc>
              </a:tr>
              <a:tr h="169235">
                <a:tc vMerge="1">
                  <a:txBody>
                    <a:bodyPr/>
                    <a:lstStyle/>
                    <a:p>
                      <a:pPr algn="ctr" fontAlgn="b"/>
                      <a:endParaRPr lang="en-GB" sz="1400" b="0" i="0" u="none" strike="noStrike" dirty="0">
                        <a:solidFill>
                          <a:srgbClr val="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1-03</a:t>
                      </a:r>
                    </a:p>
                  </a:txBody>
                  <a:tcPr marL="36000" marR="36000" marT="9525" marB="0" anchor="ctr"/>
                </a:tc>
                <a:tc>
                  <a:txBody>
                    <a:bodyPr/>
                    <a:lstStyle/>
                    <a:p>
                      <a:pPr algn="ctr" fontAlgn="b"/>
                      <a:endParaRPr lang="en-US"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35</a:t>
                      </a:r>
                    </a:p>
                  </a:txBody>
                  <a:tcPr marL="36000" marR="36000" marT="9525" marB="0" anchor="ctr"/>
                </a:tc>
              </a:tr>
              <a:tr h="169235">
                <a:tc rowSpan="4">
                  <a:txBody>
                    <a:bodyPr/>
                    <a:lstStyle/>
                    <a:p>
                      <a:pPr algn="ctr" fontAlgn="b"/>
                      <a:r>
                        <a:rPr lang="en-US" sz="1400" b="0" i="0" u="none" strike="noStrike" dirty="0" smtClean="0">
                          <a:solidFill>
                            <a:sysClr val="windowText" lastClr="000000"/>
                          </a:solidFill>
                          <a:effectLst/>
                          <a:latin typeface="+mn-lt"/>
                        </a:rPr>
                        <a:t>[7.7.2.1]</a:t>
                      </a:r>
                      <a:endParaRPr lang="en-GB" sz="1400" b="0" i="0" u="none" strike="noStrike" dirty="0">
                        <a:solidFill>
                          <a:sysClr val="windowText" lastClr="000000"/>
                        </a:solidFill>
                        <a:effectLst/>
                        <a:latin typeface="+mn-lt"/>
                      </a:endParaRPr>
                    </a:p>
                  </a:txBody>
                  <a:tcPr marL="36000" marR="36000" marT="9525" marB="0"/>
                </a:tc>
                <a:tc>
                  <a:txBody>
                    <a:bodyPr/>
                    <a:lstStyle/>
                    <a:p>
                      <a:pPr algn="ctr" fontAlgn="b"/>
                      <a:r>
                        <a:rPr lang="en-US" sz="1400" b="0" i="0" u="none" strike="noStrike" dirty="0" smtClean="0">
                          <a:solidFill>
                            <a:sysClr val="windowText" lastClr="000000"/>
                          </a:solidFill>
                          <a:effectLst/>
                          <a:latin typeface="+mn-lt"/>
                        </a:rPr>
                        <a:t>0-00</a:t>
                      </a:r>
                    </a:p>
                  </a:txBody>
                  <a:tcPr marL="36000" marR="36000"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ysClr val="windowText" lastClr="000000"/>
                          </a:solidFill>
                          <a:effectLst/>
                          <a:latin typeface="+mn-lt"/>
                        </a:rPr>
                        <a:t>LWT &amp; </a:t>
                      </a:r>
                      <a:r>
                        <a:rPr lang="en-US" sz="1400" b="0" i="0" u="none" strike="noStrike" dirty="0" err="1" smtClean="0">
                          <a:solidFill>
                            <a:sysClr val="windowText" lastClr="000000"/>
                          </a:solidFill>
                          <a:effectLst/>
                          <a:latin typeface="+mn-lt"/>
                        </a:rPr>
                        <a:t>ext</a:t>
                      </a:r>
                      <a:r>
                        <a:rPr lang="en-US" sz="1400" b="0" i="0" u="none" strike="noStrike" baseline="0" dirty="0" smtClean="0">
                          <a:solidFill>
                            <a:sysClr val="windowText" lastClr="000000"/>
                          </a:solidFill>
                          <a:effectLst/>
                          <a:latin typeface="+mn-lt"/>
                        </a:rPr>
                        <a:t> RT &amp; RT </a:t>
                      </a:r>
                      <a:endParaRPr lang="en-US"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35</a:t>
                      </a:r>
                    </a:p>
                  </a:txBody>
                  <a:tcPr marL="36000" marR="36000" marT="9525" marB="0" anchor="ctr"/>
                </a:tc>
              </a:tr>
              <a:tr h="169235">
                <a:tc vMerge="1">
                  <a:txBody>
                    <a:bodyPr/>
                    <a:lstStyle/>
                    <a:p>
                      <a:pPr algn="ctr" fontAlgn="b"/>
                      <a:endParaRPr lang="en-GB" sz="1400" b="0" i="0" u="none" strike="noStrike" dirty="0">
                        <a:solidFill>
                          <a:srgbClr val="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0-01</a:t>
                      </a:r>
                    </a:p>
                  </a:txBody>
                  <a:tcPr marL="36000" marR="36000" marT="9525" marB="0" anchor="ctr"/>
                </a:tc>
                <a:tc>
                  <a:txBody>
                    <a:bodyPr/>
                    <a:lstStyle/>
                    <a:p>
                      <a:pPr algn="ctr" fontAlgn="b"/>
                      <a:endParaRPr lang="en-US"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45</a:t>
                      </a:r>
                    </a:p>
                  </a:txBody>
                  <a:tcPr marL="36000" marR="36000" marT="9525" marB="0" anchor="ctr"/>
                </a:tc>
              </a:tr>
              <a:tr h="169235">
                <a:tc vMerge="1">
                  <a:txBody>
                    <a:bodyPr/>
                    <a:lstStyle/>
                    <a:p>
                      <a:pPr algn="ctr" fontAlgn="b"/>
                      <a:endParaRPr lang="en-GB" sz="1400" b="0" i="0" u="none" strike="noStrike" dirty="0">
                        <a:solidFill>
                          <a:srgbClr val="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0-02</a:t>
                      </a:r>
                    </a:p>
                  </a:txBody>
                  <a:tcPr marL="36000" marR="36000" marT="9525" marB="0" anchor="ctr"/>
                </a:tc>
                <a:tc>
                  <a:txBody>
                    <a:bodyPr/>
                    <a:lstStyle/>
                    <a:p>
                      <a:pPr algn="ctr" fontAlgn="b"/>
                      <a:endParaRPr lang="en-US"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15</a:t>
                      </a:r>
                    </a:p>
                  </a:txBody>
                  <a:tcPr marL="36000" marR="36000" marT="9525" marB="0" anchor="ctr"/>
                </a:tc>
              </a:tr>
              <a:tr h="261208">
                <a:tc vMerge="1">
                  <a:txBody>
                    <a:bodyPr/>
                    <a:lstStyle/>
                    <a:p>
                      <a:pPr algn="ctr" fontAlgn="b"/>
                      <a:endParaRPr lang="en-GB" sz="1400" b="0" i="0" u="none" strike="noStrike" dirty="0">
                        <a:solidFill>
                          <a:srgbClr val="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0-03</a:t>
                      </a:r>
                    </a:p>
                  </a:txBody>
                  <a:tcPr marL="36000" marR="36000" marT="9525" marB="0" anchor="ctr"/>
                </a:tc>
                <a:tc>
                  <a:txBody>
                    <a:bodyPr/>
                    <a:lstStyle/>
                    <a:p>
                      <a:pPr algn="ctr" fontAlgn="b"/>
                      <a:endParaRPr lang="en-US"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-10</a:t>
                      </a:r>
                    </a:p>
                  </a:txBody>
                  <a:tcPr marL="36000" marR="36000" marT="9525" marB="0" anchor="ctr"/>
                </a:tc>
              </a:tr>
              <a:tr h="261208">
                <a:tc>
                  <a:txBody>
                    <a:bodyPr/>
                    <a:lstStyle/>
                    <a:p>
                      <a:pPr algn="ctr" fontAlgn="b"/>
                      <a:r>
                        <a:rPr lang="nl-BE" sz="1400" b="0" i="0" u="none" strike="noStrike" dirty="0" smtClean="0">
                          <a:solidFill>
                            <a:sysClr val="windowText" lastClr="000000"/>
                          </a:solidFill>
                          <a:effectLst/>
                          <a:latin typeface="+mn-lt"/>
                        </a:rPr>
                        <a:t>-</a:t>
                      </a:r>
                      <a:endParaRPr lang="en-GB" sz="1400" b="0" i="0" u="none" strike="noStrike" dirty="0">
                        <a:solidFill>
                          <a:sysClr val="windowText" lastClr="000000"/>
                        </a:solidFill>
                        <a:effectLst/>
                        <a:latin typeface="+mn-lt"/>
                      </a:endParaRPr>
                    </a:p>
                  </a:txBody>
                  <a:tcPr marL="36000" marR="36000" marT="9525" marB="0"/>
                </a:tc>
                <a:tc>
                  <a:txBody>
                    <a:bodyPr/>
                    <a:lstStyle/>
                    <a:p>
                      <a:pPr algn="ctr" fontAlgn="b"/>
                      <a:r>
                        <a:rPr lang="en-US" sz="1400" b="0" i="0" u="none" strike="noStrike" dirty="0" smtClean="0">
                          <a:solidFill>
                            <a:sysClr val="windowText" lastClr="000000"/>
                          </a:solidFill>
                          <a:effectLst/>
                          <a:latin typeface="+mn-lt"/>
                        </a:rPr>
                        <a:t>D-03</a:t>
                      </a: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LWT &amp; </a:t>
                      </a:r>
                      <a:r>
                        <a:rPr lang="en-US" sz="1400" b="0" i="0" u="none" strike="noStrike" dirty="0" err="1" smtClean="0">
                          <a:solidFill>
                            <a:sysClr val="windowText" lastClr="000000"/>
                          </a:solidFill>
                          <a:effectLst/>
                          <a:latin typeface="+mn-lt"/>
                        </a:rPr>
                        <a:t>ext</a:t>
                      </a:r>
                      <a:r>
                        <a:rPr lang="en-US" sz="1400" b="0" i="0" u="none" strike="noStrike" dirty="0" smtClean="0">
                          <a:solidFill>
                            <a:sysClr val="windowText" lastClr="000000"/>
                          </a:solidFill>
                          <a:effectLst/>
                          <a:latin typeface="+mn-lt"/>
                        </a:rPr>
                        <a:t> RT &amp; RT</a:t>
                      </a: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0°C default</a:t>
                      </a:r>
                    </a:p>
                  </a:txBody>
                  <a:tcPr marL="36000" marR="36000" marT="9525" marB="0" anchor="ctr"/>
                </a:tc>
              </a:tr>
            </a:tbl>
          </a:graphicData>
        </a:graphic>
      </p:graphicFrame>
      <p:sp>
        <p:nvSpPr>
          <p:cNvPr id="16" name="Rectangle 15"/>
          <p:cNvSpPr/>
          <p:nvPr/>
        </p:nvSpPr>
        <p:spPr>
          <a:xfrm rot="19593077">
            <a:off x="293205" y="2967335"/>
            <a:ext cx="8557599"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Not installer setting anymore</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179480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36</a:t>
            </a:fld>
            <a:endParaRPr lang="en-US"/>
          </a:p>
        </p:txBody>
      </p:sp>
      <p:sp>
        <p:nvSpPr>
          <p:cNvPr id="4" name="Text Placeholder 3"/>
          <p:cNvSpPr>
            <a:spLocks noGrp="1"/>
          </p:cNvSpPr>
          <p:nvPr>
            <p:ph type="body" sz="quarter" idx="15"/>
          </p:nvPr>
        </p:nvSpPr>
        <p:spPr/>
        <p:txBody>
          <a:bodyPr/>
          <a:lstStyle/>
          <a:p>
            <a:r>
              <a:rPr lang="nl-BE" dirty="0"/>
              <a:t>2.2 Installer setting – SPH</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err="1" smtClean="0">
                <a:solidFill>
                  <a:schemeClr val="bg2"/>
                </a:solidFill>
              </a:rPr>
              <a:t>Leaving</a:t>
            </a:r>
            <a:r>
              <a:rPr lang="nl-BE" dirty="0" smtClean="0">
                <a:solidFill>
                  <a:schemeClr val="bg2"/>
                </a:solidFill>
              </a:rPr>
              <a:t> water </a:t>
            </a:r>
            <a:r>
              <a:rPr lang="nl-BE" dirty="0" err="1" smtClean="0">
                <a:solidFill>
                  <a:schemeClr val="bg2"/>
                </a:solidFill>
              </a:rPr>
              <a:t>temperature</a:t>
            </a:r>
            <a:r>
              <a:rPr lang="nl-BE" dirty="0" smtClean="0">
                <a:solidFill>
                  <a:schemeClr val="bg2"/>
                </a:solidFill>
              </a:rPr>
              <a:t> </a:t>
            </a:r>
            <a:r>
              <a:rPr lang="nl-BE" dirty="0" err="1" smtClean="0">
                <a:solidFill>
                  <a:schemeClr val="bg2"/>
                </a:solidFill>
              </a:rPr>
              <a:t>compensation</a:t>
            </a:r>
            <a:r>
              <a:rPr lang="nl-BE" dirty="0" smtClean="0">
                <a:solidFill>
                  <a:schemeClr val="bg2"/>
                </a:solidFill>
              </a:rPr>
              <a:t> </a:t>
            </a:r>
            <a:r>
              <a:rPr lang="nl-BE" dirty="0" err="1" smtClean="0">
                <a:solidFill>
                  <a:schemeClr val="bg2"/>
                </a:solidFill>
              </a:rPr>
              <a:t>around</a:t>
            </a:r>
            <a:r>
              <a:rPr lang="nl-BE" dirty="0" smtClean="0">
                <a:solidFill>
                  <a:schemeClr val="bg2"/>
                </a:solidFill>
              </a:rPr>
              <a:t> 0°C</a:t>
            </a:r>
          </a:p>
          <a:p>
            <a:pPr marL="742950" lvl="1" indent="-285750">
              <a:buFontTx/>
              <a:buChar char="-"/>
            </a:pPr>
            <a:r>
              <a:rPr lang="nl-BE" dirty="0" smtClean="0"/>
              <a:t>[D-03]</a:t>
            </a:r>
          </a:p>
          <a:p>
            <a:pPr marL="1428750" lvl="2" indent="-285750">
              <a:buFontTx/>
              <a:buChar char="-"/>
            </a:pPr>
            <a:r>
              <a:rPr lang="nl-BE" dirty="0" smtClean="0"/>
              <a:t>0 = </a:t>
            </a:r>
            <a:r>
              <a:rPr lang="nl-BE" dirty="0" err="1" smtClean="0"/>
              <a:t>disabled</a:t>
            </a:r>
            <a:endParaRPr lang="nl-BE" dirty="0" smtClean="0"/>
          </a:p>
          <a:p>
            <a:pPr marL="1428750" lvl="2" indent="-285750">
              <a:buFontTx/>
              <a:buChar char="-"/>
            </a:pPr>
            <a:r>
              <a:rPr lang="nl-BE" dirty="0" smtClean="0"/>
              <a:t>1 = </a:t>
            </a:r>
            <a:r>
              <a:rPr lang="nl-BE" dirty="0" err="1" smtClean="0"/>
              <a:t>Enabled</a:t>
            </a:r>
            <a:r>
              <a:rPr lang="nl-BE" dirty="0" smtClean="0"/>
              <a:t>, shift L=2°C (R=-2~2°C)</a:t>
            </a:r>
          </a:p>
          <a:p>
            <a:pPr marL="1428750" lvl="2" indent="-285750">
              <a:buFontTx/>
              <a:buChar char="-"/>
            </a:pPr>
            <a:r>
              <a:rPr lang="nl-BE" dirty="0" smtClean="0"/>
              <a:t>2 = </a:t>
            </a:r>
            <a:r>
              <a:rPr lang="nl-BE" dirty="0" err="1" smtClean="0"/>
              <a:t>Enabled</a:t>
            </a:r>
            <a:r>
              <a:rPr lang="nl-BE" dirty="0" smtClean="0"/>
              <a:t>, </a:t>
            </a:r>
            <a:r>
              <a:rPr lang="nl-BE" dirty="0" err="1" smtClean="0"/>
              <a:t>shitf</a:t>
            </a:r>
            <a:r>
              <a:rPr lang="nl-BE" dirty="0" smtClean="0"/>
              <a:t> L=4°C (R=-4~4°C)</a:t>
            </a:r>
          </a:p>
          <a:p>
            <a:pPr marL="1428750" lvl="2" indent="-285750">
              <a:buFontTx/>
              <a:buChar char="-"/>
            </a:pPr>
            <a:r>
              <a:rPr lang="nl-BE" dirty="0" smtClean="0"/>
              <a:t>3 </a:t>
            </a:r>
            <a:r>
              <a:rPr lang="nl-BE" dirty="0"/>
              <a:t>= </a:t>
            </a:r>
            <a:r>
              <a:rPr lang="nl-BE" dirty="0" err="1"/>
              <a:t>Enabled</a:t>
            </a:r>
            <a:r>
              <a:rPr lang="nl-BE" dirty="0"/>
              <a:t>, shift </a:t>
            </a:r>
            <a:r>
              <a:rPr lang="nl-BE" dirty="0" smtClean="0"/>
              <a:t>L=2°C (R=-4~4°C</a:t>
            </a:r>
            <a:r>
              <a:rPr lang="nl-BE" dirty="0"/>
              <a:t>)</a:t>
            </a:r>
          </a:p>
          <a:p>
            <a:pPr marL="1428750" lvl="2" indent="-285750">
              <a:buFontTx/>
              <a:buChar char="-"/>
            </a:pPr>
            <a:r>
              <a:rPr lang="nl-BE" dirty="0" smtClean="0"/>
              <a:t>4 = </a:t>
            </a:r>
            <a:r>
              <a:rPr lang="nl-BE" dirty="0" err="1"/>
              <a:t>Enabled</a:t>
            </a:r>
            <a:r>
              <a:rPr lang="nl-BE" dirty="0"/>
              <a:t>, </a:t>
            </a:r>
            <a:r>
              <a:rPr lang="nl-BE" dirty="0" err="1"/>
              <a:t>shitf</a:t>
            </a:r>
            <a:r>
              <a:rPr lang="nl-BE" dirty="0"/>
              <a:t> </a:t>
            </a:r>
            <a:r>
              <a:rPr lang="nl-BE" dirty="0" smtClean="0"/>
              <a:t>L=4°C (R=-2~2°C)</a:t>
            </a:r>
          </a:p>
          <a:p>
            <a:pPr lvl="1"/>
            <a:r>
              <a:rPr lang="en-US" dirty="0" smtClean="0"/>
              <a:t>- Local </a:t>
            </a:r>
            <a:r>
              <a:rPr lang="en-US" dirty="0"/>
              <a:t>shift around 0°C ambient </a:t>
            </a:r>
            <a:r>
              <a:rPr lang="en-US" dirty="0" smtClean="0"/>
              <a:t>temperature</a:t>
            </a:r>
            <a:endParaRPr lang="en-US" b="1" dirty="0"/>
          </a:p>
          <a:p>
            <a:pPr marL="621535" lvl="1" indent="-164335">
              <a:buFontTx/>
              <a:buChar char="-"/>
            </a:pPr>
            <a:r>
              <a:rPr lang="en-US" dirty="0"/>
              <a:t>Local shift value </a:t>
            </a:r>
            <a:r>
              <a:rPr lang="en-US" dirty="0" smtClean="0"/>
              <a:t> (2 or 4°C) is </a:t>
            </a:r>
            <a:r>
              <a:rPr lang="en-US" dirty="0"/>
              <a:t>added to target LWT </a:t>
            </a:r>
            <a:r>
              <a:rPr lang="en-US" dirty="0" smtClean="0"/>
              <a:t>SP</a:t>
            </a:r>
          </a:p>
          <a:p>
            <a:pPr marL="621535" lvl="1" indent="-164335">
              <a:buFontTx/>
              <a:buChar char="-"/>
            </a:pPr>
            <a:r>
              <a:rPr lang="en-US" dirty="0" smtClean="0"/>
              <a:t>Around </a:t>
            </a:r>
            <a:r>
              <a:rPr lang="en-US" dirty="0"/>
              <a:t>0°C more capacity can be needed </a:t>
            </a:r>
            <a:r>
              <a:rPr lang="en-US" dirty="0" smtClean="0"/>
              <a:t>to heat up your house, as </a:t>
            </a:r>
            <a:r>
              <a:rPr lang="en-US" dirty="0"/>
              <a:t>energy can go towards e.g. melting ice</a:t>
            </a:r>
          </a:p>
          <a:p>
            <a:pPr marL="742950" lvl="1" indent="-285750">
              <a:buFontTx/>
              <a:buChar char="-"/>
            </a:pPr>
            <a:endParaRPr lang="nl-BE" dirty="0"/>
          </a:p>
          <a:p>
            <a:pPr marL="1428750" lvl="2" indent="-285750">
              <a:buFontTx/>
              <a:buChar char="-"/>
            </a:pPr>
            <a:endParaRPr lang="nl-BE" dirty="0" smtClean="0"/>
          </a:p>
          <a:p>
            <a:endParaRPr lang="en-GB" dirty="0"/>
          </a:p>
        </p:txBody>
      </p:sp>
      <p:grpSp>
        <p:nvGrpSpPr>
          <p:cNvPr id="6" name="Group 5"/>
          <p:cNvGrpSpPr/>
          <p:nvPr/>
        </p:nvGrpSpPr>
        <p:grpSpPr>
          <a:xfrm>
            <a:off x="4211960" y="4461863"/>
            <a:ext cx="3635428" cy="2279505"/>
            <a:chOff x="5382090" y="3309735"/>
            <a:chExt cx="3635428" cy="2279505"/>
          </a:xfrm>
        </p:grpSpPr>
        <p:sp>
          <p:nvSpPr>
            <p:cNvPr id="7" name="TextBox 6"/>
            <p:cNvSpPr txBox="1"/>
            <p:nvPr/>
          </p:nvSpPr>
          <p:spPr>
            <a:xfrm>
              <a:off x="7873174" y="4817186"/>
              <a:ext cx="397866" cy="276999"/>
            </a:xfrm>
            <a:prstGeom prst="rect">
              <a:avLst/>
            </a:prstGeom>
            <a:noFill/>
            <a:ln>
              <a:noFill/>
            </a:ln>
          </p:spPr>
          <p:txBody>
            <a:bodyPr wrap="none" rtlCol="0">
              <a:spAutoFit/>
            </a:bodyPr>
            <a:lstStyle/>
            <a:p>
              <a:r>
                <a:rPr lang="en-GB" sz="1200" b="1" dirty="0" smtClean="0">
                  <a:solidFill>
                    <a:schemeClr val="bg2"/>
                  </a:solidFill>
                </a:rPr>
                <a:t>0</a:t>
              </a:r>
              <a:r>
                <a:rPr lang="en-GB" sz="1200" b="1" dirty="0">
                  <a:solidFill>
                    <a:schemeClr val="bg2"/>
                  </a:solidFill>
                </a:rPr>
                <a:t>°C</a:t>
              </a:r>
            </a:p>
          </p:txBody>
        </p:sp>
        <p:cxnSp>
          <p:nvCxnSpPr>
            <p:cNvPr id="8" name="Straight Arrow Connector 7"/>
            <p:cNvCxnSpPr/>
            <p:nvPr/>
          </p:nvCxnSpPr>
          <p:spPr>
            <a:xfrm flipV="1">
              <a:off x="5574019" y="3580133"/>
              <a:ext cx="0" cy="1150662"/>
            </a:xfrm>
            <a:prstGeom prst="straightConnector1">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574019" y="4730795"/>
              <a:ext cx="1194553" cy="0"/>
            </a:xfrm>
            <a:prstGeom prst="straightConnector1">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82090" y="3309735"/>
              <a:ext cx="314510" cy="276999"/>
            </a:xfrm>
            <a:prstGeom prst="rect">
              <a:avLst/>
            </a:prstGeom>
            <a:noFill/>
            <a:ln>
              <a:noFill/>
            </a:ln>
          </p:spPr>
          <p:txBody>
            <a:bodyPr wrap="none" rtlCol="0">
              <a:spAutoFit/>
            </a:bodyPr>
            <a:lstStyle/>
            <a:p>
              <a:r>
                <a:rPr lang="en-GB" sz="1200" b="1" dirty="0" smtClean="0">
                  <a:solidFill>
                    <a:schemeClr val="bg2"/>
                  </a:solidFill>
                </a:rPr>
                <a:t>Tt</a:t>
              </a:r>
              <a:endParaRPr lang="en-GB" sz="1200" b="1" dirty="0">
                <a:solidFill>
                  <a:schemeClr val="bg2"/>
                </a:solidFill>
              </a:endParaRPr>
            </a:p>
          </p:txBody>
        </p:sp>
        <p:sp>
          <p:nvSpPr>
            <p:cNvPr id="11" name="TextBox 10"/>
            <p:cNvSpPr txBox="1"/>
            <p:nvPr/>
          </p:nvSpPr>
          <p:spPr>
            <a:xfrm>
              <a:off x="6796651" y="4606641"/>
              <a:ext cx="342466" cy="276999"/>
            </a:xfrm>
            <a:prstGeom prst="rect">
              <a:avLst/>
            </a:prstGeom>
            <a:noFill/>
            <a:ln>
              <a:noFill/>
            </a:ln>
          </p:spPr>
          <p:txBody>
            <a:bodyPr wrap="none" rtlCol="0">
              <a:spAutoFit/>
            </a:bodyPr>
            <a:lstStyle/>
            <a:p>
              <a:r>
                <a:rPr lang="en-GB" sz="1200" b="1" dirty="0" smtClean="0">
                  <a:solidFill>
                    <a:schemeClr val="bg2"/>
                  </a:solidFill>
                </a:rPr>
                <a:t>TA</a:t>
              </a:r>
              <a:endParaRPr lang="en-GB" sz="1200" b="1" dirty="0">
                <a:solidFill>
                  <a:schemeClr val="bg2"/>
                </a:solidFill>
              </a:endParaRPr>
            </a:p>
          </p:txBody>
        </p:sp>
        <p:cxnSp>
          <p:nvCxnSpPr>
            <p:cNvPr id="12" name="Straight Connector 11"/>
            <p:cNvCxnSpPr/>
            <p:nvPr/>
          </p:nvCxnSpPr>
          <p:spPr>
            <a:xfrm>
              <a:off x="5574019" y="4150386"/>
              <a:ext cx="319753"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893807" y="3798404"/>
              <a:ext cx="224953" cy="371779"/>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33552" y="4159930"/>
              <a:ext cx="319753"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18761" y="3798404"/>
              <a:ext cx="214756" cy="376899"/>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118761" y="3798404"/>
              <a:ext cx="0" cy="932329"/>
            </a:xfrm>
            <a:prstGeom prst="line">
              <a:avLst/>
            </a:prstGeom>
            <a:ln w="28575">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893807" y="4151645"/>
              <a:ext cx="0" cy="595104"/>
            </a:xfrm>
            <a:prstGeom prst="line">
              <a:avLst/>
            </a:prstGeom>
            <a:ln w="28575">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33517" y="4150386"/>
              <a:ext cx="0" cy="595104"/>
            </a:xfrm>
            <a:prstGeom prst="line">
              <a:avLst/>
            </a:prstGeom>
            <a:ln w="28575">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6413433" y="3518620"/>
              <a:ext cx="0" cy="559568"/>
            </a:xfrm>
            <a:prstGeom prst="line">
              <a:avLst/>
            </a:prstGeom>
            <a:ln w="28575">
              <a:solidFill>
                <a:schemeClr val="bg2"/>
              </a:solidFill>
              <a:prstDash val="dashDot"/>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975681" y="4839987"/>
              <a:ext cx="397866" cy="276999"/>
            </a:xfrm>
            <a:prstGeom prst="rect">
              <a:avLst/>
            </a:prstGeom>
            <a:noFill/>
            <a:ln>
              <a:solidFill>
                <a:schemeClr val="bg1"/>
              </a:solidFill>
            </a:ln>
          </p:spPr>
          <p:txBody>
            <a:bodyPr wrap="none" rtlCol="0">
              <a:spAutoFit/>
            </a:bodyPr>
            <a:lstStyle/>
            <a:p>
              <a:r>
                <a:rPr lang="en-GB" sz="1200" b="1" dirty="0" smtClean="0">
                  <a:solidFill>
                    <a:schemeClr val="bg2"/>
                  </a:solidFill>
                </a:rPr>
                <a:t>0</a:t>
              </a:r>
              <a:r>
                <a:rPr lang="en-GB" sz="1200" b="1" dirty="0">
                  <a:solidFill>
                    <a:schemeClr val="bg2"/>
                  </a:solidFill>
                </a:rPr>
                <a:t>°C</a:t>
              </a:r>
            </a:p>
          </p:txBody>
        </p:sp>
        <p:sp>
          <p:nvSpPr>
            <p:cNvPr id="21" name="TextBox 20"/>
            <p:cNvSpPr txBox="1"/>
            <p:nvPr/>
          </p:nvSpPr>
          <p:spPr>
            <a:xfrm>
              <a:off x="5958154" y="4173831"/>
              <a:ext cx="271228" cy="276999"/>
            </a:xfrm>
            <a:prstGeom prst="rect">
              <a:avLst/>
            </a:prstGeom>
            <a:solidFill>
              <a:schemeClr val="bg1"/>
            </a:solidFill>
            <a:ln>
              <a:noFill/>
            </a:ln>
          </p:spPr>
          <p:txBody>
            <a:bodyPr wrap="none" rtlCol="0">
              <a:spAutoFit/>
            </a:bodyPr>
            <a:lstStyle/>
            <a:p>
              <a:r>
                <a:rPr lang="en-GB" sz="1200" b="1" dirty="0">
                  <a:solidFill>
                    <a:schemeClr val="bg2"/>
                  </a:solidFill>
                </a:rPr>
                <a:t>R</a:t>
              </a:r>
            </a:p>
          </p:txBody>
        </p:sp>
        <p:cxnSp>
          <p:nvCxnSpPr>
            <p:cNvPr id="22" name="Straight Arrow Connector 21"/>
            <p:cNvCxnSpPr/>
            <p:nvPr/>
          </p:nvCxnSpPr>
          <p:spPr>
            <a:xfrm>
              <a:off x="5893807" y="4532405"/>
              <a:ext cx="439709" cy="0"/>
            </a:xfrm>
            <a:prstGeom prst="straightConnector1">
              <a:avLst/>
            </a:prstGeom>
            <a:ln>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6509621" y="3967012"/>
              <a:ext cx="337225" cy="0"/>
            </a:xfrm>
            <a:prstGeom prst="straightConnector1">
              <a:avLst/>
            </a:prstGeom>
            <a:ln>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26982" y="3824824"/>
              <a:ext cx="250390" cy="276999"/>
            </a:xfrm>
            <a:prstGeom prst="rect">
              <a:avLst/>
            </a:prstGeom>
            <a:solidFill>
              <a:schemeClr val="bg1"/>
            </a:solidFill>
            <a:ln>
              <a:noFill/>
            </a:ln>
          </p:spPr>
          <p:txBody>
            <a:bodyPr wrap="none" rtlCol="0">
              <a:spAutoFit/>
            </a:bodyPr>
            <a:lstStyle/>
            <a:p>
              <a:r>
                <a:rPr lang="en-GB" sz="1200" b="1" dirty="0" smtClean="0">
                  <a:solidFill>
                    <a:schemeClr val="bg2"/>
                  </a:solidFill>
                </a:rPr>
                <a:t>L</a:t>
              </a:r>
              <a:endParaRPr lang="en-GB" sz="1200" b="1" dirty="0">
                <a:solidFill>
                  <a:schemeClr val="bg2"/>
                </a:solidFill>
              </a:endParaRPr>
            </a:p>
          </p:txBody>
        </p:sp>
        <p:sp>
          <p:nvSpPr>
            <p:cNvPr id="25" name="TextBox 24"/>
            <p:cNvSpPr txBox="1"/>
            <p:nvPr/>
          </p:nvSpPr>
          <p:spPr>
            <a:xfrm>
              <a:off x="5761428" y="5127575"/>
              <a:ext cx="1257204" cy="461665"/>
            </a:xfrm>
            <a:prstGeom prst="rect">
              <a:avLst/>
            </a:prstGeom>
            <a:noFill/>
          </p:spPr>
          <p:txBody>
            <a:bodyPr wrap="none" rtlCol="0">
              <a:spAutoFit/>
            </a:bodyPr>
            <a:lstStyle/>
            <a:p>
              <a:pPr algn="ctr"/>
              <a:r>
                <a:rPr lang="en-GB" sz="1200" b="1" dirty="0" smtClean="0">
                  <a:solidFill>
                    <a:schemeClr val="bg2"/>
                  </a:solidFill>
                </a:rPr>
                <a:t>Absolute (Fixed) </a:t>
              </a:r>
            </a:p>
            <a:p>
              <a:pPr algn="ctr"/>
              <a:r>
                <a:rPr lang="en-GB" sz="1200" b="1" dirty="0" smtClean="0">
                  <a:solidFill>
                    <a:schemeClr val="bg2"/>
                  </a:solidFill>
                </a:rPr>
                <a:t>desired LWT</a:t>
              </a:r>
              <a:endParaRPr lang="en-GB" sz="1200" b="1" dirty="0">
                <a:solidFill>
                  <a:schemeClr val="bg2"/>
                </a:solidFill>
              </a:endParaRPr>
            </a:p>
          </p:txBody>
        </p:sp>
        <p:cxnSp>
          <p:nvCxnSpPr>
            <p:cNvPr id="26" name="Straight Arrow Connector 25"/>
            <p:cNvCxnSpPr/>
            <p:nvPr/>
          </p:nvCxnSpPr>
          <p:spPr>
            <a:xfrm flipV="1">
              <a:off x="7452420" y="3580133"/>
              <a:ext cx="0" cy="1150662"/>
            </a:xfrm>
            <a:prstGeom prst="straightConnector1">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452420" y="4730795"/>
              <a:ext cx="1194553" cy="0"/>
            </a:xfrm>
            <a:prstGeom prst="straightConnector1">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254298" y="3309735"/>
              <a:ext cx="314510" cy="276999"/>
            </a:xfrm>
            <a:prstGeom prst="rect">
              <a:avLst/>
            </a:prstGeom>
            <a:noFill/>
            <a:ln>
              <a:noFill/>
            </a:ln>
          </p:spPr>
          <p:txBody>
            <a:bodyPr wrap="none" rtlCol="0">
              <a:spAutoFit/>
            </a:bodyPr>
            <a:lstStyle/>
            <a:p>
              <a:r>
                <a:rPr lang="en-GB" sz="1200" b="1" dirty="0" smtClean="0">
                  <a:solidFill>
                    <a:schemeClr val="bg2"/>
                  </a:solidFill>
                </a:rPr>
                <a:t>Tt</a:t>
              </a:r>
              <a:endParaRPr lang="en-GB" sz="1200" b="1" dirty="0">
                <a:solidFill>
                  <a:schemeClr val="bg2"/>
                </a:solidFill>
              </a:endParaRPr>
            </a:p>
          </p:txBody>
        </p:sp>
        <p:sp>
          <p:nvSpPr>
            <p:cNvPr id="29" name="TextBox 28"/>
            <p:cNvSpPr txBox="1"/>
            <p:nvPr/>
          </p:nvSpPr>
          <p:spPr>
            <a:xfrm>
              <a:off x="8675052" y="4606641"/>
              <a:ext cx="342466" cy="276999"/>
            </a:xfrm>
            <a:prstGeom prst="rect">
              <a:avLst/>
            </a:prstGeom>
            <a:noFill/>
            <a:ln>
              <a:noFill/>
            </a:ln>
          </p:spPr>
          <p:txBody>
            <a:bodyPr wrap="none" rtlCol="0">
              <a:spAutoFit/>
            </a:bodyPr>
            <a:lstStyle/>
            <a:p>
              <a:r>
                <a:rPr lang="en-GB" sz="1200" b="1" dirty="0" smtClean="0">
                  <a:solidFill>
                    <a:schemeClr val="bg2"/>
                  </a:solidFill>
                </a:rPr>
                <a:t>TA</a:t>
              </a:r>
              <a:endParaRPr lang="en-GB" sz="1200" b="1" dirty="0">
                <a:solidFill>
                  <a:schemeClr val="bg2"/>
                </a:solidFill>
              </a:endParaRPr>
            </a:p>
          </p:txBody>
        </p:sp>
        <p:cxnSp>
          <p:nvCxnSpPr>
            <p:cNvPr id="30" name="Straight Connector 29"/>
            <p:cNvCxnSpPr/>
            <p:nvPr/>
          </p:nvCxnSpPr>
          <p:spPr>
            <a:xfrm flipV="1">
              <a:off x="7458611" y="3798399"/>
              <a:ext cx="159876" cy="4"/>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7767110" y="3885098"/>
              <a:ext cx="222549" cy="107481"/>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211954" y="4358490"/>
              <a:ext cx="159876" cy="89447"/>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612297" y="3798399"/>
              <a:ext cx="159912" cy="183981"/>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997162" y="3897557"/>
              <a:ext cx="0" cy="833176"/>
            </a:xfrm>
            <a:prstGeom prst="line">
              <a:avLst/>
            </a:prstGeom>
            <a:ln w="28575">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772209" y="3984293"/>
              <a:ext cx="0" cy="762455"/>
            </a:xfrm>
            <a:prstGeom prst="line">
              <a:avLst/>
            </a:prstGeom>
            <a:ln w="28575">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8211918" y="4358490"/>
              <a:ext cx="36" cy="386999"/>
            </a:xfrm>
            <a:prstGeom prst="line">
              <a:avLst/>
            </a:prstGeom>
            <a:ln w="28575">
              <a:solidFill>
                <a:schemeClr val="bg2"/>
              </a:solidFill>
              <a:prstDash val="dashDot"/>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830362" y="4173831"/>
              <a:ext cx="271228" cy="276999"/>
            </a:xfrm>
            <a:prstGeom prst="rect">
              <a:avLst/>
            </a:prstGeom>
            <a:solidFill>
              <a:schemeClr val="bg1"/>
            </a:solidFill>
            <a:ln>
              <a:noFill/>
            </a:ln>
          </p:spPr>
          <p:txBody>
            <a:bodyPr wrap="none" rtlCol="0">
              <a:spAutoFit/>
            </a:bodyPr>
            <a:lstStyle/>
            <a:p>
              <a:r>
                <a:rPr lang="en-GB" sz="1200" b="1" dirty="0">
                  <a:solidFill>
                    <a:schemeClr val="bg2"/>
                  </a:solidFill>
                </a:rPr>
                <a:t>R</a:t>
              </a:r>
            </a:p>
          </p:txBody>
        </p:sp>
        <p:cxnSp>
          <p:nvCxnSpPr>
            <p:cNvPr id="38" name="Straight Arrow Connector 37"/>
            <p:cNvCxnSpPr/>
            <p:nvPr/>
          </p:nvCxnSpPr>
          <p:spPr>
            <a:xfrm>
              <a:off x="7772209" y="4532405"/>
              <a:ext cx="439709" cy="0"/>
            </a:xfrm>
            <a:prstGeom prst="straightConnector1">
              <a:avLst/>
            </a:prstGeom>
            <a:ln>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8694458" y="3885098"/>
              <a:ext cx="0" cy="216725"/>
            </a:xfrm>
            <a:prstGeom prst="straightConnector1">
              <a:avLst/>
            </a:prstGeom>
            <a:ln>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118394" y="3885799"/>
              <a:ext cx="243978" cy="261610"/>
            </a:xfrm>
            <a:prstGeom prst="rect">
              <a:avLst/>
            </a:prstGeom>
            <a:solidFill>
              <a:schemeClr val="bg1"/>
            </a:solidFill>
            <a:ln>
              <a:noFill/>
            </a:ln>
          </p:spPr>
          <p:txBody>
            <a:bodyPr wrap="none" rtlCol="0">
              <a:spAutoFit/>
            </a:bodyPr>
            <a:lstStyle/>
            <a:p>
              <a:r>
                <a:rPr lang="en-GB" sz="1100" b="1" dirty="0" smtClean="0">
                  <a:solidFill>
                    <a:schemeClr val="bg2"/>
                  </a:solidFill>
                </a:rPr>
                <a:t>L</a:t>
              </a:r>
              <a:endParaRPr lang="en-GB" sz="1100" b="1" dirty="0">
                <a:solidFill>
                  <a:schemeClr val="bg2"/>
                </a:solidFill>
              </a:endParaRPr>
            </a:p>
          </p:txBody>
        </p:sp>
        <p:sp>
          <p:nvSpPr>
            <p:cNvPr id="41" name="TextBox 40"/>
            <p:cNvSpPr txBox="1"/>
            <p:nvPr/>
          </p:nvSpPr>
          <p:spPr>
            <a:xfrm>
              <a:off x="7323446" y="5127574"/>
              <a:ext cx="1471557" cy="461665"/>
            </a:xfrm>
            <a:prstGeom prst="rect">
              <a:avLst/>
            </a:prstGeom>
            <a:noFill/>
            <a:ln>
              <a:noFill/>
            </a:ln>
          </p:spPr>
          <p:txBody>
            <a:bodyPr wrap="none" rtlCol="0">
              <a:spAutoFit/>
            </a:bodyPr>
            <a:lstStyle/>
            <a:p>
              <a:pPr algn="ctr"/>
              <a:r>
                <a:rPr lang="en-GB" sz="1200" b="1" dirty="0" smtClean="0">
                  <a:solidFill>
                    <a:schemeClr val="bg2"/>
                  </a:solidFill>
                </a:rPr>
                <a:t>Weather dependent</a:t>
              </a:r>
            </a:p>
            <a:p>
              <a:pPr algn="ctr"/>
              <a:r>
                <a:rPr lang="en-GB" sz="1200" b="1" dirty="0" smtClean="0">
                  <a:solidFill>
                    <a:schemeClr val="bg2"/>
                  </a:solidFill>
                </a:rPr>
                <a:t>desired LWT</a:t>
              </a:r>
              <a:endParaRPr lang="en-GB" sz="1200" b="1" dirty="0">
                <a:solidFill>
                  <a:schemeClr val="bg2"/>
                </a:solidFill>
              </a:endParaRPr>
            </a:p>
          </p:txBody>
        </p:sp>
        <p:cxnSp>
          <p:nvCxnSpPr>
            <p:cNvPr id="42" name="Straight Connector 41"/>
            <p:cNvCxnSpPr/>
            <p:nvPr/>
          </p:nvCxnSpPr>
          <p:spPr>
            <a:xfrm>
              <a:off x="7989659" y="3897557"/>
              <a:ext cx="222294" cy="460933"/>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371830" y="4447937"/>
              <a:ext cx="275143" cy="1259"/>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8292190" y="3816163"/>
              <a:ext cx="0" cy="559568"/>
            </a:xfrm>
            <a:prstGeom prst="line">
              <a:avLst/>
            </a:prstGeom>
            <a:ln w="28575">
              <a:no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8291834" y="3617773"/>
              <a:ext cx="0" cy="559568"/>
            </a:xfrm>
            <a:prstGeom prst="line">
              <a:avLst/>
            </a:prstGeom>
            <a:ln w="28575">
              <a:solidFill>
                <a:schemeClr val="bg2"/>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99996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37</a:t>
            </a:fld>
            <a:endParaRPr lang="en-US"/>
          </a:p>
        </p:txBody>
      </p:sp>
      <p:sp>
        <p:nvSpPr>
          <p:cNvPr id="4" name="Text Placeholder 3"/>
          <p:cNvSpPr>
            <a:spLocks noGrp="1"/>
          </p:cNvSpPr>
          <p:nvPr>
            <p:ph type="body" sz="quarter" idx="15"/>
          </p:nvPr>
        </p:nvSpPr>
        <p:spPr/>
        <p:txBody>
          <a:bodyPr/>
          <a:lstStyle/>
          <a:p>
            <a:r>
              <a:rPr lang="nl-BE" dirty="0" smtClean="0"/>
              <a:t>2.2 </a:t>
            </a:r>
            <a:r>
              <a:rPr lang="nl-BE" dirty="0"/>
              <a:t>Installer setting – </a:t>
            </a:r>
            <a:r>
              <a:rPr lang="nl-BE" dirty="0" smtClean="0"/>
              <a:t>SPH</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err="1" smtClean="0">
                <a:solidFill>
                  <a:schemeClr val="bg2"/>
                </a:solidFill>
              </a:rPr>
              <a:t>Weather</a:t>
            </a:r>
            <a:r>
              <a:rPr lang="nl-BE" dirty="0" smtClean="0">
                <a:solidFill>
                  <a:schemeClr val="bg2"/>
                </a:solidFill>
              </a:rPr>
              <a:t> </a:t>
            </a:r>
            <a:r>
              <a:rPr lang="nl-BE" dirty="0" err="1">
                <a:solidFill>
                  <a:schemeClr val="bg2"/>
                </a:solidFill>
              </a:rPr>
              <a:t>dependent</a:t>
            </a:r>
            <a:r>
              <a:rPr lang="nl-BE" dirty="0">
                <a:solidFill>
                  <a:schemeClr val="bg2"/>
                </a:solidFill>
              </a:rPr>
              <a:t> – </a:t>
            </a:r>
            <a:r>
              <a:rPr lang="nl-BE" dirty="0" err="1" smtClean="0">
                <a:solidFill>
                  <a:schemeClr val="bg2"/>
                </a:solidFill>
              </a:rPr>
              <a:t>Cooling</a:t>
            </a:r>
            <a:endParaRPr lang="nl-BE" dirty="0" smtClean="0">
              <a:solidFill>
                <a:schemeClr val="bg2"/>
              </a:solidFill>
            </a:endParaRPr>
          </a:p>
          <a:p>
            <a:pPr marL="742950" lvl="1" indent="-285750">
              <a:buFontTx/>
              <a:buChar char="-"/>
            </a:pPr>
            <a:r>
              <a:rPr lang="nl-BE" dirty="0" err="1" smtClean="0"/>
              <a:t>Only</a:t>
            </a:r>
            <a:r>
              <a:rPr lang="nl-BE" dirty="0" smtClean="0"/>
              <a:t> </a:t>
            </a:r>
            <a:r>
              <a:rPr lang="nl-BE" dirty="0" err="1"/>
              <a:t>if</a:t>
            </a:r>
            <a:r>
              <a:rPr lang="nl-BE" dirty="0"/>
              <a:t> [A.3.1.1.1] = WD or WD + </a:t>
            </a:r>
            <a:r>
              <a:rPr lang="nl-BE" dirty="0" err="1" smtClean="0"/>
              <a:t>schedules</a:t>
            </a:r>
            <a:endParaRPr lang="nl-BE" dirty="0" smtClean="0"/>
          </a:p>
          <a:p>
            <a:pPr marL="742950" lvl="1" indent="-285750">
              <a:buFontTx/>
              <a:buChar char="-"/>
            </a:pPr>
            <a:r>
              <a:rPr lang="nl-BE" dirty="0" err="1" smtClean="0"/>
              <a:t>Only</a:t>
            </a:r>
            <a:r>
              <a:rPr lang="nl-BE" dirty="0" smtClean="0"/>
              <a:t> </a:t>
            </a:r>
            <a:r>
              <a:rPr lang="nl-BE" dirty="0" err="1" smtClean="0"/>
              <a:t>if</a:t>
            </a:r>
            <a:r>
              <a:rPr lang="nl-BE" dirty="0" smtClean="0"/>
              <a:t> [1-04] = 1 = </a:t>
            </a:r>
            <a:r>
              <a:rPr lang="nl-BE" dirty="0" err="1" smtClean="0"/>
              <a:t>Enable</a:t>
            </a:r>
            <a:r>
              <a:rPr lang="nl-BE" dirty="0" smtClean="0"/>
              <a:t> WD </a:t>
            </a:r>
            <a:r>
              <a:rPr lang="nl-BE" dirty="0" err="1" smtClean="0"/>
              <a:t>for</a:t>
            </a:r>
            <a:r>
              <a:rPr lang="nl-BE" dirty="0" smtClean="0"/>
              <a:t> </a:t>
            </a:r>
            <a:r>
              <a:rPr lang="nl-BE" dirty="0" err="1" smtClean="0"/>
              <a:t>cooling</a:t>
            </a:r>
            <a:r>
              <a:rPr lang="nl-BE" dirty="0" smtClean="0"/>
              <a:t> in </a:t>
            </a:r>
            <a:r>
              <a:rPr lang="nl-BE" dirty="0" err="1" smtClean="0"/>
              <a:t>main</a:t>
            </a:r>
            <a:r>
              <a:rPr lang="nl-BE" dirty="0" smtClean="0"/>
              <a:t> zone</a:t>
            </a:r>
          </a:p>
          <a:p>
            <a:pPr marL="742950" lvl="1" indent="-285750">
              <a:buFontTx/>
              <a:buChar char="-"/>
            </a:pPr>
            <a:r>
              <a:rPr lang="nl-BE" dirty="0" err="1" smtClean="0"/>
              <a:t>Only</a:t>
            </a:r>
            <a:r>
              <a:rPr lang="nl-BE" dirty="0" smtClean="0"/>
              <a:t> </a:t>
            </a:r>
            <a:r>
              <a:rPr lang="nl-BE" dirty="0" err="1" smtClean="0"/>
              <a:t>if</a:t>
            </a:r>
            <a:r>
              <a:rPr lang="nl-BE" dirty="0" smtClean="0"/>
              <a:t> [1-05] = 1 = </a:t>
            </a:r>
            <a:r>
              <a:rPr lang="nl-BE" dirty="0" err="1" smtClean="0"/>
              <a:t>Enable</a:t>
            </a:r>
            <a:r>
              <a:rPr lang="nl-BE" dirty="0" smtClean="0"/>
              <a:t> WD </a:t>
            </a:r>
            <a:r>
              <a:rPr lang="nl-BE" dirty="0" err="1" smtClean="0"/>
              <a:t>for</a:t>
            </a:r>
            <a:r>
              <a:rPr lang="nl-BE" dirty="0" smtClean="0"/>
              <a:t> </a:t>
            </a:r>
            <a:r>
              <a:rPr lang="nl-BE" dirty="0" err="1" smtClean="0"/>
              <a:t>cooling</a:t>
            </a:r>
            <a:r>
              <a:rPr lang="nl-BE" dirty="0" smtClean="0"/>
              <a:t> in </a:t>
            </a:r>
            <a:r>
              <a:rPr lang="nl-BE" dirty="0" err="1" smtClean="0"/>
              <a:t>add</a:t>
            </a:r>
            <a:r>
              <a:rPr lang="nl-BE" dirty="0" smtClean="0"/>
              <a:t> zone </a:t>
            </a:r>
          </a:p>
          <a:p>
            <a:pPr lvl="1"/>
            <a:endParaRPr lang="nl-BE" dirty="0" smtClean="0"/>
          </a:p>
          <a:p>
            <a:pPr marL="742950" lvl="1" indent="-285750">
              <a:buFontTx/>
              <a:buChar char="-"/>
            </a:pPr>
            <a:r>
              <a:rPr lang="nl-BE" dirty="0" smtClean="0"/>
              <a:t>[7.7.1.2] = WD </a:t>
            </a:r>
            <a:r>
              <a:rPr lang="nl-BE" dirty="0" err="1" smtClean="0"/>
              <a:t>Main</a:t>
            </a:r>
            <a:r>
              <a:rPr lang="nl-BE" dirty="0" smtClean="0"/>
              <a:t> zone </a:t>
            </a:r>
            <a:endParaRPr lang="nl-BE" dirty="0"/>
          </a:p>
          <a:p>
            <a:pPr marL="742950" lvl="1" indent="-285750">
              <a:buFontTx/>
              <a:buChar char="-"/>
            </a:pPr>
            <a:r>
              <a:rPr lang="nl-BE" dirty="0" smtClean="0"/>
              <a:t>[7.7.2.2] = WD  </a:t>
            </a:r>
            <a:r>
              <a:rPr lang="nl-BE" dirty="0" err="1" smtClean="0"/>
              <a:t>Add</a:t>
            </a:r>
            <a:r>
              <a:rPr lang="nl-BE" dirty="0" smtClean="0"/>
              <a:t> zone </a:t>
            </a:r>
            <a:endParaRPr lang="nl-BE" dirty="0"/>
          </a:p>
          <a:p>
            <a:endParaRPr lang="en-GB" dirty="0"/>
          </a:p>
        </p:txBody>
      </p:sp>
      <p:graphicFrame>
        <p:nvGraphicFramePr>
          <p:cNvPr id="12" name="Table 11"/>
          <p:cNvGraphicFramePr>
            <a:graphicFrameLocks noGrp="1"/>
          </p:cNvGraphicFramePr>
          <p:nvPr>
            <p:extLst>
              <p:ext uri="{D42A27DB-BD31-4B8C-83A1-F6EECF244321}">
                <p14:modId xmlns:p14="http://schemas.microsoft.com/office/powerpoint/2010/main" val="2284413655"/>
              </p:ext>
            </p:extLst>
          </p:nvPr>
        </p:nvGraphicFramePr>
        <p:xfrm>
          <a:off x="755576" y="3879681"/>
          <a:ext cx="5809876" cy="2573655"/>
        </p:xfrm>
        <a:graphic>
          <a:graphicData uri="http://schemas.openxmlformats.org/drawingml/2006/table">
            <a:tbl>
              <a:tblPr firstRow="1">
                <a:tableStyleId>{3C2FFA5D-87B4-456A-9821-1D502468CF0F}</a:tableStyleId>
              </a:tblPr>
              <a:tblGrid>
                <a:gridCol w="1452469"/>
                <a:gridCol w="1452469"/>
                <a:gridCol w="1452469"/>
                <a:gridCol w="1452469"/>
              </a:tblGrid>
              <a:tr h="161925">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err="1" smtClean="0">
                          <a:effectLst/>
                        </a:rPr>
                        <a:t>Br</a:t>
                      </a:r>
                      <a:r>
                        <a:rPr lang="en-US" sz="1400" u="none" strike="noStrike" dirty="0" err="1" smtClean="0">
                          <a:solidFill>
                            <a:sysClr val="windowText" lastClr="000000"/>
                          </a:solidFill>
                          <a:effectLst/>
                        </a:rPr>
                        <a:t>Bread</a:t>
                      </a:r>
                      <a:r>
                        <a:rPr lang="en-US" sz="1400" u="none" strike="noStrike" baseline="0" dirty="0" smtClean="0">
                          <a:solidFill>
                            <a:sysClr val="windowText" lastClr="000000"/>
                          </a:solidFill>
                          <a:effectLst/>
                        </a:rPr>
                        <a:t> </a:t>
                      </a:r>
                      <a:r>
                        <a:rPr lang="en-US" sz="1400" u="none" strike="noStrike" baseline="0" dirty="0" err="1" smtClean="0">
                          <a:solidFill>
                            <a:sysClr val="windowText" lastClr="000000"/>
                          </a:solidFill>
                          <a:effectLst/>
                        </a:rPr>
                        <a:t>Crumb</a:t>
                      </a:r>
                      <a:r>
                        <a:rPr lang="en-US" sz="1400" u="none" strike="noStrike" baseline="0" dirty="0" err="1" smtClean="0">
                          <a:effectLst/>
                        </a:rPr>
                        <a:t>mb</a:t>
                      </a:r>
                      <a:endParaRPr lang="en-GB" sz="1400" b="1" i="0" u="none" strike="noStrike" dirty="0">
                        <a:solidFill>
                          <a:srgbClr val="000000"/>
                        </a:solidFill>
                        <a:effectLst/>
                        <a:latin typeface="+mn-lt"/>
                      </a:endParaRPr>
                    </a:p>
                  </a:txBody>
                  <a:tcPr marL="36000" marR="36000" marT="9525" marB="0" anchor="ctr"/>
                </a:tc>
                <a:tc>
                  <a:txBody>
                    <a:bodyPr/>
                    <a:lstStyle/>
                    <a:p>
                      <a:pPr algn="ctr" fontAlgn="b"/>
                      <a:r>
                        <a:rPr lang="en-US" sz="1400" u="none" strike="noStrike" dirty="0" err="1" smtClean="0">
                          <a:effectLst/>
                        </a:rPr>
                        <a:t>Over</a:t>
                      </a:r>
                      <a:r>
                        <a:rPr lang="en-US" sz="1400" u="none" strike="noStrike" dirty="0" err="1" smtClean="0">
                          <a:solidFill>
                            <a:sysClr val="windowText" lastClr="000000"/>
                          </a:solidFill>
                          <a:effectLst/>
                        </a:rPr>
                        <a:t>Overview</a:t>
                      </a:r>
                      <a:r>
                        <a:rPr lang="en-US" sz="1400" u="none" strike="noStrike" dirty="0" err="1" smtClean="0">
                          <a:effectLst/>
                        </a:rPr>
                        <a:t>vie</a:t>
                      </a:r>
                      <a:endParaRPr lang="en-GB" sz="1400" b="1" i="0" u="none" strike="noStrike" dirty="0">
                        <a:solidFill>
                          <a:srgbClr val="000000"/>
                        </a:solidFill>
                        <a:effectLst/>
                        <a:latin typeface="+mn-lt"/>
                      </a:endParaRPr>
                    </a:p>
                  </a:txBody>
                  <a:tcPr marL="36000" marR="36000" marT="9525" marB="0" anchor="ctr"/>
                </a:tc>
                <a:tc>
                  <a:txBody>
                    <a:bodyPr/>
                    <a:lstStyle/>
                    <a:p>
                      <a:pPr algn="ctr" fontAlgn="b"/>
                      <a:r>
                        <a:rPr lang="nl-BE" sz="1400" b="1" i="0" u="none" strike="noStrike" dirty="0" smtClean="0">
                          <a:solidFill>
                            <a:sysClr val="windowText" lastClr="000000"/>
                          </a:solidFill>
                          <a:effectLst/>
                          <a:latin typeface="+mn-lt"/>
                        </a:rPr>
                        <a:t>SPH</a:t>
                      </a:r>
                      <a:r>
                        <a:rPr lang="nl-BE" sz="1400" b="1" i="0" u="none" strike="noStrike" baseline="0" dirty="0" smtClean="0">
                          <a:solidFill>
                            <a:sysClr val="windowText" lastClr="000000"/>
                          </a:solidFill>
                          <a:effectLst/>
                          <a:latin typeface="+mn-lt"/>
                        </a:rPr>
                        <a:t> control</a:t>
                      </a:r>
                      <a:endParaRPr lang="en-GB" sz="1400" b="1" i="0" u="none" strike="noStrike" dirty="0">
                        <a:solidFill>
                          <a:sysClr val="windowText" lastClr="000000"/>
                        </a:solidFill>
                        <a:effectLst/>
                        <a:latin typeface="+mn-lt"/>
                      </a:endParaRPr>
                    </a:p>
                  </a:txBody>
                  <a:tcPr marL="36000" marR="36000" marT="9525" marB="0" anchor="ctr"/>
                </a:tc>
                <a:tc>
                  <a:txBody>
                    <a:bodyPr/>
                    <a:lstStyle/>
                    <a:p>
                      <a:pPr algn="ctr" fontAlgn="b"/>
                      <a:r>
                        <a:rPr lang="nl-BE" sz="1400" b="1" i="0" u="none" strike="noStrike" dirty="0" smtClean="0">
                          <a:solidFill>
                            <a:sysClr val="windowText" lastClr="000000"/>
                          </a:solidFill>
                          <a:effectLst/>
                          <a:latin typeface="+mn-lt"/>
                        </a:rPr>
                        <a:t>Value ( °C)</a:t>
                      </a:r>
                      <a:endParaRPr lang="en-GB" sz="1400" b="1" i="0" u="none" strike="noStrike" dirty="0">
                        <a:solidFill>
                          <a:sysClr val="windowText" lastClr="000000"/>
                        </a:solidFill>
                        <a:effectLst/>
                        <a:latin typeface="+mn-lt"/>
                      </a:endParaRPr>
                    </a:p>
                  </a:txBody>
                  <a:tcPr marL="36000" marR="36000" marT="9525" marB="0" anchor="ctr"/>
                </a:tc>
              </a:tr>
              <a:tr h="161925">
                <a:tc>
                  <a:txBody>
                    <a:bodyPr/>
                    <a:lstStyle/>
                    <a:p>
                      <a:pPr algn="ctr" fontAlgn="b"/>
                      <a:r>
                        <a:rPr lang="en-US" sz="1400" b="0" i="0" u="none" strike="noStrike" dirty="0" smtClean="0">
                          <a:solidFill>
                            <a:srgbClr val="000000"/>
                          </a:solidFill>
                          <a:effectLst/>
                          <a:latin typeface="+mn-lt"/>
                        </a:rPr>
                        <a:t>-</a:t>
                      </a:r>
                      <a:endParaRPr lang="en-GB" sz="1400" b="0" i="0" u="none" strike="noStrike" dirty="0">
                        <a:solidFill>
                          <a:srgbClr val="000000"/>
                        </a:solidFill>
                        <a:effectLst/>
                        <a:latin typeface="+mn-lt"/>
                      </a:endParaRPr>
                    </a:p>
                  </a:txBody>
                  <a:tcPr marL="36000" marR="36000" marT="9525" marB="0"/>
                </a:tc>
                <a:tc>
                  <a:txBody>
                    <a:bodyPr/>
                    <a:lstStyle/>
                    <a:p>
                      <a:pPr algn="ctr" fontAlgn="b"/>
                      <a:r>
                        <a:rPr lang="en-US" sz="1400" b="0" i="0" u="none" strike="noStrike" dirty="0" smtClean="0">
                          <a:solidFill>
                            <a:srgbClr val="000000"/>
                          </a:solidFill>
                          <a:effectLst/>
                          <a:latin typeface="+mn-lt"/>
                        </a:rPr>
                        <a:t>1-04</a:t>
                      </a:r>
                    </a:p>
                  </a:txBody>
                  <a:tcPr marL="36000" marR="36000" marT="9525" marB="0" anchor="ctr"/>
                </a:tc>
                <a:tc>
                  <a:txBody>
                    <a:bodyPr/>
                    <a:lstStyle/>
                    <a:p>
                      <a:endParaRPr lang="en-GB" dirty="0"/>
                    </a:p>
                  </a:txBody>
                  <a:tcPr marL="36000" marR="36000" marT="9525" marB="0" anchor="ctr"/>
                </a:tc>
                <a:tc>
                  <a:txBody>
                    <a:bodyPr/>
                    <a:lstStyle/>
                    <a:p>
                      <a:pPr algn="ctr"/>
                      <a:r>
                        <a:rPr lang="nl-BE" dirty="0" smtClean="0">
                          <a:solidFill>
                            <a:schemeClr val="tx2"/>
                          </a:solidFill>
                        </a:rPr>
                        <a:t>1</a:t>
                      </a:r>
                      <a:endParaRPr lang="en-GB" dirty="0">
                        <a:solidFill>
                          <a:schemeClr val="tx2"/>
                        </a:solidFill>
                      </a:endParaRPr>
                    </a:p>
                  </a:txBody>
                  <a:tcPr marL="36000" marR="36000" marT="9525" marB="0" anchor="ctr"/>
                </a:tc>
              </a:tr>
              <a:tr h="161925">
                <a:tc>
                  <a:txBody>
                    <a:bodyPr/>
                    <a:lstStyle/>
                    <a:p>
                      <a:pPr algn="ctr" fontAlgn="b"/>
                      <a:r>
                        <a:rPr lang="en-US" sz="1400" b="0" i="0" u="none" strike="noStrike" dirty="0" smtClean="0">
                          <a:solidFill>
                            <a:srgbClr val="000000"/>
                          </a:solidFill>
                          <a:effectLst/>
                          <a:latin typeface="+mn-lt"/>
                        </a:rPr>
                        <a:t>-</a:t>
                      </a:r>
                      <a:endParaRPr lang="en-GB" sz="1400" b="0" i="0" u="none" strike="noStrike" dirty="0">
                        <a:solidFill>
                          <a:srgbClr val="000000"/>
                        </a:solidFill>
                        <a:effectLst/>
                        <a:latin typeface="+mn-lt"/>
                      </a:endParaRPr>
                    </a:p>
                  </a:txBody>
                  <a:tcPr marL="36000" marR="36000" marT="9525" marB="0"/>
                </a:tc>
                <a:tc>
                  <a:txBody>
                    <a:bodyPr/>
                    <a:lstStyle/>
                    <a:p>
                      <a:pPr algn="ctr" fontAlgn="b"/>
                      <a:r>
                        <a:rPr lang="en-US" sz="1400" b="0" i="0" u="none" strike="noStrike" dirty="0" smtClean="0">
                          <a:solidFill>
                            <a:srgbClr val="000000"/>
                          </a:solidFill>
                          <a:effectLst/>
                          <a:latin typeface="+mn-lt"/>
                        </a:rPr>
                        <a:t>1-05</a:t>
                      </a:r>
                    </a:p>
                  </a:txBody>
                  <a:tcPr marL="36000" marR="36000" marT="9525" marB="0" anchor="ctr"/>
                </a:tc>
                <a:tc>
                  <a:txBody>
                    <a:bodyPr/>
                    <a:lstStyle/>
                    <a:p>
                      <a:endParaRPr lang="en-GB" dirty="0"/>
                    </a:p>
                  </a:txBody>
                  <a:tcPr marL="36000" marR="36000" marT="9525" marB="0" anchor="ctr"/>
                </a:tc>
                <a:tc>
                  <a:txBody>
                    <a:bodyPr/>
                    <a:lstStyle/>
                    <a:p>
                      <a:pPr algn="ctr"/>
                      <a:r>
                        <a:rPr lang="nl-BE" dirty="0" smtClean="0">
                          <a:solidFill>
                            <a:schemeClr val="tx2"/>
                          </a:solidFill>
                        </a:rPr>
                        <a:t>1</a:t>
                      </a:r>
                      <a:endParaRPr lang="en-GB" dirty="0">
                        <a:solidFill>
                          <a:schemeClr val="tx2"/>
                        </a:solidFill>
                      </a:endParaRPr>
                    </a:p>
                  </a:txBody>
                  <a:tcPr marL="36000" marR="36000" marT="9525" marB="0" anchor="ctr"/>
                </a:tc>
              </a:tr>
              <a:tr h="161925">
                <a:tc rowSpan="4">
                  <a:txBody>
                    <a:bodyPr/>
                    <a:lstStyle/>
                    <a:p>
                      <a:pPr algn="ctr" fontAlgn="b"/>
                      <a:r>
                        <a:rPr lang="en-US" sz="1400" u="none" strike="noStrike" dirty="0" smtClean="0">
                          <a:solidFill>
                            <a:schemeClr val="bg2"/>
                          </a:solidFill>
                          <a:effectLst/>
                        </a:rPr>
                        <a:t>[7.7.1.2]</a:t>
                      </a:r>
                      <a:endParaRPr lang="en-GB" sz="1400" b="0" i="0" u="none" strike="noStrike" dirty="0">
                        <a:solidFill>
                          <a:schemeClr val="bg2"/>
                        </a:solidFill>
                        <a:effectLst/>
                        <a:latin typeface="+mn-lt"/>
                      </a:endParaRPr>
                    </a:p>
                  </a:txBody>
                  <a:tcPr marL="36000" marR="36000" marT="9525" marB="0"/>
                </a:tc>
                <a:tc>
                  <a:txBody>
                    <a:bodyPr/>
                    <a:lstStyle/>
                    <a:p>
                      <a:pPr algn="ctr" fontAlgn="b"/>
                      <a:r>
                        <a:rPr lang="en-US" sz="1400" b="0" i="0" u="none" strike="noStrike" dirty="0" smtClean="0">
                          <a:solidFill>
                            <a:srgbClr val="000000"/>
                          </a:solidFill>
                          <a:effectLst/>
                          <a:latin typeface="+mn-lt"/>
                        </a:rPr>
                        <a:t>1-06</a:t>
                      </a: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LWT &amp; </a:t>
                      </a:r>
                      <a:r>
                        <a:rPr lang="en-US" sz="1400" b="0" i="0" u="none" strike="noStrike" dirty="0" err="1" smtClean="0">
                          <a:solidFill>
                            <a:sysClr val="windowText" lastClr="000000"/>
                          </a:solidFill>
                          <a:effectLst/>
                          <a:latin typeface="+mn-lt"/>
                        </a:rPr>
                        <a:t>ext</a:t>
                      </a:r>
                      <a:r>
                        <a:rPr lang="en-US" sz="1400" b="0" i="0" u="none" strike="noStrike" baseline="0" dirty="0" smtClean="0">
                          <a:solidFill>
                            <a:sysClr val="windowText" lastClr="000000"/>
                          </a:solidFill>
                          <a:effectLst/>
                          <a:latin typeface="+mn-lt"/>
                        </a:rPr>
                        <a:t> RT &amp; RT </a:t>
                      </a:r>
                      <a:endParaRPr lang="en-US"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20</a:t>
                      </a:r>
                    </a:p>
                  </a:txBody>
                  <a:tcPr marL="36000" marR="36000" marT="9525" marB="0" anchor="ctr"/>
                </a:tc>
              </a:tr>
              <a:tr h="161925">
                <a:tc vMerge="1">
                  <a:txBody>
                    <a:bodyPr/>
                    <a:lstStyle/>
                    <a:p>
                      <a:pPr algn="ctr" fontAlgn="b"/>
                      <a:endParaRPr lang="en-GB" sz="1400" b="0" i="0" u="none" strike="noStrike" dirty="0">
                        <a:solidFill>
                          <a:srgbClr val="000000"/>
                        </a:solidFill>
                        <a:effectLst/>
                        <a:latin typeface="+mn-lt"/>
                      </a:endParaRPr>
                    </a:p>
                  </a:txBody>
                  <a:tcPr marL="36000" marR="36000" marT="9525" marB="0" anchor="ctr"/>
                </a:tc>
                <a:tc>
                  <a:txBody>
                    <a:bodyPr/>
                    <a:lstStyle/>
                    <a:p>
                      <a:pPr algn="ctr" fontAlgn="b"/>
                      <a:r>
                        <a:rPr lang="en-US" sz="1400" b="0" i="0" u="none" strike="noStrike" dirty="0" smtClean="0">
                          <a:solidFill>
                            <a:srgbClr val="000000"/>
                          </a:solidFill>
                          <a:effectLst/>
                          <a:latin typeface="+mn-lt"/>
                        </a:rPr>
                        <a:t>1-07</a:t>
                      </a:r>
                    </a:p>
                  </a:txBody>
                  <a:tcPr marL="36000" marR="36000" marT="9525" marB="0" anchor="ctr"/>
                </a:tc>
                <a:tc>
                  <a:txBody>
                    <a:bodyPr/>
                    <a:lstStyle/>
                    <a:p>
                      <a:pPr algn="ctr" fontAlgn="b"/>
                      <a:endParaRPr lang="en-US"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35</a:t>
                      </a:r>
                    </a:p>
                  </a:txBody>
                  <a:tcPr marL="36000" marR="36000" marT="9525" marB="0" anchor="ctr"/>
                </a:tc>
              </a:tr>
              <a:tr h="161925">
                <a:tc vMerge="1">
                  <a:txBody>
                    <a:bodyPr/>
                    <a:lstStyle/>
                    <a:p>
                      <a:pPr algn="ctr" fontAlgn="b"/>
                      <a:endParaRPr lang="en-GB" sz="1400" b="0" i="0" u="none" strike="noStrike" dirty="0">
                        <a:solidFill>
                          <a:srgbClr val="000000"/>
                        </a:solidFill>
                        <a:effectLst/>
                        <a:latin typeface="+mn-lt"/>
                      </a:endParaRPr>
                    </a:p>
                  </a:txBody>
                  <a:tcPr marL="36000" marR="36000" marT="9525" marB="0" anchor="ctr"/>
                </a:tc>
                <a:tc>
                  <a:txBody>
                    <a:bodyPr/>
                    <a:lstStyle/>
                    <a:p>
                      <a:pPr algn="ctr" fontAlgn="b"/>
                      <a:r>
                        <a:rPr lang="en-US" sz="1400" b="0" i="0" u="none" strike="noStrike" dirty="0" smtClean="0">
                          <a:solidFill>
                            <a:srgbClr val="000000"/>
                          </a:solidFill>
                          <a:effectLst/>
                          <a:latin typeface="+mn-lt"/>
                        </a:rPr>
                        <a:t>1-08</a:t>
                      </a:r>
                    </a:p>
                  </a:txBody>
                  <a:tcPr marL="36000" marR="36000" marT="9525" marB="0" anchor="ctr"/>
                </a:tc>
                <a:tc>
                  <a:txBody>
                    <a:bodyPr/>
                    <a:lstStyle/>
                    <a:p>
                      <a:pPr algn="ctr" fontAlgn="b"/>
                      <a:endParaRPr lang="en-US"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22</a:t>
                      </a:r>
                    </a:p>
                  </a:txBody>
                  <a:tcPr marL="36000" marR="36000" marT="9525" marB="0" anchor="ctr"/>
                </a:tc>
              </a:tr>
              <a:tr h="161925">
                <a:tc vMerge="1">
                  <a:txBody>
                    <a:bodyPr/>
                    <a:lstStyle/>
                    <a:p>
                      <a:pPr algn="ctr" fontAlgn="b"/>
                      <a:endParaRPr lang="en-GB" sz="1400" b="0" i="0" u="none" strike="noStrike" dirty="0">
                        <a:solidFill>
                          <a:srgbClr val="000000"/>
                        </a:solidFill>
                        <a:effectLst/>
                        <a:latin typeface="+mn-lt"/>
                      </a:endParaRPr>
                    </a:p>
                  </a:txBody>
                  <a:tcPr marL="36000" marR="36000" marT="9525" marB="0" anchor="ctr"/>
                </a:tc>
                <a:tc>
                  <a:txBody>
                    <a:bodyPr/>
                    <a:lstStyle/>
                    <a:p>
                      <a:pPr algn="ctr" fontAlgn="b"/>
                      <a:r>
                        <a:rPr lang="en-US" sz="1400" b="0" i="0" u="none" strike="noStrike" dirty="0" smtClean="0">
                          <a:solidFill>
                            <a:srgbClr val="000000"/>
                          </a:solidFill>
                          <a:effectLst/>
                          <a:latin typeface="+mn-lt"/>
                        </a:rPr>
                        <a:t>1-09</a:t>
                      </a:r>
                    </a:p>
                  </a:txBody>
                  <a:tcPr marL="36000" marR="36000" marT="9525" marB="0" anchor="ctr"/>
                </a:tc>
                <a:tc>
                  <a:txBody>
                    <a:bodyPr/>
                    <a:lstStyle/>
                    <a:p>
                      <a:pPr algn="ctr" fontAlgn="b"/>
                      <a:endParaRPr lang="en-US"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18</a:t>
                      </a:r>
                    </a:p>
                  </a:txBody>
                  <a:tcPr marL="36000" marR="36000" marT="9525" marB="0" anchor="ctr"/>
                </a:tc>
              </a:tr>
              <a:tr h="161925">
                <a:tc rowSpan="4">
                  <a:txBody>
                    <a:bodyPr/>
                    <a:lstStyle/>
                    <a:p>
                      <a:pPr algn="ctr" fontAlgn="b"/>
                      <a:r>
                        <a:rPr lang="en-US" sz="1400" b="0" i="0" u="none" strike="noStrike" dirty="0" smtClean="0">
                          <a:solidFill>
                            <a:srgbClr val="000000"/>
                          </a:solidFill>
                          <a:effectLst/>
                          <a:latin typeface="+mn-lt"/>
                        </a:rPr>
                        <a:t>[7.7.2.2]</a:t>
                      </a:r>
                      <a:endParaRPr lang="en-GB" sz="1400" b="0" i="0" u="none" strike="noStrike" dirty="0">
                        <a:solidFill>
                          <a:srgbClr val="000000"/>
                        </a:solidFill>
                        <a:effectLst/>
                        <a:latin typeface="+mn-lt"/>
                      </a:endParaRPr>
                    </a:p>
                  </a:txBody>
                  <a:tcPr marL="36000" marR="36000" marT="9525" marB="0"/>
                </a:tc>
                <a:tc>
                  <a:txBody>
                    <a:bodyPr/>
                    <a:lstStyle/>
                    <a:p>
                      <a:pPr algn="ctr" fontAlgn="b"/>
                      <a:r>
                        <a:rPr lang="en-US" sz="1400" b="0" i="0" u="none" strike="noStrike" dirty="0" smtClean="0">
                          <a:solidFill>
                            <a:srgbClr val="000000"/>
                          </a:solidFill>
                          <a:effectLst/>
                          <a:latin typeface="+mn-lt"/>
                        </a:rPr>
                        <a:t>0-04</a:t>
                      </a:r>
                    </a:p>
                  </a:txBody>
                  <a:tcPr marL="36000" marR="36000"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ysClr val="windowText" lastClr="000000"/>
                          </a:solidFill>
                          <a:effectLst/>
                          <a:latin typeface="+mn-lt"/>
                        </a:rPr>
                        <a:t>LWT &amp; </a:t>
                      </a:r>
                      <a:r>
                        <a:rPr lang="en-US" sz="1400" b="0" i="0" u="none" strike="noStrike" dirty="0" err="1" smtClean="0">
                          <a:solidFill>
                            <a:sysClr val="windowText" lastClr="000000"/>
                          </a:solidFill>
                          <a:effectLst/>
                          <a:latin typeface="+mn-lt"/>
                        </a:rPr>
                        <a:t>ext</a:t>
                      </a:r>
                      <a:r>
                        <a:rPr lang="en-US" sz="1400" b="0" i="0" u="none" strike="noStrike" baseline="0" dirty="0" smtClean="0">
                          <a:solidFill>
                            <a:sysClr val="windowText" lastClr="000000"/>
                          </a:solidFill>
                          <a:effectLst/>
                          <a:latin typeface="+mn-lt"/>
                        </a:rPr>
                        <a:t> RT &amp; RT </a:t>
                      </a:r>
                      <a:endParaRPr lang="en-US"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8</a:t>
                      </a:r>
                    </a:p>
                  </a:txBody>
                  <a:tcPr marL="36000" marR="36000" marT="9525" marB="0" anchor="ctr"/>
                </a:tc>
              </a:tr>
              <a:tr h="161925">
                <a:tc vMerge="1">
                  <a:txBody>
                    <a:bodyPr/>
                    <a:lstStyle/>
                    <a:p>
                      <a:pPr algn="ctr" fontAlgn="b"/>
                      <a:endParaRPr lang="en-GB" sz="1400" b="0" i="0" u="none" strike="noStrike" dirty="0">
                        <a:solidFill>
                          <a:srgbClr val="000000"/>
                        </a:solidFill>
                        <a:effectLst/>
                        <a:latin typeface="+mn-lt"/>
                      </a:endParaRPr>
                    </a:p>
                  </a:txBody>
                  <a:tcPr marL="36000" marR="36000" marT="9525" marB="0" anchor="ctr"/>
                </a:tc>
                <a:tc>
                  <a:txBody>
                    <a:bodyPr/>
                    <a:lstStyle/>
                    <a:p>
                      <a:pPr algn="ctr" fontAlgn="b"/>
                      <a:r>
                        <a:rPr lang="en-US" sz="1400" b="0" i="0" u="none" strike="noStrike" dirty="0" smtClean="0">
                          <a:solidFill>
                            <a:srgbClr val="000000"/>
                          </a:solidFill>
                          <a:effectLst/>
                          <a:latin typeface="+mn-lt"/>
                        </a:rPr>
                        <a:t>0-05</a:t>
                      </a:r>
                    </a:p>
                  </a:txBody>
                  <a:tcPr marL="36000" marR="36000" marT="9525" marB="0" anchor="ctr"/>
                </a:tc>
                <a:tc>
                  <a:txBody>
                    <a:bodyPr/>
                    <a:lstStyle/>
                    <a:p>
                      <a:pPr algn="ctr" fontAlgn="b"/>
                      <a:endParaRPr lang="en-US"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12</a:t>
                      </a:r>
                    </a:p>
                  </a:txBody>
                  <a:tcPr marL="36000" marR="36000" marT="9525" marB="0" anchor="ctr"/>
                </a:tc>
              </a:tr>
              <a:tr h="161925">
                <a:tc vMerge="1">
                  <a:txBody>
                    <a:bodyPr/>
                    <a:lstStyle/>
                    <a:p>
                      <a:pPr algn="ctr" fontAlgn="b"/>
                      <a:endParaRPr lang="en-GB" sz="1400" b="0" i="0" u="none" strike="noStrike" dirty="0">
                        <a:solidFill>
                          <a:srgbClr val="000000"/>
                        </a:solidFill>
                        <a:effectLst/>
                        <a:latin typeface="+mn-lt"/>
                      </a:endParaRPr>
                    </a:p>
                  </a:txBody>
                  <a:tcPr marL="36000" marR="36000" marT="9525" marB="0" anchor="ctr"/>
                </a:tc>
                <a:tc>
                  <a:txBody>
                    <a:bodyPr/>
                    <a:lstStyle/>
                    <a:p>
                      <a:pPr algn="ctr" fontAlgn="b"/>
                      <a:r>
                        <a:rPr lang="en-US" sz="1400" b="0" i="0" u="none" strike="noStrike" dirty="0" smtClean="0">
                          <a:solidFill>
                            <a:srgbClr val="000000"/>
                          </a:solidFill>
                          <a:effectLst/>
                          <a:latin typeface="+mn-lt"/>
                        </a:rPr>
                        <a:t>0-06</a:t>
                      </a:r>
                    </a:p>
                  </a:txBody>
                  <a:tcPr marL="36000" marR="36000" marT="9525" marB="0" anchor="ctr"/>
                </a:tc>
                <a:tc>
                  <a:txBody>
                    <a:bodyPr/>
                    <a:lstStyle/>
                    <a:p>
                      <a:pPr algn="ctr" fontAlgn="b"/>
                      <a:endParaRPr lang="en-US" sz="1400" b="0" i="0" u="none" strike="noStrike" dirty="0" smtClean="0">
                        <a:solidFill>
                          <a:srgbClr val="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35</a:t>
                      </a:r>
                    </a:p>
                  </a:txBody>
                  <a:tcPr marL="36000" marR="36000" marT="9525" marB="0" anchor="ctr"/>
                </a:tc>
              </a:tr>
              <a:tr h="161925">
                <a:tc vMerge="1">
                  <a:txBody>
                    <a:bodyPr/>
                    <a:lstStyle/>
                    <a:p>
                      <a:pPr algn="ctr" fontAlgn="b"/>
                      <a:endParaRPr lang="en-GB" sz="1400" b="0" i="0" u="none" strike="noStrike" dirty="0">
                        <a:solidFill>
                          <a:srgbClr val="000000"/>
                        </a:solidFill>
                        <a:effectLst/>
                        <a:latin typeface="+mn-lt"/>
                      </a:endParaRPr>
                    </a:p>
                  </a:txBody>
                  <a:tcPr marL="36000" marR="36000" marT="9525" marB="0" anchor="ctr"/>
                </a:tc>
                <a:tc>
                  <a:txBody>
                    <a:bodyPr/>
                    <a:lstStyle/>
                    <a:p>
                      <a:pPr algn="ctr" fontAlgn="b"/>
                      <a:r>
                        <a:rPr lang="en-US" sz="1400" b="0" i="0" u="none" strike="noStrike" dirty="0" smtClean="0">
                          <a:solidFill>
                            <a:srgbClr val="000000"/>
                          </a:solidFill>
                          <a:effectLst/>
                          <a:latin typeface="+mn-lt"/>
                        </a:rPr>
                        <a:t>0-07</a:t>
                      </a:r>
                    </a:p>
                  </a:txBody>
                  <a:tcPr marL="36000" marR="36000" marT="9525" marB="0" anchor="ctr"/>
                </a:tc>
                <a:tc>
                  <a:txBody>
                    <a:bodyPr/>
                    <a:lstStyle/>
                    <a:p>
                      <a:pPr algn="ctr" fontAlgn="b"/>
                      <a:endParaRPr lang="en-US" sz="1400" b="0" i="0" u="none" strike="noStrike" dirty="0" smtClean="0">
                        <a:solidFill>
                          <a:srgbClr val="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20</a:t>
                      </a:r>
                    </a:p>
                  </a:txBody>
                  <a:tcPr marL="36000" marR="36000" marT="9525" marB="0" anchor="ctr"/>
                </a:tc>
              </a:tr>
            </a:tbl>
          </a:graphicData>
        </a:graphic>
      </p:graphicFrame>
      <p:sp>
        <p:nvSpPr>
          <p:cNvPr id="8" name="Rectangle 7"/>
          <p:cNvSpPr/>
          <p:nvPr/>
        </p:nvSpPr>
        <p:spPr>
          <a:xfrm rot="19593077">
            <a:off x="293205" y="2967335"/>
            <a:ext cx="8557599"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Not installer setting anymore</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179480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38</a:t>
            </a:fld>
            <a:endParaRPr lang="en-US"/>
          </a:p>
        </p:txBody>
      </p:sp>
      <p:sp>
        <p:nvSpPr>
          <p:cNvPr id="4" name="Text Placeholder 3"/>
          <p:cNvSpPr>
            <a:spLocks noGrp="1"/>
          </p:cNvSpPr>
          <p:nvPr>
            <p:ph type="body" sz="quarter" idx="15"/>
          </p:nvPr>
        </p:nvSpPr>
        <p:spPr/>
        <p:txBody>
          <a:bodyPr/>
          <a:lstStyle/>
          <a:p>
            <a:r>
              <a:rPr lang="nl-BE" dirty="0" smtClean="0"/>
              <a:t>2.2 </a:t>
            </a:r>
            <a:r>
              <a:rPr lang="nl-BE" dirty="0"/>
              <a:t>Installer setting – </a:t>
            </a:r>
            <a:r>
              <a:rPr lang="nl-BE" dirty="0" smtClean="0"/>
              <a:t>SPH</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err="1" smtClean="0">
                <a:solidFill>
                  <a:schemeClr val="tx2"/>
                </a:solidFill>
              </a:rPr>
              <a:t>Modulated</a:t>
            </a:r>
            <a:r>
              <a:rPr lang="nl-BE" dirty="0" smtClean="0">
                <a:solidFill>
                  <a:schemeClr val="tx2"/>
                </a:solidFill>
              </a:rPr>
              <a:t> LWT </a:t>
            </a:r>
          </a:p>
          <a:p>
            <a:pPr marL="742950" lvl="1" indent="-285750">
              <a:buFontTx/>
              <a:buChar char="-"/>
            </a:pPr>
            <a:r>
              <a:rPr lang="nl-BE" dirty="0"/>
              <a:t>[A.3.1.1.5]</a:t>
            </a:r>
          </a:p>
          <a:p>
            <a:pPr marL="1428750" lvl="2" indent="-285750">
              <a:buFontTx/>
              <a:buChar char="-"/>
            </a:pPr>
            <a:r>
              <a:rPr lang="nl-BE" dirty="0"/>
              <a:t>No = 0</a:t>
            </a:r>
          </a:p>
          <a:p>
            <a:pPr marL="1428750" lvl="2" indent="-285750">
              <a:buFontTx/>
              <a:buChar char="-"/>
            </a:pPr>
            <a:r>
              <a:rPr lang="nl-BE" b="1" dirty="0"/>
              <a:t>Yes = </a:t>
            </a:r>
            <a:r>
              <a:rPr lang="nl-BE" b="1" dirty="0" smtClean="0"/>
              <a:t>1</a:t>
            </a:r>
            <a:endParaRPr lang="nl-BE" dirty="0" smtClean="0"/>
          </a:p>
          <a:p>
            <a:pPr marL="742950" lvl="1" indent="-285750">
              <a:buFontTx/>
              <a:buChar char="-"/>
            </a:pPr>
            <a:r>
              <a:rPr lang="nl-BE" dirty="0" err="1" smtClean="0"/>
              <a:t>Only</a:t>
            </a:r>
            <a:r>
              <a:rPr lang="nl-BE" dirty="0" smtClean="0"/>
              <a:t> </a:t>
            </a:r>
            <a:r>
              <a:rPr lang="nl-BE" dirty="0" err="1" smtClean="0"/>
              <a:t>when</a:t>
            </a:r>
            <a:r>
              <a:rPr lang="nl-BE" dirty="0" smtClean="0"/>
              <a:t> user interface = room </a:t>
            </a:r>
            <a:r>
              <a:rPr lang="nl-BE" dirty="0" err="1" smtClean="0"/>
              <a:t>thermostat</a:t>
            </a:r>
            <a:endParaRPr lang="nl-BE" dirty="0" smtClean="0"/>
          </a:p>
          <a:p>
            <a:pPr marL="742950" lvl="1" indent="-285750">
              <a:buFontTx/>
              <a:buChar char="-"/>
            </a:pPr>
            <a:r>
              <a:rPr lang="nl-BE" dirty="0" smtClean="0"/>
              <a:t>LWT setpoint </a:t>
            </a:r>
            <a:r>
              <a:rPr lang="nl-BE" dirty="0" err="1" smtClean="0"/>
              <a:t>can</a:t>
            </a:r>
            <a:r>
              <a:rPr lang="nl-BE" dirty="0" smtClean="0"/>
              <a:t> </a:t>
            </a:r>
            <a:r>
              <a:rPr lang="nl-BE" dirty="0" err="1" smtClean="0"/>
              <a:t>not</a:t>
            </a:r>
            <a:r>
              <a:rPr lang="nl-BE" dirty="0" smtClean="0"/>
              <a:t> </a:t>
            </a:r>
            <a:r>
              <a:rPr lang="nl-BE" dirty="0" err="1" smtClean="0"/>
              <a:t>be</a:t>
            </a:r>
            <a:r>
              <a:rPr lang="nl-BE" dirty="0" smtClean="0"/>
              <a:t> </a:t>
            </a:r>
            <a:r>
              <a:rPr lang="nl-BE" dirty="0" err="1" smtClean="0"/>
              <a:t>adjusted</a:t>
            </a:r>
            <a:r>
              <a:rPr lang="nl-BE" dirty="0" smtClean="0"/>
              <a:t> </a:t>
            </a:r>
            <a:r>
              <a:rPr lang="nl-BE" dirty="0" err="1" smtClean="0"/>
              <a:t>by</a:t>
            </a:r>
            <a:r>
              <a:rPr lang="nl-BE" dirty="0" smtClean="0"/>
              <a:t> the end user, </a:t>
            </a:r>
            <a:r>
              <a:rPr lang="nl-BE" dirty="0" err="1" smtClean="0"/>
              <a:t>it</a:t>
            </a:r>
            <a:r>
              <a:rPr lang="nl-BE" dirty="0" smtClean="0"/>
              <a:t> </a:t>
            </a:r>
            <a:r>
              <a:rPr lang="nl-BE" dirty="0" err="1" smtClean="0"/>
              <a:t>modulates</a:t>
            </a:r>
            <a:r>
              <a:rPr lang="nl-BE" dirty="0" smtClean="0"/>
              <a:t> </a:t>
            </a:r>
            <a:r>
              <a:rPr lang="nl-BE" dirty="0" err="1" smtClean="0"/>
              <a:t>depending</a:t>
            </a:r>
            <a:r>
              <a:rPr lang="nl-BE" dirty="0" smtClean="0"/>
              <a:t> on the room </a:t>
            </a:r>
            <a:r>
              <a:rPr lang="nl-BE" dirty="0" err="1" smtClean="0"/>
              <a:t>temperature</a:t>
            </a:r>
            <a:r>
              <a:rPr lang="nl-BE" dirty="0" smtClean="0"/>
              <a:t>. </a:t>
            </a:r>
          </a:p>
          <a:p>
            <a:endParaRPr lang="nl-BE" b="1" dirty="0" smtClean="0">
              <a:solidFill>
                <a:schemeClr val="tx2"/>
              </a:solidFill>
            </a:endParaRPr>
          </a:p>
          <a:p>
            <a:r>
              <a:rPr lang="nl-BE" b="1" dirty="0" smtClean="0">
                <a:solidFill>
                  <a:schemeClr val="tx2"/>
                </a:solidFill>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917404"/>
            <a:ext cx="3114675"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0643" y="3917404"/>
            <a:ext cx="3133725"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6778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39</a:t>
            </a:fld>
            <a:endParaRPr lang="en-US"/>
          </a:p>
        </p:txBody>
      </p:sp>
      <p:sp>
        <p:nvSpPr>
          <p:cNvPr id="4" name="Text Placeholder 3"/>
          <p:cNvSpPr>
            <a:spLocks noGrp="1"/>
          </p:cNvSpPr>
          <p:nvPr>
            <p:ph type="body" sz="quarter" idx="15"/>
          </p:nvPr>
        </p:nvSpPr>
        <p:spPr/>
        <p:txBody>
          <a:bodyPr/>
          <a:lstStyle/>
          <a:p>
            <a:r>
              <a:rPr lang="nl-BE" dirty="0"/>
              <a:t>2.2 Installer setting – SPH</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err="1">
                <a:solidFill>
                  <a:schemeClr val="tx2"/>
                </a:solidFill>
              </a:rPr>
              <a:t>Modulated</a:t>
            </a:r>
            <a:r>
              <a:rPr lang="nl-BE" dirty="0">
                <a:solidFill>
                  <a:schemeClr val="tx2"/>
                </a:solidFill>
              </a:rPr>
              <a:t> LWT </a:t>
            </a:r>
          </a:p>
          <a:p>
            <a:pPr marL="742950" lvl="1" indent="-285750">
              <a:buFontTx/>
              <a:buChar char="-"/>
            </a:pPr>
            <a:r>
              <a:rPr lang="nl-BE" dirty="0"/>
              <a:t>[A.3.1.1.5]</a:t>
            </a:r>
          </a:p>
          <a:p>
            <a:pPr marL="1428750" lvl="2" indent="-285750">
              <a:buFontTx/>
              <a:buChar char="-"/>
            </a:pPr>
            <a:r>
              <a:rPr lang="nl-BE" dirty="0"/>
              <a:t>No = 0</a:t>
            </a:r>
          </a:p>
          <a:p>
            <a:pPr marL="1428750" lvl="2" indent="-285750">
              <a:buFontTx/>
              <a:buChar char="-"/>
            </a:pPr>
            <a:r>
              <a:rPr lang="nl-BE" b="1" dirty="0"/>
              <a:t>Yes = </a:t>
            </a:r>
            <a:r>
              <a:rPr lang="nl-BE" b="1" dirty="0" smtClean="0"/>
              <a:t>1 </a:t>
            </a:r>
            <a:endParaRPr lang="nl-BE" dirty="0"/>
          </a:p>
          <a:p>
            <a:pPr marL="742950" lvl="1" indent="-285750">
              <a:buFontTx/>
              <a:buChar char="-"/>
            </a:pPr>
            <a:r>
              <a:rPr lang="nl-BE" dirty="0" err="1"/>
              <a:t>Only</a:t>
            </a:r>
            <a:r>
              <a:rPr lang="nl-BE" dirty="0"/>
              <a:t> </a:t>
            </a:r>
            <a:r>
              <a:rPr lang="nl-BE" dirty="0" err="1"/>
              <a:t>when</a:t>
            </a:r>
            <a:r>
              <a:rPr lang="nl-BE" dirty="0"/>
              <a:t> user interface = room </a:t>
            </a:r>
            <a:r>
              <a:rPr lang="nl-BE" dirty="0" err="1"/>
              <a:t>thermostat</a:t>
            </a:r>
            <a:endParaRPr lang="nl-BE" dirty="0"/>
          </a:p>
          <a:p>
            <a:pPr marL="742950" lvl="1" indent="-285750">
              <a:buFontTx/>
              <a:buChar char="-"/>
            </a:pPr>
            <a:r>
              <a:rPr lang="nl-BE" dirty="0"/>
              <a:t>LWT setpoint </a:t>
            </a:r>
            <a:r>
              <a:rPr lang="nl-BE" dirty="0" err="1"/>
              <a:t>can</a:t>
            </a:r>
            <a:r>
              <a:rPr lang="nl-BE" dirty="0"/>
              <a:t> </a:t>
            </a:r>
            <a:r>
              <a:rPr lang="nl-BE" dirty="0" err="1"/>
              <a:t>not</a:t>
            </a:r>
            <a:r>
              <a:rPr lang="nl-BE" dirty="0"/>
              <a:t> </a:t>
            </a:r>
            <a:r>
              <a:rPr lang="nl-BE" dirty="0" err="1"/>
              <a:t>be</a:t>
            </a:r>
            <a:r>
              <a:rPr lang="nl-BE" dirty="0"/>
              <a:t> </a:t>
            </a:r>
            <a:r>
              <a:rPr lang="nl-BE" dirty="0" err="1"/>
              <a:t>adjusted</a:t>
            </a:r>
            <a:r>
              <a:rPr lang="nl-BE" dirty="0"/>
              <a:t> </a:t>
            </a:r>
            <a:r>
              <a:rPr lang="nl-BE" dirty="0" err="1"/>
              <a:t>by</a:t>
            </a:r>
            <a:r>
              <a:rPr lang="nl-BE" dirty="0"/>
              <a:t> the end user, </a:t>
            </a:r>
            <a:r>
              <a:rPr lang="nl-BE" dirty="0" err="1"/>
              <a:t>it</a:t>
            </a:r>
            <a:r>
              <a:rPr lang="nl-BE" dirty="0"/>
              <a:t> </a:t>
            </a:r>
            <a:r>
              <a:rPr lang="nl-BE" dirty="0" err="1"/>
              <a:t>modulates</a:t>
            </a:r>
            <a:r>
              <a:rPr lang="nl-BE" dirty="0"/>
              <a:t> </a:t>
            </a:r>
            <a:r>
              <a:rPr lang="nl-BE" dirty="0" err="1"/>
              <a:t>depending</a:t>
            </a:r>
            <a:r>
              <a:rPr lang="nl-BE" dirty="0"/>
              <a:t> on the room </a:t>
            </a:r>
            <a:r>
              <a:rPr lang="nl-BE" dirty="0" err="1"/>
              <a:t>temperature</a:t>
            </a:r>
            <a:r>
              <a:rPr lang="nl-BE" dirty="0"/>
              <a:t>. </a:t>
            </a:r>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597396871"/>
              </p:ext>
            </p:extLst>
          </p:nvPr>
        </p:nvGraphicFramePr>
        <p:xfrm>
          <a:off x="755576" y="5589240"/>
          <a:ext cx="5112568" cy="891540"/>
        </p:xfrm>
        <a:graphic>
          <a:graphicData uri="http://schemas.openxmlformats.org/drawingml/2006/table">
            <a:tbl>
              <a:tblPr firstRow="1">
                <a:tableStyleId>{3C2FFA5D-87B4-456A-9821-1D502468CF0F}</a:tableStyleId>
              </a:tblPr>
              <a:tblGrid>
                <a:gridCol w="1278142"/>
                <a:gridCol w="1278142"/>
                <a:gridCol w="1278142"/>
                <a:gridCol w="1278142"/>
              </a:tblGrid>
              <a:tr h="161925">
                <a:tc>
                  <a:txBody>
                    <a:bodyPr/>
                    <a:lstStyle/>
                    <a:p>
                      <a:pPr algn="ctr" fontAlgn="b"/>
                      <a:r>
                        <a:rPr lang="en-US" sz="1400" u="none" strike="noStrike" dirty="0" smtClean="0">
                          <a:solidFill>
                            <a:schemeClr val="tx2"/>
                          </a:solidFill>
                          <a:effectLst/>
                        </a:rPr>
                        <a:t>Bread</a:t>
                      </a:r>
                      <a:r>
                        <a:rPr lang="en-US" sz="1400" u="none" strike="noStrike" baseline="0" dirty="0" smtClean="0">
                          <a:solidFill>
                            <a:schemeClr val="tx2"/>
                          </a:solidFill>
                          <a:effectLst/>
                        </a:rPr>
                        <a:t> Crumb</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Overview</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nl-BE" sz="1400" b="1" i="0" u="none" strike="noStrike" dirty="0" smtClean="0">
                          <a:solidFill>
                            <a:schemeClr val="tx2"/>
                          </a:solidFill>
                          <a:effectLst/>
                          <a:latin typeface="+mn-lt"/>
                        </a:rPr>
                        <a:t>SPH</a:t>
                      </a:r>
                      <a:r>
                        <a:rPr lang="nl-BE" sz="1400" b="1" i="0" u="none" strike="noStrike" baseline="0" dirty="0" smtClean="0">
                          <a:solidFill>
                            <a:schemeClr val="tx2"/>
                          </a:solidFill>
                          <a:effectLst/>
                          <a:latin typeface="+mn-lt"/>
                        </a:rPr>
                        <a:t> control</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nl-BE" sz="1400" b="1" i="0" u="none" strike="noStrike" dirty="0" smtClean="0">
                          <a:solidFill>
                            <a:schemeClr val="tx2"/>
                          </a:solidFill>
                          <a:effectLst/>
                          <a:latin typeface="+mn-lt"/>
                        </a:rPr>
                        <a:t>Value</a:t>
                      </a:r>
                      <a:endParaRPr lang="en-GB" sz="1400" b="1" i="0" u="none" strike="noStrike" dirty="0">
                        <a:solidFill>
                          <a:schemeClr val="tx2"/>
                        </a:solidFill>
                        <a:effectLst/>
                        <a:latin typeface="+mn-lt"/>
                      </a:endParaRPr>
                    </a:p>
                  </a:txBody>
                  <a:tcPr marL="36000" marR="36000" marT="9525" marB="0" anchor="ctr"/>
                </a:tc>
              </a:tr>
              <a:tr h="161925">
                <a:tc>
                  <a:txBody>
                    <a:bodyPr/>
                    <a:lstStyle/>
                    <a:p>
                      <a:pPr algn="ctr" fontAlgn="b"/>
                      <a:r>
                        <a:rPr lang="en-US" sz="1400" b="0" i="0" u="none" strike="noStrike" dirty="0" smtClean="0">
                          <a:solidFill>
                            <a:srgbClr val="000000"/>
                          </a:solidFill>
                          <a:effectLst/>
                          <a:latin typeface="+mn-lt"/>
                        </a:rPr>
                        <a:t>A.3.1.1.5</a:t>
                      </a:r>
                      <a:endParaRPr lang="en-GB" sz="1400" b="0" i="0" u="none" strike="noStrike" dirty="0">
                        <a:solidFill>
                          <a:srgbClr val="000000"/>
                        </a:solidFill>
                        <a:effectLst/>
                        <a:latin typeface="+mn-lt"/>
                      </a:endParaRPr>
                    </a:p>
                  </a:txBody>
                  <a:tcPr marL="36000" marR="36000" marT="9525" marB="0"/>
                </a:tc>
                <a:tc>
                  <a:txBody>
                    <a:bodyPr/>
                    <a:lstStyle/>
                    <a:p>
                      <a:pPr algn="ctr" fontAlgn="b"/>
                      <a:r>
                        <a:rPr lang="en-US" sz="1400" b="0" i="0" u="none" strike="noStrike" dirty="0" smtClean="0">
                          <a:solidFill>
                            <a:srgbClr val="000000"/>
                          </a:solidFill>
                          <a:effectLst/>
                          <a:latin typeface="+mn-lt"/>
                        </a:rPr>
                        <a:t>8-05</a:t>
                      </a:r>
                    </a:p>
                  </a:txBody>
                  <a:tcPr marL="36000" marR="36000" marT="9525" marB="0" anchor="ctr"/>
                </a:tc>
                <a:tc>
                  <a:txBody>
                    <a:bodyPr/>
                    <a:lstStyle/>
                    <a:p>
                      <a:pPr algn="ctr" fontAlgn="b"/>
                      <a:r>
                        <a:rPr lang="en-US" sz="1400" b="0" i="0" u="none" strike="noStrike" dirty="0" smtClean="0">
                          <a:solidFill>
                            <a:srgbClr val="000000"/>
                          </a:solidFill>
                          <a:effectLst/>
                          <a:latin typeface="+mn-lt"/>
                        </a:rPr>
                        <a:t>RT</a:t>
                      </a:r>
                    </a:p>
                  </a:txBody>
                  <a:tcPr marL="36000" marR="36000" marT="9525" marB="0" anchor="ctr"/>
                </a:tc>
                <a:tc>
                  <a:txBody>
                    <a:bodyPr/>
                    <a:lstStyle/>
                    <a:p>
                      <a:pPr algn="ctr" fontAlgn="b"/>
                      <a:r>
                        <a:rPr lang="en-US" sz="1400" b="0" i="0" u="none" strike="noStrike" dirty="0" smtClean="0">
                          <a:solidFill>
                            <a:srgbClr val="000000"/>
                          </a:solidFill>
                          <a:effectLst/>
                          <a:latin typeface="+mn-lt"/>
                        </a:rPr>
                        <a:t>0/1</a:t>
                      </a:r>
                    </a:p>
                  </a:txBody>
                  <a:tcPr marL="36000" marR="36000" marT="9525" marB="0" anchor="ctr"/>
                </a:tc>
              </a:tr>
              <a:tr h="161925">
                <a:tc>
                  <a:txBody>
                    <a:bodyPr/>
                    <a:lstStyle/>
                    <a:p>
                      <a:pPr algn="ctr" fontAlgn="b"/>
                      <a:r>
                        <a:rPr lang="en-GB" sz="1400" dirty="0" smtClean="0">
                          <a:solidFill>
                            <a:schemeClr val="tx2"/>
                          </a:solidFill>
                        </a:rPr>
                        <a:t>7.4.2.1</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rgbClr val="000000"/>
                          </a:solidFill>
                          <a:effectLst/>
                          <a:latin typeface="+mn-lt"/>
                        </a:rPr>
                        <a:t>8-09</a:t>
                      </a:r>
                    </a:p>
                  </a:txBody>
                  <a:tcPr marL="36000" marR="36000" marT="9525" marB="0" anchor="ctr"/>
                </a:tc>
                <a:tc>
                  <a:txBody>
                    <a:bodyPr/>
                    <a:lstStyle/>
                    <a:p>
                      <a:pPr algn="ctr" fontAlgn="b"/>
                      <a:r>
                        <a:rPr lang="en-US" sz="1400" b="0" i="0" u="none" strike="noStrike" dirty="0" smtClean="0">
                          <a:solidFill>
                            <a:srgbClr val="000000"/>
                          </a:solidFill>
                          <a:effectLst/>
                          <a:latin typeface="+mn-lt"/>
                        </a:rPr>
                        <a:t>RT</a:t>
                      </a:r>
                    </a:p>
                  </a:txBody>
                  <a:tcPr marL="36000" marR="36000" marT="9525" marB="0" anchor="ctr"/>
                </a:tc>
                <a:tc>
                  <a:txBody>
                    <a:bodyPr/>
                    <a:lstStyle/>
                    <a:p>
                      <a:pPr algn="ctr" fontAlgn="b"/>
                      <a:r>
                        <a:rPr lang="en-US" sz="1400" b="0" i="0" u="none" strike="noStrike" dirty="0" smtClean="0">
                          <a:solidFill>
                            <a:srgbClr val="000000"/>
                          </a:solidFill>
                          <a:effectLst/>
                          <a:latin typeface="+mn-lt"/>
                        </a:rPr>
                        <a:t>45</a:t>
                      </a:r>
                    </a:p>
                  </a:txBody>
                  <a:tcPr marL="36000" marR="36000" marT="9525" marB="0" anchor="ctr"/>
                </a:tc>
              </a:tr>
              <a:tr h="161925">
                <a:tc>
                  <a:txBody>
                    <a:bodyPr/>
                    <a:lstStyle/>
                    <a:p>
                      <a:pPr algn="ctr" fontAlgn="b"/>
                      <a:r>
                        <a:rPr lang="en-GB" sz="1400" dirty="0" smtClean="0">
                          <a:solidFill>
                            <a:sysClr val="windowText" lastClr="000000"/>
                          </a:solidFill>
                        </a:rPr>
                        <a:t>7.4.2.2</a:t>
                      </a:r>
                      <a:endParaRPr lang="en-GB" sz="1400" b="0" i="0" u="none" strike="noStrike" dirty="0">
                        <a:solidFill>
                          <a:sysClr val="windowText" lastClr="000000"/>
                        </a:solidFill>
                        <a:effectLst/>
                        <a:latin typeface="+mn-lt"/>
                      </a:endParaRPr>
                    </a:p>
                  </a:txBody>
                  <a:tcPr marL="36000" marR="36000" marT="9525" marB="0"/>
                </a:tc>
                <a:tc>
                  <a:txBody>
                    <a:bodyPr/>
                    <a:lstStyle/>
                    <a:p>
                      <a:pPr algn="ctr" fontAlgn="b"/>
                      <a:r>
                        <a:rPr lang="en-US" sz="1400" b="0" i="0" u="none" strike="noStrike" dirty="0" smtClean="0">
                          <a:solidFill>
                            <a:srgbClr val="000000"/>
                          </a:solidFill>
                          <a:effectLst/>
                          <a:latin typeface="+mn-lt"/>
                        </a:rPr>
                        <a:t>8-0A</a:t>
                      </a:r>
                    </a:p>
                  </a:txBody>
                  <a:tcPr marL="36000" marR="36000" marT="9525" marB="0" anchor="ctr"/>
                </a:tc>
                <a:tc>
                  <a:txBody>
                    <a:bodyPr/>
                    <a:lstStyle/>
                    <a:p>
                      <a:pPr algn="ctr" fontAlgn="b"/>
                      <a:r>
                        <a:rPr lang="en-US" sz="1400" b="0" i="0" u="none" strike="noStrike" dirty="0" smtClean="0">
                          <a:solidFill>
                            <a:srgbClr val="000000"/>
                          </a:solidFill>
                          <a:effectLst/>
                          <a:latin typeface="+mn-lt"/>
                        </a:rPr>
                        <a:t>RT</a:t>
                      </a:r>
                    </a:p>
                  </a:txBody>
                  <a:tcPr marL="36000" marR="36000" marT="9525" marB="0" anchor="ctr"/>
                </a:tc>
                <a:tc>
                  <a:txBody>
                    <a:bodyPr/>
                    <a:lstStyle/>
                    <a:p>
                      <a:pPr algn="ctr" fontAlgn="b"/>
                      <a:r>
                        <a:rPr lang="en-US" sz="1400" b="0" i="0" u="none" strike="noStrike" dirty="0" smtClean="0">
                          <a:solidFill>
                            <a:srgbClr val="000000"/>
                          </a:solidFill>
                          <a:effectLst/>
                          <a:latin typeface="+mn-lt"/>
                        </a:rPr>
                        <a:t>40</a:t>
                      </a:r>
                    </a:p>
                  </a:txBody>
                  <a:tcPr marL="36000" marR="36000" marT="9525" marB="0" anchor="ctr"/>
                </a:tc>
              </a:tr>
            </a:tbl>
          </a:graphicData>
        </a:graphic>
      </p:graphicFrame>
    </p:spTree>
    <p:extLst>
      <p:ext uri="{BB962C8B-B14F-4D97-AF65-F5344CB8AC3E}">
        <p14:creationId xmlns:p14="http://schemas.microsoft.com/office/powerpoint/2010/main" val="128726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4</a:t>
            </a:fld>
            <a:endParaRPr lang="en-US"/>
          </a:p>
        </p:txBody>
      </p:sp>
      <p:sp>
        <p:nvSpPr>
          <p:cNvPr id="7" name="Text Placeholder 6"/>
          <p:cNvSpPr>
            <a:spLocks noGrp="1"/>
          </p:cNvSpPr>
          <p:nvPr>
            <p:ph type="body" sz="quarter" idx="15"/>
          </p:nvPr>
        </p:nvSpPr>
        <p:spPr/>
        <p:txBody>
          <a:bodyPr/>
          <a:lstStyle/>
          <a:p>
            <a:r>
              <a:rPr lang="nl-BE" dirty="0" smtClean="0"/>
              <a:t>0. Pre-</a:t>
            </a:r>
            <a:r>
              <a:rPr lang="nl-BE" dirty="0" err="1" smtClean="0"/>
              <a:t>commissioning</a:t>
            </a:r>
            <a:r>
              <a:rPr lang="nl-BE" dirty="0" smtClean="0"/>
              <a:t> </a:t>
            </a:r>
            <a:r>
              <a:rPr lang="nl-BE" dirty="0" err="1" smtClean="0"/>
              <a:t>check’s</a:t>
            </a:r>
            <a:r>
              <a:rPr lang="nl-BE" dirty="0" smtClean="0"/>
              <a:t> </a:t>
            </a:r>
            <a:endParaRPr lang="en-GB" dirty="0"/>
          </a:p>
        </p:txBody>
      </p:sp>
      <p:sp>
        <p:nvSpPr>
          <p:cNvPr id="8" name="Text Placeholder 7"/>
          <p:cNvSpPr>
            <a:spLocks noGrp="1"/>
          </p:cNvSpPr>
          <p:nvPr>
            <p:ph type="body" sz="quarter" idx="16"/>
          </p:nvPr>
        </p:nvSpPr>
        <p:spPr/>
        <p:txBody>
          <a:bodyPr/>
          <a:lstStyle/>
          <a:p>
            <a:pPr marL="342900" indent="-342900">
              <a:buAutoNum type="arabicPeriod"/>
            </a:pPr>
            <a:r>
              <a:rPr lang="nl-BE" dirty="0" smtClean="0">
                <a:solidFill>
                  <a:schemeClr val="bg2"/>
                </a:solidFill>
              </a:rPr>
              <a:t>Outdoor unit</a:t>
            </a:r>
          </a:p>
          <a:p>
            <a:pPr marL="342900" indent="-342900">
              <a:buAutoNum type="arabicPeriod"/>
            </a:pPr>
            <a:r>
              <a:rPr lang="nl-BE" dirty="0" smtClean="0">
                <a:solidFill>
                  <a:schemeClr val="bg2"/>
                </a:solidFill>
              </a:rPr>
              <a:t>DHW tank</a:t>
            </a:r>
          </a:p>
          <a:p>
            <a:pPr marL="342900" indent="-342900">
              <a:buAutoNum type="arabicPeriod"/>
            </a:pPr>
            <a:r>
              <a:rPr lang="nl-BE" dirty="0" smtClean="0">
                <a:solidFill>
                  <a:schemeClr val="bg2"/>
                </a:solidFill>
              </a:rPr>
              <a:t>Flow </a:t>
            </a:r>
          </a:p>
          <a:p>
            <a:pPr marL="342900" indent="-342900">
              <a:buAutoNum type="arabicPeriod"/>
            </a:pPr>
            <a:r>
              <a:rPr lang="nl-BE" dirty="0" smtClean="0">
                <a:solidFill>
                  <a:schemeClr val="bg2"/>
                </a:solidFill>
              </a:rPr>
              <a:t>ESP</a:t>
            </a:r>
          </a:p>
          <a:p>
            <a:pPr marL="342900" indent="-342900">
              <a:buAutoNum type="arabicPeriod"/>
            </a:pPr>
            <a:r>
              <a:rPr lang="nl-BE" dirty="0" smtClean="0">
                <a:solidFill>
                  <a:schemeClr val="bg2"/>
                </a:solidFill>
              </a:rPr>
              <a:t>Expansion </a:t>
            </a:r>
            <a:r>
              <a:rPr lang="nl-BE" dirty="0" err="1" smtClean="0">
                <a:solidFill>
                  <a:schemeClr val="bg2"/>
                </a:solidFill>
              </a:rPr>
              <a:t>vessel</a:t>
            </a:r>
            <a:endParaRPr lang="nl-BE" dirty="0" smtClean="0">
              <a:solidFill>
                <a:schemeClr val="bg2"/>
              </a:solidFill>
            </a:endParaRPr>
          </a:p>
          <a:p>
            <a:pPr marL="342900" indent="-342900">
              <a:buAutoNum type="arabicPeriod"/>
            </a:pPr>
            <a:r>
              <a:rPr lang="nl-BE" dirty="0" smtClean="0">
                <a:solidFill>
                  <a:schemeClr val="bg2"/>
                </a:solidFill>
              </a:rPr>
              <a:t>Clean water</a:t>
            </a:r>
            <a:endParaRPr lang="en-GB" dirty="0">
              <a:solidFill>
                <a:schemeClr val="bg2"/>
              </a:solidFill>
            </a:endParaRPr>
          </a:p>
        </p:txBody>
      </p:sp>
    </p:spTree>
    <p:extLst>
      <p:ext uri="{BB962C8B-B14F-4D97-AF65-F5344CB8AC3E}">
        <p14:creationId xmlns:p14="http://schemas.microsoft.com/office/powerpoint/2010/main" val="21797591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40</a:t>
            </a:fld>
            <a:endParaRPr lang="en-US"/>
          </a:p>
        </p:txBody>
      </p:sp>
      <p:sp>
        <p:nvSpPr>
          <p:cNvPr id="4" name="Text Placeholder 3"/>
          <p:cNvSpPr>
            <a:spLocks noGrp="1"/>
          </p:cNvSpPr>
          <p:nvPr>
            <p:ph type="body" sz="quarter" idx="15"/>
          </p:nvPr>
        </p:nvSpPr>
        <p:spPr/>
        <p:txBody>
          <a:bodyPr/>
          <a:lstStyle/>
          <a:p>
            <a:r>
              <a:rPr lang="nl-BE" dirty="0"/>
              <a:t>2.2 Installer setting – SPH</a:t>
            </a:r>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smtClean="0">
                <a:solidFill>
                  <a:schemeClr val="bg2"/>
                </a:solidFill>
              </a:rPr>
              <a:t>LWT </a:t>
            </a:r>
            <a:r>
              <a:rPr lang="nl-BE" dirty="0" err="1" smtClean="0">
                <a:solidFill>
                  <a:schemeClr val="bg2"/>
                </a:solidFill>
              </a:rPr>
              <a:t>overshoot</a:t>
            </a:r>
            <a:r>
              <a:rPr lang="nl-BE" dirty="0" smtClean="0">
                <a:solidFill>
                  <a:schemeClr val="bg2"/>
                </a:solidFill>
              </a:rPr>
              <a:t> </a:t>
            </a:r>
          </a:p>
          <a:p>
            <a:pPr marL="742950" lvl="1" indent="-285750">
              <a:buFontTx/>
              <a:buChar char="-"/>
            </a:pPr>
            <a:r>
              <a:rPr lang="nl-BE" dirty="0">
                <a:solidFill>
                  <a:schemeClr val="bg2"/>
                </a:solidFill>
              </a:rPr>
              <a:t>[9-04] </a:t>
            </a:r>
          </a:p>
          <a:p>
            <a:pPr marL="1428750" lvl="2" indent="-285750">
              <a:buFontTx/>
              <a:buChar char="-"/>
            </a:pPr>
            <a:r>
              <a:rPr lang="nl-BE" dirty="0">
                <a:solidFill>
                  <a:schemeClr val="bg2"/>
                </a:solidFill>
              </a:rPr>
              <a:t>1°C default </a:t>
            </a:r>
            <a:endParaRPr lang="nl-BE" dirty="0" smtClean="0">
              <a:solidFill>
                <a:schemeClr val="bg2"/>
              </a:solidFill>
            </a:endParaRPr>
          </a:p>
          <a:p>
            <a:pPr marL="742950" lvl="1" indent="-285750">
              <a:buFontTx/>
              <a:buChar char="-"/>
            </a:pPr>
            <a:r>
              <a:rPr lang="nl-BE" dirty="0" smtClean="0">
                <a:solidFill>
                  <a:schemeClr val="bg2"/>
                </a:solidFill>
              </a:rPr>
              <a:t>LWT </a:t>
            </a:r>
            <a:r>
              <a:rPr lang="nl-BE" dirty="0" err="1" smtClean="0">
                <a:solidFill>
                  <a:schemeClr val="bg2"/>
                </a:solidFill>
              </a:rPr>
              <a:t>overshoot</a:t>
            </a:r>
            <a:r>
              <a:rPr lang="nl-BE" dirty="0" smtClean="0">
                <a:solidFill>
                  <a:schemeClr val="bg2"/>
                </a:solidFill>
              </a:rPr>
              <a:t> </a:t>
            </a:r>
            <a:r>
              <a:rPr lang="nl-BE" dirty="0" err="1" smtClean="0">
                <a:solidFill>
                  <a:schemeClr val="bg2"/>
                </a:solidFill>
              </a:rPr>
              <a:t>temperature</a:t>
            </a:r>
            <a:r>
              <a:rPr lang="nl-BE" dirty="0">
                <a:solidFill>
                  <a:schemeClr val="bg2"/>
                </a:solidFill>
              </a:rPr>
              <a:t> </a:t>
            </a:r>
            <a:r>
              <a:rPr lang="nl-BE" dirty="0" smtClean="0">
                <a:solidFill>
                  <a:schemeClr val="bg2"/>
                </a:solidFill>
              </a:rPr>
              <a:t>of the room. </a:t>
            </a:r>
          </a:p>
          <a:p>
            <a:pPr marL="742950" lvl="1" indent="-285750">
              <a:buFontTx/>
              <a:buChar char="-"/>
            </a:pPr>
            <a:r>
              <a:rPr lang="nl-BE" dirty="0" err="1" smtClean="0">
                <a:solidFill>
                  <a:schemeClr val="bg2"/>
                </a:solidFill>
              </a:rPr>
              <a:t>Increase</a:t>
            </a:r>
            <a:r>
              <a:rPr lang="nl-BE" dirty="0" smtClean="0">
                <a:solidFill>
                  <a:schemeClr val="bg2"/>
                </a:solidFill>
              </a:rPr>
              <a:t> </a:t>
            </a:r>
            <a:r>
              <a:rPr lang="nl-BE" dirty="0" err="1" smtClean="0">
                <a:solidFill>
                  <a:schemeClr val="bg2"/>
                </a:solidFill>
              </a:rPr>
              <a:t>this</a:t>
            </a:r>
            <a:r>
              <a:rPr lang="nl-BE" dirty="0" smtClean="0">
                <a:solidFill>
                  <a:schemeClr val="bg2"/>
                </a:solidFill>
              </a:rPr>
              <a:t> setting </a:t>
            </a:r>
            <a:r>
              <a:rPr lang="nl-BE" dirty="0" err="1" smtClean="0">
                <a:solidFill>
                  <a:schemeClr val="bg2"/>
                </a:solidFill>
              </a:rPr>
              <a:t>to</a:t>
            </a:r>
            <a:r>
              <a:rPr lang="nl-BE" dirty="0" smtClean="0">
                <a:solidFill>
                  <a:schemeClr val="bg2"/>
                </a:solidFill>
              </a:rPr>
              <a:t> </a:t>
            </a:r>
            <a:r>
              <a:rPr lang="nl-BE" dirty="0" err="1" smtClean="0">
                <a:solidFill>
                  <a:schemeClr val="bg2"/>
                </a:solidFill>
              </a:rPr>
              <a:t>prevent</a:t>
            </a:r>
            <a:r>
              <a:rPr lang="nl-BE" dirty="0" smtClean="0">
                <a:solidFill>
                  <a:schemeClr val="bg2"/>
                </a:solidFill>
              </a:rPr>
              <a:t> frequent on/off </a:t>
            </a:r>
            <a:r>
              <a:rPr lang="nl-BE" dirty="0" err="1" smtClean="0">
                <a:solidFill>
                  <a:schemeClr val="bg2"/>
                </a:solidFill>
              </a:rPr>
              <a:t>if</a:t>
            </a:r>
            <a:r>
              <a:rPr lang="nl-BE" dirty="0" smtClean="0">
                <a:solidFill>
                  <a:schemeClr val="bg2"/>
                </a:solidFill>
              </a:rPr>
              <a:t> the </a:t>
            </a:r>
            <a:r>
              <a:rPr lang="nl-BE" dirty="0" err="1" smtClean="0">
                <a:solidFill>
                  <a:schemeClr val="bg2"/>
                </a:solidFill>
              </a:rPr>
              <a:t>installation</a:t>
            </a:r>
            <a:r>
              <a:rPr lang="nl-BE" dirty="0" smtClean="0">
                <a:solidFill>
                  <a:schemeClr val="bg2"/>
                </a:solidFill>
              </a:rPr>
              <a:t> has a </a:t>
            </a:r>
            <a:r>
              <a:rPr lang="nl-BE" dirty="0" err="1" smtClean="0">
                <a:solidFill>
                  <a:schemeClr val="bg2"/>
                </a:solidFill>
              </a:rPr>
              <a:t>too</a:t>
            </a:r>
            <a:r>
              <a:rPr lang="nl-BE" dirty="0" smtClean="0">
                <a:solidFill>
                  <a:schemeClr val="bg2"/>
                </a:solidFill>
              </a:rPr>
              <a:t> small water volume or </a:t>
            </a:r>
            <a:r>
              <a:rPr lang="nl-BE" dirty="0" err="1" smtClean="0">
                <a:solidFill>
                  <a:schemeClr val="bg2"/>
                </a:solidFill>
              </a:rPr>
              <a:t>to</a:t>
            </a:r>
            <a:r>
              <a:rPr lang="nl-BE" dirty="0" smtClean="0">
                <a:solidFill>
                  <a:schemeClr val="bg2"/>
                </a:solidFill>
              </a:rPr>
              <a:t> small </a:t>
            </a:r>
            <a:r>
              <a:rPr lang="nl-BE" dirty="0" err="1" smtClean="0">
                <a:solidFill>
                  <a:schemeClr val="bg2"/>
                </a:solidFill>
              </a:rPr>
              <a:t>piping</a:t>
            </a:r>
            <a:endParaRPr lang="nl-BE" dirty="0">
              <a:solidFill>
                <a:schemeClr val="bg2"/>
              </a:solidFill>
            </a:endParaRPr>
          </a:p>
          <a:p>
            <a:pPr lvl="1"/>
            <a:endParaRPr lang="nl-BE" dirty="0" smtClean="0">
              <a:solidFill>
                <a:schemeClr val="bg2"/>
              </a:solidFill>
            </a:endParaRPr>
          </a:p>
          <a:p>
            <a:pPr marL="285750" indent="-285750">
              <a:buFontTx/>
              <a:buChar char="-"/>
            </a:pPr>
            <a:r>
              <a:rPr lang="nl-BE" dirty="0" smtClean="0">
                <a:solidFill>
                  <a:schemeClr val="bg2"/>
                </a:solidFill>
              </a:rPr>
              <a:t>LWT maximum </a:t>
            </a:r>
            <a:r>
              <a:rPr lang="nl-BE" dirty="0" err="1" smtClean="0">
                <a:solidFill>
                  <a:schemeClr val="bg2"/>
                </a:solidFill>
              </a:rPr>
              <a:t>modulation</a:t>
            </a:r>
            <a:endParaRPr lang="nl-BE" dirty="0" smtClean="0">
              <a:solidFill>
                <a:schemeClr val="bg2"/>
              </a:solidFill>
            </a:endParaRPr>
          </a:p>
          <a:p>
            <a:pPr marL="742950" lvl="1" indent="-285750">
              <a:buFontTx/>
              <a:buChar char="-"/>
            </a:pPr>
            <a:r>
              <a:rPr lang="nl-BE" dirty="0"/>
              <a:t>[8-06]</a:t>
            </a:r>
          </a:p>
          <a:p>
            <a:pPr marL="1428750" lvl="2" indent="-285750">
              <a:buFontTx/>
              <a:buChar char="-"/>
            </a:pPr>
            <a:r>
              <a:rPr lang="nl-BE" dirty="0"/>
              <a:t>3°C </a:t>
            </a:r>
            <a:r>
              <a:rPr lang="nl-BE" dirty="0" smtClean="0"/>
              <a:t>default</a:t>
            </a:r>
          </a:p>
          <a:p>
            <a:pPr marL="742950" lvl="1" indent="-285750">
              <a:buFontTx/>
              <a:buChar char="-"/>
            </a:pPr>
            <a:r>
              <a:rPr lang="nl-BE" dirty="0" err="1" smtClean="0"/>
              <a:t>Only</a:t>
            </a:r>
            <a:r>
              <a:rPr lang="nl-BE" dirty="0" smtClean="0"/>
              <a:t> </a:t>
            </a:r>
            <a:r>
              <a:rPr lang="nl-BE" dirty="0" err="1" smtClean="0"/>
              <a:t>applicable</a:t>
            </a:r>
            <a:r>
              <a:rPr lang="nl-BE" dirty="0" smtClean="0"/>
              <a:t> </a:t>
            </a:r>
            <a:r>
              <a:rPr lang="nl-BE" dirty="0" err="1" smtClean="0"/>
              <a:t>when</a:t>
            </a:r>
            <a:r>
              <a:rPr lang="nl-BE" dirty="0" smtClean="0"/>
              <a:t> user interface = room </a:t>
            </a:r>
            <a:r>
              <a:rPr lang="nl-BE" dirty="0" err="1" smtClean="0"/>
              <a:t>thermostat</a:t>
            </a:r>
            <a:endParaRPr lang="nl-BE" dirty="0" smtClean="0"/>
          </a:p>
          <a:p>
            <a:pPr marL="742950" lvl="1" indent="-285750">
              <a:buFontTx/>
              <a:buChar char="-"/>
            </a:pPr>
            <a:r>
              <a:rPr lang="nl-BE" dirty="0" err="1" smtClean="0"/>
              <a:t>Only</a:t>
            </a:r>
            <a:r>
              <a:rPr lang="nl-BE" dirty="0" smtClean="0"/>
              <a:t> </a:t>
            </a:r>
            <a:r>
              <a:rPr lang="nl-BE" dirty="0" err="1" smtClean="0"/>
              <a:t>applicable</a:t>
            </a:r>
            <a:r>
              <a:rPr lang="nl-BE" dirty="0" smtClean="0"/>
              <a:t> </a:t>
            </a:r>
            <a:r>
              <a:rPr lang="nl-BE" dirty="0" err="1" smtClean="0"/>
              <a:t>when</a:t>
            </a:r>
            <a:r>
              <a:rPr lang="nl-BE" dirty="0" smtClean="0"/>
              <a:t> </a:t>
            </a:r>
            <a:r>
              <a:rPr lang="nl-BE" dirty="0" err="1" smtClean="0"/>
              <a:t>modulation</a:t>
            </a:r>
            <a:r>
              <a:rPr lang="nl-BE" dirty="0" smtClean="0"/>
              <a:t> is </a:t>
            </a:r>
            <a:r>
              <a:rPr lang="nl-BE" dirty="0" err="1" smtClean="0"/>
              <a:t>enabled</a:t>
            </a:r>
            <a:r>
              <a:rPr lang="nl-BE" dirty="0" smtClean="0"/>
              <a:t>.</a:t>
            </a:r>
          </a:p>
          <a:p>
            <a:pPr marL="742950" lvl="1" indent="-285750">
              <a:buFontTx/>
              <a:buChar char="-"/>
            </a:pPr>
            <a:r>
              <a:rPr lang="nl-BE" dirty="0" err="1" smtClean="0"/>
              <a:t>Decides</a:t>
            </a:r>
            <a:r>
              <a:rPr lang="nl-BE" dirty="0" smtClean="0"/>
              <a:t> on the </a:t>
            </a:r>
            <a:r>
              <a:rPr lang="nl-BE" dirty="0" err="1" smtClean="0"/>
              <a:t>difference</a:t>
            </a:r>
            <a:r>
              <a:rPr lang="nl-BE" dirty="0" smtClean="0"/>
              <a:t> </a:t>
            </a:r>
            <a:r>
              <a:rPr lang="nl-BE" dirty="0" err="1" smtClean="0"/>
              <a:t>between</a:t>
            </a:r>
            <a:r>
              <a:rPr lang="nl-BE" dirty="0" smtClean="0"/>
              <a:t> </a:t>
            </a:r>
          </a:p>
          <a:p>
            <a:pPr lvl="1"/>
            <a:r>
              <a:rPr lang="nl-BE" dirty="0"/>
              <a:t>	</a:t>
            </a:r>
            <a:r>
              <a:rPr lang="nl-BE" dirty="0" err="1" smtClean="0"/>
              <a:t>actual</a:t>
            </a:r>
            <a:r>
              <a:rPr lang="nl-BE" dirty="0" smtClean="0"/>
              <a:t> </a:t>
            </a:r>
            <a:r>
              <a:rPr lang="nl-BE" dirty="0" err="1" smtClean="0"/>
              <a:t>and</a:t>
            </a:r>
            <a:r>
              <a:rPr lang="nl-BE" dirty="0" smtClean="0"/>
              <a:t> </a:t>
            </a:r>
            <a:r>
              <a:rPr lang="nl-BE" dirty="0" err="1" smtClean="0"/>
              <a:t>desired</a:t>
            </a:r>
            <a:r>
              <a:rPr lang="nl-BE" dirty="0" smtClean="0"/>
              <a:t> room </a:t>
            </a:r>
            <a:r>
              <a:rPr lang="nl-BE" dirty="0" err="1" smtClean="0"/>
              <a:t>temperature</a:t>
            </a:r>
            <a:endParaRPr lang="nl-BE" dirty="0" smtClean="0"/>
          </a:p>
        </p:txBody>
      </p:sp>
      <p:graphicFrame>
        <p:nvGraphicFramePr>
          <p:cNvPr id="6" name="Table 5"/>
          <p:cNvGraphicFramePr>
            <a:graphicFrameLocks noGrp="1"/>
          </p:cNvGraphicFramePr>
          <p:nvPr>
            <p:extLst>
              <p:ext uri="{D42A27DB-BD31-4B8C-83A1-F6EECF244321}">
                <p14:modId xmlns:p14="http://schemas.microsoft.com/office/powerpoint/2010/main" val="3753502748"/>
              </p:ext>
            </p:extLst>
          </p:nvPr>
        </p:nvGraphicFramePr>
        <p:xfrm>
          <a:off x="683568" y="5805264"/>
          <a:ext cx="5112568" cy="720080"/>
        </p:xfrm>
        <a:graphic>
          <a:graphicData uri="http://schemas.openxmlformats.org/drawingml/2006/table">
            <a:tbl>
              <a:tblPr firstRow="1">
                <a:tableStyleId>{3C2FFA5D-87B4-456A-9821-1D502468CF0F}</a:tableStyleId>
              </a:tblPr>
              <a:tblGrid>
                <a:gridCol w="1278142"/>
                <a:gridCol w="1278142"/>
                <a:gridCol w="1278142"/>
                <a:gridCol w="1278142"/>
              </a:tblGrid>
              <a:tr h="161925">
                <a:tc>
                  <a:txBody>
                    <a:bodyPr/>
                    <a:lstStyle/>
                    <a:p>
                      <a:pPr algn="ctr" fontAlgn="b"/>
                      <a:r>
                        <a:rPr lang="en-US" sz="1400" u="none" strike="noStrike" dirty="0" smtClean="0">
                          <a:solidFill>
                            <a:schemeClr val="tx2"/>
                          </a:solidFill>
                          <a:effectLst/>
                        </a:rPr>
                        <a:t>Bread</a:t>
                      </a:r>
                      <a:r>
                        <a:rPr lang="en-US" sz="1400" u="none" strike="noStrike" baseline="0" dirty="0" smtClean="0">
                          <a:solidFill>
                            <a:schemeClr val="tx2"/>
                          </a:solidFill>
                          <a:effectLst/>
                        </a:rPr>
                        <a:t> Crumb</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Overview</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nl-BE" sz="1400" b="1" i="0" u="none" strike="noStrike" dirty="0" smtClean="0">
                          <a:solidFill>
                            <a:schemeClr val="tx2"/>
                          </a:solidFill>
                          <a:effectLst/>
                          <a:latin typeface="+mn-lt"/>
                        </a:rPr>
                        <a:t>SPH</a:t>
                      </a:r>
                      <a:r>
                        <a:rPr lang="nl-BE" sz="1400" b="1" i="0" u="none" strike="noStrike" baseline="0" dirty="0" smtClean="0">
                          <a:solidFill>
                            <a:schemeClr val="tx2"/>
                          </a:solidFill>
                          <a:effectLst/>
                          <a:latin typeface="+mn-lt"/>
                        </a:rPr>
                        <a:t> control</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nl-BE" sz="1400" b="1" i="0" u="none" strike="noStrike" dirty="0" smtClean="0">
                          <a:solidFill>
                            <a:schemeClr val="tx2"/>
                          </a:solidFill>
                          <a:effectLst/>
                          <a:latin typeface="+mn-lt"/>
                        </a:rPr>
                        <a:t>Value</a:t>
                      </a:r>
                      <a:endParaRPr lang="en-GB" sz="1400" b="1" i="0" u="none" strike="noStrike" dirty="0">
                        <a:solidFill>
                          <a:schemeClr val="tx2"/>
                        </a:solidFill>
                        <a:effectLst/>
                        <a:latin typeface="+mn-lt"/>
                      </a:endParaRPr>
                    </a:p>
                  </a:txBody>
                  <a:tcPr marL="36000" marR="36000" marT="9525" marB="0" anchor="ctr"/>
                </a:tc>
              </a:tr>
              <a:tr h="161925">
                <a:tc>
                  <a:txBody>
                    <a:bodyPr/>
                    <a:lstStyle/>
                    <a:p>
                      <a:pPr algn="ctr" fontAlgn="b"/>
                      <a:r>
                        <a:rPr lang="en-US" sz="1400" b="0" i="0" u="none" strike="noStrike" dirty="0" smtClean="0">
                          <a:solidFill>
                            <a:srgbClr val="000000"/>
                          </a:solidFill>
                          <a:effectLst/>
                          <a:latin typeface="+mn-lt"/>
                        </a:rPr>
                        <a:t>-</a:t>
                      </a:r>
                      <a:endParaRPr lang="en-GB" sz="1400" b="0" i="0" u="none" strike="noStrike" dirty="0">
                        <a:solidFill>
                          <a:srgbClr val="000000"/>
                        </a:solidFill>
                        <a:effectLst/>
                        <a:latin typeface="+mn-lt"/>
                      </a:endParaRPr>
                    </a:p>
                  </a:txBody>
                  <a:tcPr marL="36000" marR="36000" marT="9525" marB="0"/>
                </a:tc>
                <a:tc>
                  <a:txBody>
                    <a:bodyPr/>
                    <a:lstStyle/>
                    <a:p>
                      <a:pPr algn="ctr" fontAlgn="b"/>
                      <a:r>
                        <a:rPr lang="en-US" sz="1400" b="0" i="0" u="none" strike="noStrike" dirty="0" smtClean="0">
                          <a:solidFill>
                            <a:srgbClr val="000000"/>
                          </a:solidFill>
                          <a:effectLst/>
                          <a:latin typeface="+mn-lt"/>
                        </a:rPr>
                        <a:t>9-04</a:t>
                      </a:r>
                    </a:p>
                  </a:txBody>
                  <a:tcPr marL="36000" marR="36000" marT="9525" marB="0" anchor="ctr"/>
                </a:tc>
                <a:tc>
                  <a:txBody>
                    <a:bodyPr/>
                    <a:lstStyle/>
                    <a:p>
                      <a:pPr algn="ctr" fontAlgn="b"/>
                      <a:r>
                        <a:rPr lang="en-US" sz="1400" b="0" i="0" u="none" strike="noStrike" dirty="0" smtClean="0">
                          <a:solidFill>
                            <a:srgbClr val="000000"/>
                          </a:solidFill>
                          <a:effectLst/>
                          <a:latin typeface="+mn-lt"/>
                        </a:rPr>
                        <a:t>RT</a:t>
                      </a:r>
                      <a:r>
                        <a:rPr lang="en-US" sz="1400" b="0" i="0" u="none" strike="noStrike" baseline="0" dirty="0" smtClean="0">
                          <a:solidFill>
                            <a:srgbClr val="000000"/>
                          </a:solidFill>
                          <a:effectLst/>
                          <a:latin typeface="+mn-lt"/>
                        </a:rPr>
                        <a:t> &amp; LWT</a:t>
                      </a:r>
                      <a:endParaRPr lang="en-US" sz="1400" b="0" i="0" u="none" strike="noStrike" dirty="0" smtClean="0">
                        <a:solidFill>
                          <a:srgbClr val="000000"/>
                        </a:solidFill>
                        <a:effectLst/>
                        <a:latin typeface="+mn-lt"/>
                      </a:endParaRPr>
                    </a:p>
                  </a:txBody>
                  <a:tcPr marL="36000" marR="36000" marT="9525" marB="0" anchor="ctr"/>
                </a:tc>
                <a:tc>
                  <a:txBody>
                    <a:bodyPr/>
                    <a:lstStyle/>
                    <a:p>
                      <a:pPr algn="ctr" fontAlgn="b"/>
                      <a:r>
                        <a:rPr lang="en-US" sz="1400" b="0" i="0" u="none" strike="noStrike" dirty="0" smtClean="0">
                          <a:solidFill>
                            <a:srgbClr val="000000"/>
                          </a:solidFill>
                          <a:effectLst/>
                          <a:latin typeface="+mn-lt"/>
                        </a:rPr>
                        <a:t>1 °C</a:t>
                      </a:r>
                    </a:p>
                  </a:txBody>
                  <a:tcPr marL="36000" marR="36000" marT="9525" marB="0" anchor="ctr"/>
                </a:tc>
              </a:tr>
              <a:tr h="274310">
                <a:tc>
                  <a:txBody>
                    <a:bodyPr/>
                    <a:lstStyle/>
                    <a:p>
                      <a:pPr algn="ctr" fontAlgn="b"/>
                      <a:r>
                        <a:rPr lang="nl-BE" sz="1400" b="0" i="0" u="none" strike="noStrike" dirty="0" smtClean="0">
                          <a:solidFill>
                            <a:schemeClr val="tx2"/>
                          </a:solidFill>
                          <a:effectLst/>
                          <a:latin typeface="+mn-lt"/>
                        </a:rPr>
                        <a:t>-</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rgbClr val="000000"/>
                          </a:solidFill>
                          <a:effectLst/>
                          <a:latin typeface="+mn-lt"/>
                        </a:rPr>
                        <a:t>8-06</a:t>
                      </a:r>
                    </a:p>
                  </a:txBody>
                  <a:tcPr marL="36000" marR="36000" marT="9525" marB="0" anchor="ctr"/>
                </a:tc>
                <a:tc>
                  <a:txBody>
                    <a:bodyPr/>
                    <a:lstStyle/>
                    <a:p>
                      <a:pPr algn="ctr" fontAlgn="b"/>
                      <a:r>
                        <a:rPr lang="en-US" sz="1400" b="0" i="0" u="none" strike="noStrike" dirty="0" smtClean="0">
                          <a:solidFill>
                            <a:srgbClr val="000000"/>
                          </a:solidFill>
                          <a:effectLst/>
                          <a:latin typeface="+mn-lt"/>
                        </a:rPr>
                        <a:t>RT &amp; LWT</a:t>
                      </a:r>
                    </a:p>
                  </a:txBody>
                  <a:tcPr marL="36000" marR="36000" marT="9525" marB="0" anchor="ctr"/>
                </a:tc>
                <a:tc>
                  <a:txBody>
                    <a:bodyPr/>
                    <a:lstStyle/>
                    <a:p>
                      <a:pPr algn="ctr" fontAlgn="b"/>
                      <a:r>
                        <a:rPr lang="en-US" sz="1400" b="0" i="0" u="none" strike="noStrike" dirty="0" smtClean="0">
                          <a:solidFill>
                            <a:srgbClr val="000000"/>
                          </a:solidFill>
                          <a:effectLst/>
                          <a:latin typeface="+mn-lt"/>
                        </a:rPr>
                        <a:t>3 °C</a:t>
                      </a:r>
                    </a:p>
                  </a:txBody>
                  <a:tcPr marL="36000" marR="36000" marT="9525" marB="0" anchor="ctr"/>
                </a:tc>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653136"/>
            <a:ext cx="3315726" cy="1882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28215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41</a:t>
            </a:fld>
            <a:endParaRPr lang="en-US"/>
          </a:p>
        </p:txBody>
      </p:sp>
      <p:sp>
        <p:nvSpPr>
          <p:cNvPr id="4" name="Text Placeholder 3"/>
          <p:cNvSpPr>
            <a:spLocks noGrp="1"/>
          </p:cNvSpPr>
          <p:nvPr>
            <p:ph type="body" sz="quarter" idx="15"/>
          </p:nvPr>
        </p:nvSpPr>
        <p:spPr/>
        <p:txBody>
          <a:bodyPr/>
          <a:lstStyle/>
          <a:p>
            <a:r>
              <a:rPr lang="nl-BE" dirty="0" smtClean="0"/>
              <a:t>2.2 </a:t>
            </a:r>
            <a:r>
              <a:rPr lang="nl-BE" dirty="0"/>
              <a:t>Installer setting – </a:t>
            </a:r>
            <a:r>
              <a:rPr lang="nl-BE" dirty="0" smtClean="0"/>
              <a:t>SPH</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err="1" smtClean="0">
                <a:solidFill>
                  <a:schemeClr val="bg2"/>
                </a:solidFill>
              </a:rPr>
              <a:t>Temperature</a:t>
            </a:r>
            <a:r>
              <a:rPr lang="nl-BE" dirty="0" smtClean="0">
                <a:solidFill>
                  <a:schemeClr val="bg2"/>
                </a:solidFill>
              </a:rPr>
              <a:t> range (LWT)</a:t>
            </a:r>
          </a:p>
          <a:p>
            <a:pPr marL="742950" lvl="1" indent="-285750">
              <a:buFontTx/>
              <a:buChar char="-"/>
            </a:pPr>
            <a:r>
              <a:rPr lang="nl-BE" dirty="0" smtClean="0"/>
              <a:t>Minimum </a:t>
            </a:r>
            <a:r>
              <a:rPr lang="nl-BE" dirty="0" err="1" smtClean="0"/>
              <a:t>and</a:t>
            </a:r>
            <a:r>
              <a:rPr lang="nl-BE" dirty="0" smtClean="0"/>
              <a:t> maximum setpoint </a:t>
            </a:r>
            <a:r>
              <a:rPr lang="nl-BE" dirty="0" err="1" smtClean="0"/>
              <a:t>for</a:t>
            </a:r>
            <a:r>
              <a:rPr lang="nl-BE" dirty="0" smtClean="0"/>
              <a:t> </a:t>
            </a:r>
            <a:r>
              <a:rPr lang="nl-BE" dirty="0" err="1" smtClean="0"/>
              <a:t>heating</a:t>
            </a:r>
            <a:r>
              <a:rPr lang="nl-BE" dirty="0" smtClean="0"/>
              <a:t> </a:t>
            </a:r>
            <a:r>
              <a:rPr lang="nl-BE" dirty="0" err="1" smtClean="0"/>
              <a:t>and</a:t>
            </a:r>
            <a:r>
              <a:rPr lang="nl-BE" dirty="0" smtClean="0"/>
              <a:t> </a:t>
            </a:r>
            <a:r>
              <a:rPr lang="nl-BE" dirty="0" err="1" smtClean="0"/>
              <a:t>cooling</a:t>
            </a:r>
            <a:endParaRPr lang="nl-BE" dirty="0" smtClean="0"/>
          </a:p>
          <a:p>
            <a:pPr marL="742950" lvl="1" indent="-285750">
              <a:buFontTx/>
              <a:buChar char="-"/>
            </a:pPr>
            <a:r>
              <a:rPr lang="nl-BE" dirty="0" err="1" smtClean="0"/>
              <a:t>To</a:t>
            </a:r>
            <a:r>
              <a:rPr lang="nl-BE" dirty="0" smtClean="0"/>
              <a:t> </a:t>
            </a:r>
            <a:r>
              <a:rPr lang="nl-BE" dirty="0" err="1" smtClean="0"/>
              <a:t>prevent</a:t>
            </a:r>
            <a:r>
              <a:rPr lang="nl-BE" dirty="0" smtClean="0"/>
              <a:t> </a:t>
            </a:r>
            <a:r>
              <a:rPr lang="nl-BE" dirty="0" err="1" smtClean="0"/>
              <a:t>overheat</a:t>
            </a:r>
            <a:r>
              <a:rPr lang="nl-BE" dirty="0" smtClean="0"/>
              <a:t> or </a:t>
            </a:r>
            <a:r>
              <a:rPr lang="nl-BE" dirty="0" err="1" smtClean="0"/>
              <a:t>subcool</a:t>
            </a:r>
            <a:r>
              <a:rPr lang="nl-BE" dirty="0" smtClean="0"/>
              <a:t> in the room. </a:t>
            </a:r>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624487051"/>
              </p:ext>
            </p:extLst>
          </p:nvPr>
        </p:nvGraphicFramePr>
        <p:xfrm>
          <a:off x="755578" y="4005064"/>
          <a:ext cx="7632846" cy="2451735"/>
        </p:xfrm>
        <a:graphic>
          <a:graphicData uri="http://schemas.openxmlformats.org/drawingml/2006/table">
            <a:tbl>
              <a:tblPr firstRow="1">
                <a:tableStyleId>{5C22544A-7EE6-4342-B048-85BDC9FD1C3A}</a:tableStyleId>
              </a:tblPr>
              <a:tblGrid>
                <a:gridCol w="520266"/>
                <a:gridCol w="1170599"/>
                <a:gridCol w="1170599"/>
                <a:gridCol w="1950998"/>
                <a:gridCol w="1410192"/>
                <a:gridCol w="1410192"/>
              </a:tblGrid>
              <a:tr h="161925">
                <a:tc>
                  <a:txBody>
                    <a:bodyPr/>
                    <a:lstStyle/>
                    <a:p>
                      <a:pPr algn="ctr" fontAlgn="b"/>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Bread</a:t>
                      </a:r>
                      <a:r>
                        <a:rPr lang="en-US" sz="1400" u="none" strike="noStrike" baseline="0" dirty="0" smtClean="0">
                          <a:solidFill>
                            <a:schemeClr val="tx2"/>
                          </a:solidFill>
                          <a:effectLst/>
                        </a:rPr>
                        <a:t> Crumb</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Overview</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Description</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Range</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nl-BE" sz="1400" b="1" i="0" u="none" strike="noStrike" dirty="0" smtClean="0">
                          <a:solidFill>
                            <a:schemeClr val="tx2"/>
                          </a:solidFill>
                          <a:effectLst/>
                          <a:latin typeface="+mn-lt"/>
                        </a:rPr>
                        <a:t>SPH</a:t>
                      </a:r>
                      <a:r>
                        <a:rPr lang="nl-BE" sz="1400" b="1" i="0" u="none" strike="noStrike" baseline="0" dirty="0" smtClean="0">
                          <a:solidFill>
                            <a:schemeClr val="tx2"/>
                          </a:solidFill>
                          <a:effectLst/>
                          <a:latin typeface="+mn-lt"/>
                        </a:rPr>
                        <a:t> control</a:t>
                      </a:r>
                      <a:endParaRPr lang="en-GB" sz="1400" b="1" i="0" u="none" strike="noStrike" dirty="0">
                        <a:solidFill>
                          <a:schemeClr val="tx2"/>
                        </a:solidFill>
                        <a:effectLst/>
                        <a:latin typeface="+mn-lt"/>
                      </a:endParaRPr>
                    </a:p>
                  </a:txBody>
                  <a:tcPr marL="36000" marR="36000" marT="9525" marB="0" anchor="ctr"/>
                </a:tc>
              </a:tr>
              <a:tr h="161925">
                <a:tc rowSpan="4">
                  <a:txBody>
                    <a:bodyPr/>
                    <a:lstStyle/>
                    <a:p>
                      <a:pPr algn="ctr" fontAlgn="b"/>
                      <a:r>
                        <a:rPr lang="en-US" sz="1400" b="1" i="0" u="none" strike="noStrike" dirty="0" smtClean="0">
                          <a:solidFill>
                            <a:schemeClr val="tx2"/>
                          </a:solidFill>
                          <a:effectLst/>
                          <a:latin typeface="+mn-lt"/>
                        </a:rPr>
                        <a:t>Main</a:t>
                      </a:r>
                      <a:r>
                        <a:rPr lang="en-US" sz="1400" b="1" i="0" u="none" strike="noStrike" baseline="0" dirty="0" smtClean="0">
                          <a:solidFill>
                            <a:schemeClr val="tx2"/>
                          </a:solidFill>
                          <a:effectLst/>
                          <a:latin typeface="+mn-lt"/>
                        </a:rPr>
                        <a:t> Zone</a:t>
                      </a:r>
                      <a:endParaRPr lang="en-GB" sz="1400" b="1" i="0" u="none" strike="noStrike" dirty="0">
                        <a:solidFill>
                          <a:schemeClr val="tx2"/>
                        </a:solidFill>
                        <a:effectLst/>
                        <a:latin typeface="+mn-lt"/>
                      </a:endParaRPr>
                    </a:p>
                  </a:txBody>
                  <a:tcPr marL="36000" marR="36000" marT="9525" marB="0" vert="vert270" anchor="ctr"/>
                </a:tc>
                <a:tc>
                  <a:txBody>
                    <a:bodyPr/>
                    <a:lstStyle/>
                    <a:p>
                      <a:pPr algn="ctr" fontAlgn="b"/>
                      <a:r>
                        <a:rPr lang="en-US" sz="1400" u="none" strike="noStrike" dirty="0" smtClean="0">
                          <a:solidFill>
                            <a:schemeClr val="tx2"/>
                          </a:solidFill>
                          <a:effectLst/>
                        </a:rPr>
                        <a:t>A.3.1.1.2.2</a:t>
                      </a:r>
                      <a:endParaRPr lang="en-GB" sz="1400" b="0"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9-00</a:t>
                      </a:r>
                      <a:endParaRPr lang="en-US" sz="1400" b="0" i="0" u="none" strike="noStrike" dirty="0" smtClean="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Maximum</a:t>
                      </a:r>
                      <a:r>
                        <a:rPr lang="en-US" sz="1400" u="none" strike="noStrike" baseline="0" dirty="0" smtClean="0">
                          <a:solidFill>
                            <a:schemeClr val="tx2"/>
                          </a:solidFill>
                          <a:effectLst/>
                        </a:rPr>
                        <a:t> temp (heating)</a:t>
                      </a:r>
                      <a:endParaRPr lang="en-US" sz="1400" b="0" i="0" u="none" strike="noStrike" dirty="0" smtClean="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37</a:t>
                      </a:r>
                      <a:r>
                        <a:rPr lang="en-US" sz="1400" u="none" strike="noStrike" baseline="0" dirty="0" smtClean="0">
                          <a:solidFill>
                            <a:schemeClr val="tx2"/>
                          </a:solidFill>
                          <a:effectLst/>
                        </a:rPr>
                        <a:t> ~ 55</a:t>
                      </a:r>
                      <a:r>
                        <a:rPr lang="en-US" sz="1400" u="none" strike="noStrike" baseline="0" dirty="0" smtClean="0">
                          <a:solidFill>
                            <a:schemeClr val="tx2"/>
                          </a:solidFill>
                          <a:effectLst/>
                          <a:latin typeface="Calibri"/>
                          <a:cs typeface="Calibri"/>
                        </a:rPr>
                        <a:t>⁰C</a:t>
                      </a:r>
                      <a:r>
                        <a:rPr lang="en-US" sz="1400" u="none" strike="noStrike" baseline="0" dirty="0" smtClean="0">
                          <a:solidFill>
                            <a:schemeClr val="tx2"/>
                          </a:solidFill>
                          <a:effectLst/>
                        </a:rPr>
                        <a:t> </a:t>
                      </a:r>
                    </a:p>
                  </a:txBody>
                  <a:tcPr marL="36000" marR="36000" marT="9525" marB="0" anchor="ctr"/>
                </a:tc>
                <a:tc>
                  <a:txBody>
                    <a:bodyPr/>
                    <a:lstStyle/>
                    <a:p>
                      <a:pPr algn="ctr" fontAlgn="b"/>
                      <a:r>
                        <a:rPr lang="en-US" sz="1400" u="none" strike="noStrike" baseline="0" dirty="0" smtClean="0">
                          <a:solidFill>
                            <a:schemeClr val="tx2"/>
                          </a:solidFill>
                          <a:effectLst/>
                        </a:rPr>
                        <a:t>LWT </a:t>
                      </a:r>
                      <a:r>
                        <a:rPr lang="en-US" sz="1400" u="none" strike="noStrike" baseline="0" dirty="0" err="1" smtClean="0">
                          <a:solidFill>
                            <a:schemeClr val="tx2"/>
                          </a:solidFill>
                          <a:effectLst/>
                        </a:rPr>
                        <a:t>ext</a:t>
                      </a:r>
                      <a:r>
                        <a:rPr lang="en-US" sz="1400" u="none" strike="noStrike" baseline="0" dirty="0" smtClean="0">
                          <a:solidFill>
                            <a:schemeClr val="tx2"/>
                          </a:solidFill>
                          <a:effectLst/>
                        </a:rPr>
                        <a:t> RT &amp; RT</a:t>
                      </a:r>
                    </a:p>
                  </a:txBody>
                  <a:tcPr marL="36000" marR="36000" marT="9525" marB="0" anchor="ctr"/>
                </a:tc>
              </a:tr>
              <a:tr h="161925">
                <a:tc vMerge="1">
                  <a:txBody>
                    <a:bodyPr/>
                    <a:lstStyle/>
                    <a:p>
                      <a:pPr algn="ctr" fontAlgn="b"/>
                      <a:endParaRPr lang="en-GB" sz="1400" b="0" i="0" u="none" strike="noStrike" dirty="0">
                        <a:solidFill>
                          <a:srgbClr val="000000"/>
                        </a:solidFill>
                        <a:effectLst/>
                        <a:latin typeface="+mn-lt"/>
                      </a:endParaRPr>
                    </a:p>
                  </a:txBody>
                  <a:tcPr marL="36000" marR="36000" marT="9525" marB="0"/>
                </a:tc>
                <a:tc>
                  <a:txBody>
                    <a:bodyPr/>
                    <a:lstStyle/>
                    <a:p>
                      <a:pPr algn="ctr" fontAlgn="b"/>
                      <a:r>
                        <a:rPr lang="en-US" sz="1400" u="none" strike="noStrike" dirty="0" smtClean="0">
                          <a:solidFill>
                            <a:schemeClr val="tx2"/>
                          </a:solidFill>
                          <a:effectLst/>
                        </a:rPr>
                        <a:t>A.3.1.1.2.1</a:t>
                      </a:r>
                      <a:endParaRPr lang="en-GB" sz="1400" b="0"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9-01</a:t>
                      </a:r>
                      <a:endParaRPr lang="en-US" sz="1400" b="0" i="0" u="none" strike="noStrike" dirty="0" smtClean="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Minimum temp (heating)</a:t>
                      </a:r>
                      <a:endParaRPr lang="en-US" sz="1400" b="0" i="0" u="none" strike="noStrike" dirty="0" smtClean="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15 ~ 37</a:t>
                      </a:r>
                      <a:r>
                        <a:rPr lang="en-US" sz="1400" u="none" strike="noStrike" baseline="0" dirty="0" smtClean="0">
                          <a:solidFill>
                            <a:schemeClr val="tx2"/>
                          </a:solidFill>
                          <a:effectLst/>
                          <a:latin typeface="Calibri"/>
                          <a:cs typeface="Calibri"/>
                        </a:rPr>
                        <a:t>⁰C</a:t>
                      </a:r>
                      <a:endParaRPr lang="en-US" sz="1400" b="0" i="0" u="none" strike="noStrike" dirty="0" smtClean="0">
                        <a:solidFill>
                          <a:schemeClr val="tx2"/>
                        </a:solidFill>
                        <a:effectLst/>
                        <a:latin typeface="+mn-lt"/>
                      </a:endParaRPr>
                    </a:p>
                  </a:txBody>
                  <a:tcPr marL="36000" marR="36000"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baseline="0" dirty="0" smtClean="0">
                          <a:solidFill>
                            <a:schemeClr val="tx2"/>
                          </a:solidFill>
                          <a:effectLst/>
                        </a:rPr>
                        <a:t>LWT </a:t>
                      </a:r>
                      <a:r>
                        <a:rPr lang="en-US" sz="1400" u="none" strike="noStrike" baseline="0" dirty="0" err="1" smtClean="0">
                          <a:solidFill>
                            <a:schemeClr val="tx2"/>
                          </a:solidFill>
                          <a:effectLst/>
                        </a:rPr>
                        <a:t>ext</a:t>
                      </a:r>
                      <a:r>
                        <a:rPr lang="en-US" sz="1400" u="none" strike="noStrike" baseline="0" dirty="0" smtClean="0">
                          <a:solidFill>
                            <a:schemeClr val="tx2"/>
                          </a:solidFill>
                          <a:effectLst/>
                        </a:rPr>
                        <a:t> RT &amp; RT</a:t>
                      </a:r>
                    </a:p>
                  </a:txBody>
                  <a:tcPr marL="36000" marR="36000" marT="9525" marB="0" anchor="ctr"/>
                </a:tc>
              </a:tr>
              <a:tr h="161925">
                <a:tc vMerge="1">
                  <a:txBody>
                    <a:bodyPr/>
                    <a:lstStyle/>
                    <a:p>
                      <a:pPr algn="ctr" fontAlgn="b"/>
                      <a:endParaRPr lang="en-GB" sz="1400" b="0" i="0" u="none" strike="noStrike" dirty="0">
                        <a:solidFill>
                          <a:srgbClr val="000000"/>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A.3.1.1.2.4</a:t>
                      </a:r>
                      <a:endParaRPr lang="en-GB" sz="1400" b="0" i="0" u="none" strike="noStrike" dirty="0">
                        <a:solidFill>
                          <a:schemeClr val="tx2"/>
                        </a:solidFill>
                        <a:effectLst/>
                        <a:latin typeface="+mn-lt"/>
                      </a:endParaRPr>
                    </a:p>
                  </a:txBody>
                  <a:tcPr marL="36000" marR="36000" marT="9525" marB="0" anchor="ctr"/>
                </a:tc>
                <a:tc>
                  <a:txBody>
                    <a:bodyPr/>
                    <a:lstStyle/>
                    <a:p>
                      <a:pPr algn="ctr" fontAlgn="b"/>
                      <a:r>
                        <a:rPr lang="en-US" sz="1400" b="0" i="0" u="none" strike="noStrike" dirty="0" smtClean="0">
                          <a:solidFill>
                            <a:schemeClr val="tx2"/>
                          </a:solidFill>
                          <a:effectLst/>
                          <a:latin typeface="+mn-lt"/>
                        </a:rPr>
                        <a:t>9-02</a:t>
                      </a:r>
                    </a:p>
                  </a:txBody>
                  <a:tcPr marL="36000" marR="36000" marT="9525" marB="0" anchor="ctr"/>
                </a:tc>
                <a:tc>
                  <a:txBody>
                    <a:bodyPr/>
                    <a:lstStyle/>
                    <a:p>
                      <a:pPr algn="ctr" fontAlgn="b"/>
                      <a:r>
                        <a:rPr lang="en-US" sz="1400" b="0" i="0" u="none" strike="noStrike" dirty="0" smtClean="0">
                          <a:solidFill>
                            <a:schemeClr val="tx2"/>
                          </a:solidFill>
                          <a:effectLst/>
                          <a:latin typeface="+mn-lt"/>
                        </a:rPr>
                        <a:t>Maximum temp (cooling)</a:t>
                      </a:r>
                    </a:p>
                  </a:txBody>
                  <a:tcPr marL="36000" marR="36000" marT="9525" marB="0" anchor="ctr"/>
                </a:tc>
                <a:tc>
                  <a:txBody>
                    <a:bodyPr/>
                    <a:lstStyle/>
                    <a:p>
                      <a:pPr algn="ctr" fontAlgn="b"/>
                      <a:r>
                        <a:rPr lang="en-US" sz="1400" b="0" i="0" u="none" strike="noStrike" dirty="0" smtClean="0">
                          <a:solidFill>
                            <a:schemeClr val="tx2"/>
                          </a:solidFill>
                          <a:effectLst/>
                          <a:latin typeface="+mn-lt"/>
                        </a:rPr>
                        <a:t>18 ~ 22</a:t>
                      </a:r>
                      <a:r>
                        <a:rPr lang="en-US" sz="1400" u="none" strike="noStrike" baseline="0" dirty="0" smtClean="0">
                          <a:solidFill>
                            <a:schemeClr val="tx2"/>
                          </a:solidFill>
                          <a:effectLst/>
                          <a:latin typeface="Calibri"/>
                          <a:cs typeface="Calibri"/>
                        </a:rPr>
                        <a:t>⁰C</a:t>
                      </a:r>
                      <a:endParaRPr lang="en-US" sz="1400" b="0" i="0" u="none" strike="noStrike" dirty="0" smtClean="0">
                        <a:solidFill>
                          <a:schemeClr val="tx2"/>
                        </a:solidFill>
                        <a:effectLst/>
                        <a:latin typeface="+mn-lt"/>
                      </a:endParaRPr>
                    </a:p>
                  </a:txBody>
                  <a:tcPr marL="36000" marR="36000"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baseline="0" dirty="0" smtClean="0">
                          <a:solidFill>
                            <a:schemeClr val="tx2"/>
                          </a:solidFill>
                          <a:effectLst/>
                        </a:rPr>
                        <a:t>LWT </a:t>
                      </a:r>
                      <a:r>
                        <a:rPr lang="en-US" sz="1400" u="none" strike="noStrike" baseline="0" dirty="0" err="1" smtClean="0">
                          <a:solidFill>
                            <a:schemeClr val="tx2"/>
                          </a:solidFill>
                          <a:effectLst/>
                        </a:rPr>
                        <a:t>ext</a:t>
                      </a:r>
                      <a:r>
                        <a:rPr lang="en-US" sz="1400" u="none" strike="noStrike" baseline="0" dirty="0" smtClean="0">
                          <a:solidFill>
                            <a:schemeClr val="tx2"/>
                          </a:solidFill>
                          <a:effectLst/>
                        </a:rPr>
                        <a:t> RT &amp; RT</a:t>
                      </a:r>
                    </a:p>
                  </a:txBody>
                  <a:tcPr marL="36000" marR="36000" marT="9525" marB="0" anchor="ctr"/>
                </a:tc>
              </a:tr>
              <a:tr h="161925">
                <a:tc vMerge="1">
                  <a:txBody>
                    <a:bodyPr/>
                    <a:lstStyle/>
                    <a:p>
                      <a:pPr algn="ctr" fontAlgn="b"/>
                      <a:endParaRPr lang="en-GB" sz="1400" b="0" i="0" u="none" strike="noStrike" dirty="0">
                        <a:solidFill>
                          <a:srgbClr val="000000"/>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A.3.1.1.2.3</a:t>
                      </a:r>
                      <a:endParaRPr lang="en-GB" sz="1400" b="0" i="0" u="none" strike="noStrike" dirty="0">
                        <a:solidFill>
                          <a:schemeClr val="tx2"/>
                        </a:solidFill>
                        <a:effectLst/>
                        <a:latin typeface="+mn-lt"/>
                      </a:endParaRPr>
                    </a:p>
                  </a:txBody>
                  <a:tcPr marL="36000" marR="36000" marT="9525" marB="0" anchor="ctr"/>
                </a:tc>
                <a:tc>
                  <a:txBody>
                    <a:bodyPr/>
                    <a:lstStyle/>
                    <a:p>
                      <a:pPr algn="ctr" fontAlgn="b"/>
                      <a:r>
                        <a:rPr lang="en-US" sz="1400" b="0" i="0" u="none" strike="noStrike" dirty="0" smtClean="0">
                          <a:solidFill>
                            <a:schemeClr val="tx2"/>
                          </a:solidFill>
                          <a:effectLst/>
                          <a:latin typeface="+mn-lt"/>
                        </a:rPr>
                        <a:t>9-03</a:t>
                      </a:r>
                    </a:p>
                  </a:txBody>
                  <a:tcPr marL="36000" marR="36000" marT="9525" marB="0" anchor="ctr"/>
                </a:tc>
                <a:tc>
                  <a:txBody>
                    <a:bodyPr/>
                    <a:lstStyle/>
                    <a:p>
                      <a:pPr algn="ctr" fontAlgn="b"/>
                      <a:r>
                        <a:rPr lang="en-US" sz="1400" b="0" i="0" u="none" strike="noStrike" dirty="0" smtClean="0">
                          <a:solidFill>
                            <a:schemeClr val="tx2"/>
                          </a:solidFill>
                          <a:effectLst/>
                          <a:latin typeface="+mn-lt"/>
                        </a:rPr>
                        <a:t>Minimum temp (cooling)</a:t>
                      </a:r>
                    </a:p>
                  </a:txBody>
                  <a:tcPr marL="36000" marR="36000" marT="9525" marB="0" anchor="ctr"/>
                </a:tc>
                <a:tc>
                  <a:txBody>
                    <a:bodyPr/>
                    <a:lstStyle/>
                    <a:p>
                      <a:pPr algn="ctr" fontAlgn="b"/>
                      <a:r>
                        <a:rPr lang="en-US" sz="1400" b="0" i="0" u="none" strike="noStrike" dirty="0" smtClean="0">
                          <a:solidFill>
                            <a:schemeClr val="tx2"/>
                          </a:solidFill>
                          <a:effectLst/>
                          <a:latin typeface="+mn-lt"/>
                        </a:rPr>
                        <a:t>5 ~ 18</a:t>
                      </a:r>
                      <a:r>
                        <a:rPr lang="en-US" sz="1400" u="none" strike="noStrike" baseline="0" dirty="0" smtClean="0">
                          <a:solidFill>
                            <a:schemeClr val="tx2"/>
                          </a:solidFill>
                          <a:effectLst/>
                          <a:latin typeface="Calibri"/>
                          <a:cs typeface="Calibri"/>
                        </a:rPr>
                        <a:t>⁰C</a:t>
                      </a:r>
                      <a:endParaRPr lang="en-US" sz="1400" b="0" i="0" u="none" strike="noStrike" dirty="0" smtClean="0">
                        <a:solidFill>
                          <a:schemeClr val="tx2"/>
                        </a:solidFill>
                        <a:effectLst/>
                        <a:latin typeface="+mn-lt"/>
                      </a:endParaRPr>
                    </a:p>
                  </a:txBody>
                  <a:tcPr marL="36000" marR="36000"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baseline="0" dirty="0" smtClean="0">
                          <a:solidFill>
                            <a:schemeClr val="tx2"/>
                          </a:solidFill>
                          <a:effectLst/>
                        </a:rPr>
                        <a:t>LWT </a:t>
                      </a:r>
                      <a:r>
                        <a:rPr lang="en-US" sz="1400" u="none" strike="noStrike" baseline="0" dirty="0" err="1" smtClean="0">
                          <a:solidFill>
                            <a:schemeClr val="tx2"/>
                          </a:solidFill>
                          <a:effectLst/>
                        </a:rPr>
                        <a:t>ext</a:t>
                      </a:r>
                      <a:r>
                        <a:rPr lang="en-US" sz="1400" u="none" strike="noStrike" baseline="0" dirty="0" smtClean="0">
                          <a:solidFill>
                            <a:schemeClr val="tx2"/>
                          </a:solidFill>
                          <a:effectLst/>
                        </a:rPr>
                        <a:t> RT &amp; RT</a:t>
                      </a:r>
                    </a:p>
                  </a:txBody>
                  <a:tcPr marL="36000" marR="36000" marT="9525" marB="0" anchor="ctr"/>
                </a:tc>
              </a:tr>
              <a:tr h="161925">
                <a:tc gridSpan="5">
                  <a:txBody>
                    <a:bodyPr/>
                    <a:lstStyle/>
                    <a:p>
                      <a:pPr algn="ctr" fontAlgn="b"/>
                      <a:endParaRPr lang="en-GB" sz="1400" b="0" i="0" u="none" strike="noStrike" dirty="0">
                        <a:solidFill>
                          <a:schemeClr val="tx2"/>
                        </a:solidFill>
                        <a:effectLst/>
                        <a:latin typeface="+mn-lt"/>
                      </a:endParaRPr>
                    </a:p>
                  </a:txBody>
                  <a:tcPr marL="36000" marR="36000" marT="9525" marB="0" anchor="ctr">
                    <a:solidFill>
                      <a:schemeClr val="accent1"/>
                    </a:solidFill>
                  </a:tcPr>
                </a:tc>
                <a:tc hMerge="1">
                  <a:txBody>
                    <a:bodyPr/>
                    <a:lstStyle/>
                    <a:p>
                      <a:pPr algn="ctr" fontAlgn="b"/>
                      <a:endParaRPr lang="en-GB" sz="1400" b="0" i="0" u="none" strike="noStrike" dirty="0">
                        <a:solidFill>
                          <a:srgbClr val="000000"/>
                        </a:solidFill>
                        <a:effectLst/>
                        <a:latin typeface="+mn-lt"/>
                      </a:endParaRPr>
                    </a:p>
                  </a:txBody>
                  <a:tcPr marL="36000" marR="36000" marT="9525" marB="0">
                    <a:solidFill>
                      <a:schemeClr val="accent1"/>
                    </a:solidFill>
                  </a:tcPr>
                </a:tc>
                <a:tc hMerge="1">
                  <a:txBody>
                    <a:bodyPr/>
                    <a:lstStyle/>
                    <a:p>
                      <a:pPr algn="ctr" fontAlgn="b"/>
                      <a:endParaRPr lang="en-US" sz="1400" b="0" i="0" u="none" strike="noStrike" dirty="0" smtClean="0">
                        <a:solidFill>
                          <a:srgbClr val="000000"/>
                        </a:solidFill>
                        <a:effectLst/>
                        <a:latin typeface="+mn-lt"/>
                      </a:endParaRPr>
                    </a:p>
                  </a:txBody>
                  <a:tcPr marL="36000" marR="36000" marT="9525" marB="0" anchor="ctr">
                    <a:solidFill>
                      <a:schemeClr val="accent1"/>
                    </a:solidFill>
                  </a:tcPr>
                </a:tc>
                <a:tc hMerge="1">
                  <a:txBody>
                    <a:bodyPr/>
                    <a:lstStyle/>
                    <a:p>
                      <a:pPr algn="ctr" fontAlgn="b"/>
                      <a:endParaRPr lang="en-US" sz="1400" b="0" i="0" u="none" strike="noStrike" dirty="0" smtClean="0">
                        <a:solidFill>
                          <a:srgbClr val="000000"/>
                        </a:solidFill>
                        <a:effectLst/>
                        <a:latin typeface="+mn-lt"/>
                      </a:endParaRPr>
                    </a:p>
                  </a:txBody>
                  <a:tcPr marL="36000" marR="36000" marT="9525" marB="0" anchor="ctr">
                    <a:solidFill>
                      <a:schemeClr val="accent1"/>
                    </a:solidFill>
                  </a:tcPr>
                </a:tc>
                <a:tc hMerge="1">
                  <a:txBody>
                    <a:bodyPr/>
                    <a:lstStyle/>
                    <a:p>
                      <a:pPr algn="ctr" fontAlgn="b"/>
                      <a:endParaRPr lang="en-US" sz="1400" b="0" i="0" u="none" strike="noStrike" dirty="0" smtClean="0">
                        <a:solidFill>
                          <a:srgbClr val="000000"/>
                        </a:solidFill>
                        <a:effectLst/>
                        <a:latin typeface="+mn-lt"/>
                      </a:endParaRPr>
                    </a:p>
                  </a:txBody>
                  <a:tcPr marL="36000" marR="36000" marT="9525" marB="0" anchor="ctr">
                    <a:solidFill>
                      <a:schemeClr val="accent1"/>
                    </a:solidFill>
                  </a:tcPr>
                </a:tc>
                <a:tc>
                  <a:txBody>
                    <a:bodyPr/>
                    <a:lstStyle/>
                    <a:p>
                      <a:pPr algn="ctr" fontAlgn="b"/>
                      <a:endParaRPr lang="en-GB" sz="1400" b="0" i="0" u="none" strike="noStrike" dirty="0">
                        <a:solidFill>
                          <a:schemeClr val="tx2"/>
                        </a:solidFill>
                        <a:effectLst/>
                        <a:latin typeface="+mn-lt"/>
                      </a:endParaRPr>
                    </a:p>
                  </a:txBody>
                  <a:tcPr marL="36000" marR="36000" marT="9525" marB="0" anchor="ctr">
                    <a:solidFill>
                      <a:schemeClr val="accent1"/>
                    </a:solidFill>
                  </a:tcPr>
                </a:tc>
              </a:tr>
              <a:tr h="161925">
                <a:tc rowSpan="4">
                  <a:txBody>
                    <a:bodyPr/>
                    <a:lstStyle/>
                    <a:p>
                      <a:pPr algn="ctr" fontAlgn="b"/>
                      <a:r>
                        <a:rPr lang="en-US" sz="1400" b="1" i="0" u="none" strike="noStrike" dirty="0" smtClean="0">
                          <a:solidFill>
                            <a:schemeClr val="tx2"/>
                          </a:solidFill>
                          <a:effectLst/>
                          <a:latin typeface="+mn-lt"/>
                        </a:rPr>
                        <a:t>Additional</a:t>
                      </a:r>
                    </a:p>
                    <a:p>
                      <a:pPr algn="ctr" fontAlgn="b"/>
                      <a:r>
                        <a:rPr lang="en-US" sz="1400" b="1" i="0" u="none" strike="noStrike" dirty="0" smtClean="0">
                          <a:solidFill>
                            <a:schemeClr val="tx2"/>
                          </a:solidFill>
                          <a:effectLst/>
                          <a:latin typeface="+mn-lt"/>
                        </a:rPr>
                        <a:t>Zone</a:t>
                      </a:r>
                      <a:endParaRPr lang="en-GB" sz="1400" b="1" i="0" u="none" strike="noStrike" dirty="0">
                        <a:solidFill>
                          <a:schemeClr val="tx2"/>
                        </a:solidFill>
                        <a:effectLst/>
                        <a:latin typeface="+mn-lt"/>
                      </a:endParaRPr>
                    </a:p>
                  </a:txBody>
                  <a:tcPr marL="36000" marR="36000" marT="9525" marB="0" vert="vert270" anchor="ctr"/>
                </a:tc>
                <a:tc>
                  <a:txBody>
                    <a:bodyPr/>
                    <a:lstStyle/>
                    <a:p>
                      <a:pPr algn="ctr" fontAlgn="b"/>
                      <a:r>
                        <a:rPr lang="en-US" sz="1400" b="0" i="0" u="none" strike="noStrike" dirty="0" smtClean="0">
                          <a:solidFill>
                            <a:schemeClr val="tx2"/>
                          </a:solidFill>
                          <a:effectLst/>
                          <a:latin typeface="+mn-lt"/>
                        </a:rPr>
                        <a:t>A.3.1.2.2.2</a:t>
                      </a:r>
                      <a:endParaRPr lang="en-GB" sz="1400" b="0" i="0" u="none" strike="noStrike" dirty="0">
                        <a:solidFill>
                          <a:schemeClr val="tx2"/>
                        </a:solidFill>
                        <a:effectLst/>
                        <a:latin typeface="+mn-lt"/>
                      </a:endParaRPr>
                    </a:p>
                  </a:txBody>
                  <a:tcPr marL="36000" marR="36000" marT="9525" marB="0" anchor="ctr"/>
                </a:tc>
                <a:tc>
                  <a:txBody>
                    <a:bodyPr/>
                    <a:lstStyle/>
                    <a:p>
                      <a:pPr algn="ctr" fontAlgn="b"/>
                      <a:r>
                        <a:rPr lang="en-US" sz="1400" b="0" i="0" u="none" strike="noStrike" dirty="0" smtClean="0">
                          <a:solidFill>
                            <a:schemeClr val="tx2"/>
                          </a:solidFill>
                          <a:effectLst/>
                          <a:latin typeface="+mn-lt"/>
                        </a:rPr>
                        <a:t>9-06</a:t>
                      </a:r>
                    </a:p>
                  </a:txBody>
                  <a:tcPr marL="36000" marR="36000" marT="9525" marB="0" anchor="ctr"/>
                </a:tc>
                <a:tc>
                  <a:txBody>
                    <a:bodyPr/>
                    <a:lstStyle/>
                    <a:p>
                      <a:pPr algn="ctr" fontAlgn="b"/>
                      <a:r>
                        <a:rPr lang="en-US" sz="1400" b="0" i="0" u="none" strike="noStrike" dirty="0" smtClean="0">
                          <a:solidFill>
                            <a:schemeClr val="tx2"/>
                          </a:solidFill>
                          <a:effectLst/>
                          <a:latin typeface="+mn-lt"/>
                        </a:rPr>
                        <a:t>Maximum temp (heating)</a:t>
                      </a:r>
                    </a:p>
                  </a:txBody>
                  <a:tcPr marL="36000" marR="36000" marT="9525" marB="0" anchor="ctr"/>
                </a:tc>
                <a:tc>
                  <a:txBody>
                    <a:bodyPr/>
                    <a:lstStyle/>
                    <a:p>
                      <a:pPr algn="ctr" fontAlgn="b"/>
                      <a:r>
                        <a:rPr lang="en-US" sz="1400" u="none" strike="noStrike" dirty="0" smtClean="0">
                          <a:solidFill>
                            <a:schemeClr val="tx2"/>
                          </a:solidFill>
                          <a:effectLst/>
                        </a:rPr>
                        <a:t>37</a:t>
                      </a:r>
                      <a:r>
                        <a:rPr lang="en-US" sz="1400" u="none" strike="noStrike" baseline="0" dirty="0" smtClean="0">
                          <a:solidFill>
                            <a:schemeClr val="tx2"/>
                          </a:solidFill>
                          <a:effectLst/>
                        </a:rPr>
                        <a:t> ~ 55</a:t>
                      </a:r>
                      <a:r>
                        <a:rPr lang="en-US" sz="1400" u="none" strike="noStrike" baseline="0" dirty="0" smtClean="0">
                          <a:solidFill>
                            <a:schemeClr val="tx2"/>
                          </a:solidFill>
                          <a:effectLst/>
                          <a:latin typeface="Calibri"/>
                          <a:cs typeface="Calibri"/>
                        </a:rPr>
                        <a:t>⁰C</a:t>
                      </a:r>
                      <a:r>
                        <a:rPr lang="en-US" sz="1400" u="none" strike="noStrike" baseline="0" dirty="0" smtClean="0">
                          <a:solidFill>
                            <a:schemeClr val="tx2"/>
                          </a:solidFill>
                          <a:effectLst/>
                        </a:rPr>
                        <a:t> </a:t>
                      </a:r>
                    </a:p>
                  </a:txBody>
                  <a:tcPr marL="36000" marR="36000"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baseline="0" dirty="0" smtClean="0">
                          <a:solidFill>
                            <a:schemeClr val="tx2"/>
                          </a:solidFill>
                          <a:effectLst/>
                        </a:rPr>
                        <a:t>LWT </a:t>
                      </a:r>
                      <a:r>
                        <a:rPr lang="en-US" sz="1400" u="none" strike="noStrike" baseline="0" dirty="0" err="1" smtClean="0">
                          <a:solidFill>
                            <a:schemeClr val="tx2"/>
                          </a:solidFill>
                          <a:effectLst/>
                        </a:rPr>
                        <a:t>ext</a:t>
                      </a:r>
                      <a:r>
                        <a:rPr lang="en-US" sz="1400" u="none" strike="noStrike" baseline="0" dirty="0" smtClean="0">
                          <a:solidFill>
                            <a:schemeClr val="tx2"/>
                          </a:solidFill>
                          <a:effectLst/>
                        </a:rPr>
                        <a:t> RT &amp; RT</a:t>
                      </a:r>
                    </a:p>
                  </a:txBody>
                  <a:tcPr marL="36000" marR="36000" marT="9525" marB="0" anchor="ctr"/>
                </a:tc>
              </a:tr>
              <a:tr h="161925">
                <a:tc vMerge="1">
                  <a:txBody>
                    <a:bodyPr/>
                    <a:lstStyle/>
                    <a:p>
                      <a:pPr algn="ctr" fontAlgn="b"/>
                      <a:endParaRPr lang="en-GB" sz="1400" b="0" i="0" u="none" strike="noStrike" dirty="0">
                        <a:solidFill>
                          <a:srgbClr val="000000"/>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A.3.1.2.2.1</a:t>
                      </a:r>
                      <a:endParaRPr lang="en-GB" sz="1400" b="0" i="0" u="none" strike="noStrike" dirty="0">
                        <a:solidFill>
                          <a:schemeClr val="tx2"/>
                        </a:solidFill>
                        <a:effectLst/>
                        <a:latin typeface="+mn-lt"/>
                      </a:endParaRPr>
                    </a:p>
                  </a:txBody>
                  <a:tcPr marL="36000" marR="36000" marT="9525" marB="0" anchor="ctr"/>
                </a:tc>
                <a:tc>
                  <a:txBody>
                    <a:bodyPr/>
                    <a:lstStyle/>
                    <a:p>
                      <a:pPr algn="ctr" fontAlgn="b"/>
                      <a:r>
                        <a:rPr lang="en-US" sz="1400" b="0" i="0" u="none" strike="noStrike" dirty="0" smtClean="0">
                          <a:solidFill>
                            <a:schemeClr val="tx2"/>
                          </a:solidFill>
                          <a:effectLst/>
                          <a:latin typeface="+mn-lt"/>
                        </a:rPr>
                        <a:t>9-05</a:t>
                      </a:r>
                    </a:p>
                  </a:txBody>
                  <a:tcPr marL="36000" marR="36000" marT="9525" marB="0" anchor="ctr"/>
                </a:tc>
                <a:tc>
                  <a:txBody>
                    <a:bodyPr/>
                    <a:lstStyle/>
                    <a:p>
                      <a:pPr algn="ctr" fontAlgn="b"/>
                      <a:r>
                        <a:rPr lang="en-US" sz="1400" b="0" i="0" u="none" strike="noStrike" dirty="0" smtClean="0">
                          <a:solidFill>
                            <a:schemeClr val="tx2"/>
                          </a:solidFill>
                          <a:effectLst/>
                          <a:latin typeface="+mn-lt"/>
                        </a:rPr>
                        <a:t>Minimum</a:t>
                      </a:r>
                      <a:r>
                        <a:rPr lang="en-US" sz="1400" b="0" i="0" u="none" strike="noStrike" baseline="0" dirty="0" smtClean="0">
                          <a:solidFill>
                            <a:schemeClr val="tx2"/>
                          </a:solidFill>
                          <a:effectLst/>
                          <a:latin typeface="+mn-lt"/>
                        </a:rPr>
                        <a:t> temp (heating)</a:t>
                      </a:r>
                      <a:endParaRPr lang="en-US" sz="1400" b="0" i="0" u="none" strike="noStrike" dirty="0" smtClean="0">
                        <a:solidFill>
                          <a:schemeClr val="tx2"/>
                        </a:solidFill>
                        <a:effectLst/>
                        <a:latin typeface="+mn-lt"/>
                      </a:endParaRPr>
                    </a:p>
                  </a:txBody>
                  <a:tcPr marL="36000" marR="36000"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smtClean="0">
                          <a:solidFill>
                            <a:schemeClr val="tx2"/>
                          </a:solidFill>
                          <a:effectLst/>
                        </a:rPr>
                        <a:t>15 ~ 37</a:t>
                      </a:r>
                      <a:r>
                        <a:rPr lang="en-US" sz="1400" u="none" strike="noStrike" baseline="0" dirty="0" smtClean="0">
                          <a:solidFill>
                            <a:schemeClr val="tx2"/>
                          </a:solidFill>
                          <a:effectLst/>
                          <a:latin typeface="Calibri"/>
                          <a:cs typeface="Calibri"/>
                        </a:rPr>
                        <a:t>⁰C</a:t>
                      </a:r>
                      <a:endParaRPr lang="en-US" sz="1400" b="0" i="0" u="none" strike="noStrike" dirty="0" smtClean="0">
                        <a:solidFill>
                          <a:schemeClr val="tx2"/>
                        </a:solidFill>
                        <a:effectLst/>
                        <a:latin typeface="+mn-lt"/>
                      </a:endParaRPr>
                    </a:p>
                  </a:txBody>
                  <a:tcPr marL="36000" marR="36000"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baseline="0" dirty="0" smtClean="0">
                          <a:solidFill>
                            <a:schemeClr val="tx2"/>
                          </a:solidFill>
                          <a:effectLst/>
                        </a:rPr>
                        <a:t>LWT </a:t>
                      </a:r>
                      <a:r>
                        <a:rPr lang="en-US" sz="1400" u="none" strike="noStrike" baseline="0" dirty="0" err="1" smtClean="0">
                          <a:solidFill>
                            <a:schemeClr val="tx2"/>
                          </a:solidFill>
                          <a:effectLst/>
                        </a:rPr>
                        <a:t>ext</a:t>
                      </a:r>
                      <a:r>
                        <a:rPr lang="en-US" sz="1400" u="none" strike="noStrike" baseline="0" dirty="0" smtClean="0">
                          <a:solidFill>
                            <a:schemeClr val="tx2"/>
                          </a:solidFill>
                          <a:effectLst/>
                        </a:rPr>
                        <a:t> RT &amp; RT</a:t>
                      </a:r>
                    </a:p>
                  </a:txBody>
                  <a:tcPr marL="36000" marR="36000" marT="9525" marB="0" anchor="ctr"/>
                </a:tc>
              </a:tr>
              <a:tr h="161925">
                <a:tc vMerge="1">
                  <a:txBody>
                    <a:bodyPr/>
                    <a:lstStyle/>
                    <a:p>
                      <a:pPr algn="ctr" fontAlgn="b"/>
                      <a:endParaRPr lang="en-GB" sz="1400" b="0" i="0" u="none" strike="noStrike" dirty="0">
                        <a:solidFill>
                          <a:srgbClr val="000000"/>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A.3.1.2.2.4</a:t>
                      </a:r>
                      <a:endParaRPr lang="en-GB" sz="1400" b="0" i="0" u="none" strike="noStrike" dirty="0">
                        <a:solidFill>
                          <a:schemeClr val="tx2"/>
                        </a:solidFill>
                        <a:effectLst/>
                        <a:latin typeface="+mn-lt"/>
                      </a:endParaRPr>
                    </a:p>
                  </a:txBody>
                  <a:tcPr marL="36000" marR="36000" marT="9525" marB="0" anchor="ctr"/>
                </a:tc>
                <a:tc>
                  <a:txBody>
                    <a:bodyPr/>
                    <a:lstStyle/>
                    <a:p>
                      <a:pPr algn="ctr" fontAlgn="b"/>
                      <a:r>
                        <a:rPr lang="en-US" sz="1400" b="0" i="0" u="none" strike="noStrike" dirty="0" smtClean="0">
                          <a:solidFill>
                            <a:schemeClr val="tx2"/>
                          </a:solidFill>
                          <a:effectLst/>
                          <a:latin typeface="+mn-lt"/>
                        </a:rPr>
                        <a:t>9-08</a:t>
                      </a:r>
                    </a:p>
                  </a:txBody>
                  <a:tcPr marL="36000" marR="36000" marT="9525" marB="0" anchor="ctr"/>
                </a:tc>
                <a:tc>
                  <a:txBody>
                    <a:bodyPr/>
                    <a:lstStyle/>
                    <a:p>
                      <a:pPr algn="ctr" fontAlgn="b"/>
                      <a:r>
                        <a:rPr lang="en-US" sz="1400" b="0" i="0" u="none" strike="noStrike" dirty="0" smtClean="0">
                          <a:solidFill>
                            <a:schemeClr val="tx2"/>
                          </a:solidFill>
                          <a:effectLst/>
                          <a:latin typeface="+mn-lt"/>
                        </a:rPr>
                        <a:t>Maximum temp</a:t>
                      </a:r>
                      <a:r>
                        <a:rPr lang="en-US" sz="1400" b="0" i="0" u="none" strike="noStrike" baseline="0" dirty="0" smtClean="0">
                          <a:solidFill>
                            <a:schemeClr val="tx2"/>
                          </a:solidFill>
                          <a:effectLst/>
                          <a:latin typeface="+mn-lt"/>
                        </a:rPr>
                        <a:t> (cooling)</a:t>
                      </a:r>
                      <a:endParaRPr lang="en-US" sz="1400" b="0" i="0" u="none" strike="noStrike" dirty="0" smtClean="0">
                        <a:solidFill>
                          <a:schemeClr val="tx2"/>
                        </a:solidFill>
                        <a:effectLst/>
                        <a:latin typeface="+mn-lt"/>
                      </a:endParaRPr>
                    </a:p>
                  </a:txBody>
                  <a:tcPr marL="36000" marR="36000"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tx2"/>
                          </a:solidFill>
                          <a:effectLst/>
                          <a:latin typeface="+mn-lt"/>
                        </a:rPr>
                        <a:t>18 ~ 22</a:t>
                      </a:r>
                      <a:r>
                        <a:rPr lang="en-US" sz="1400" u="none" strike="noStrike" baseline="0" dirty="0" smtClean="0">
                          <a:solidFill>
                            <a:schemeClr val="tx2"/>
                          </a:solidFill>
                          <a:effectLst/>
                          <a:latin typeface="Calibri"/>
                          <a:cs typeface="Calibri"/>
                        </a:rPr>
                        <a:t>⁰C</a:t>
                      </a:r>
                      <a:endParaRPr lang="en-US" sz="1400" b="0" i="0" u="none" strike="noStrike" dirty="0" smtClean="0">
                        <a:solidFill>
                          <a:schemeClr val="tx2"/>
                        </a:solidFill>
                        <a:effectLst/>
                        <a:latin typeface="+mn-lt"/>
                      </a:endParaRPr>
                    </a:p>
                  </a:txBody>
                  <a:tcPr marL="36000" marR="36000"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baseline="0" dirty="0" smtClean="0">
                          <a:solidFill>
                            <a:schemeClr val="tx2"/>
                          </a:solidFill>
                          <a:effectLst/>
                        </a:rPr>
                        <a:t>LWT </a:t>
                      </a:r>
                      <a:r>
                        <a:rPr lang="en-US" sz="1400" u="none" strike="noStrike" baseline="0" dirty="0" err="1" smtClean="0">
                          <a:solidFill>
                            <a:schemeClr val="tx2"/>
                          </a:solidFill>
                          <a:effectLst/>
                        </a:rPr>
                        <a:t>ext</a:t>
                      </a:r>
                      <a:r>
                        <a:rPr lang="en-US" sz="1400" u="none" strike="noStrike" baseline="0" dirty="0" smtClean="0">
                          <a:solidFill>
                            <a:schemeClr val="tx2"/>
                          </a:solidFill>
                          <a:effectLst/>
                        </a:rPr>
                        <a:t> RT &amp; RT</a:t>
                      </a:r>
                    </a:p>
                  </a:txBody>
                  <a:tcPr marL="36000" marR="36000" marT="9525" marB="0" anchor="ctr"/>
                </a:tc>
              </a:tr>
              <a:tr h="161925">
                <a:tc vMerge="1">
                  <a:txBody>
                    <a:bodyPr/>
                    <a:lstStyle/>
                    <a:p>
                      <a:pPr algn="ctr" fontAlgn="b"/>
                      <a:endParaRPr lang="en-GB" sz="1400" b="0" i="0" u="none" strike="noStrike" dirty="0">
                        <a:solidFill>
                          <a:srgbClr val="000000"/>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A.3.1.2.2.3</a:t>
                      </a:r>
                      <a:endParaRPr lang="en-GB" sz="1400" b="0" i="0" u="none" strike="noStrike" dirty="0">
                        <a:solidFill>
                          <a:schemeClr val="tx2"/>
                        </a:solidFill>
                        <a:effectLst/>
                        <a:latin typeface="+mn-lt"/>
                      </a:endParaRPr>
                    </a:p>
                  </a:txBody>
                  <a:tcPr marL="36000" marR="36000" marT="9525" marB="0" anchor="ctr"/>
                </a:tc>
                <a:tc>
                  <a:txBody>
                    <a:bodyPr/>
                    <a:lstStyle/>
                    <a:p>
                      <a:pPr algn="ctr" fontAlgn="b"/>
                      <a:r>
                        <a:rPr lang="en-US" sz="1400" b="0" i="0" u="none" strike="noStrike" dirty="0" smtClean="0">
                          <a:solidFill>
                            <a:schemeClr val="tx2"/>
                          </a:solidFill>
                          <a:effectLst/>
                          <a:latin typeface="+mn-lt"/>
                        </a:rPr>
                        <a:t>9-07</a:t>
                      </a:r>
                    </a:p>
                  </a:txBody>
                  <a:tcPr marL="36000" marR="36000" marT="9525" marB="0" anchor="ctr"/>
                </a:tc>
                <a:tc>
                  <a:txBody>
                    <a:bodyPr/>
                    <a:lstStyle/>
                    <a:p>
                      <a:pPr algn="ctr" fontAlgn="b"/>
                      <a:r>
                        <a:rPr lang="en-US" sz="1400" b="0" i="0" u="none" strike="noStrike" dirty="0" smtClean="0">
                          <a:solidFill>
                            <a:schemeClr val="tx2"/>
                          </a:solidFill>
                          <a:effectLst/>
                          <a:latin typeface="+mn-lt"/>
                        </a:rPr>
                        <a:t>Minimum</a:t>
                      </a:r>
                      <a:r>
                        <a:rPr lang="en-US" sz="1400" b="0" i="0" u="none" strike="noStrike" baseline="0" dirty="0" smtClean="0">
                          <a:solidFill>
                            <a:schemeClr val="tx2"/>
                          </a:solidFill>
                          <a:effectLst/>
                          <a:latin typeface="+mn-lt"/>
                        </a:rPr>
                        <a:t> temp (cooling)</a:t>
                      </a:r>
                      <a:endParaRPr lang="en-US" sz="1400" b="0" i="0" u="none" strike="noStrike" dirty="0" smtClean="0">
                        <a:solidFill>
                          <a:schemeClr val="tx2"/>
                        </a:solidFill>
                        <a:effectLst/>
                        <a:latin typeface="+mn-lt"/>
                      </a:endParaRPr>
                    </a:p>
                  </a:txBody>
                  <a:tcPr marL="36000" marR="36000"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tx2"/>
                          </a:solidFill>
                          <a:effectLst/>
                          <a:latin typeface="+mn-lt"/>
                        </a:rPr>
                        <a:t>5 ~ 18</a:t>
                      </a:r>
                      <a:r>
                        <a:rPr lang="en-US" sz="1400" u="none" strike="noStrike" baseline="0" dirty="0" smtClean="0">
                          <a:solidFill>
                            <a:schemeClr val="tx2"/>
                          </a:solidFill>
                          <a:effectLst/>
                          <a:latin typeface="Calibri"/>
                          <a:cs typeface="Calibri"/>
                        </a:rPr>
                        <a:t>⁰C</a:t>
                      </a:r>
                      <a:endParaRPr lang="en-US" sz="1400" b="0" i="0" u="none" strike="noStrike" dirty="0" smtClean="0">
                        <a:solidFill>
                          <a:schemeClr val="tx2"/>
                        </a:solidFill>
                        <a:effectLst/>
                        <a:latin typeface="+mn-lt"/>
                      </a:endParaRPr>
                    </a:p>
                  </a:txBody>
                  <a:tcPr marL="36000" marR="36000"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baseline="0" dirty="0" smtClean="0">
                          <a:solidFill>
                            <a:schemeClr val="tx2"/>
                          </a:solidFill>
                          <a:effectLst/>
                        </a:rPr>
                        <a:t>LWT </a:t>
                      </a:r>
                      <a:r>
                        <a:rPr lang="en-US" sz="1400" u="none" strike="noStrike" baseline="0" dirty="0" err="1" smtClean="0">
                          <a:solidFill>
                            <a:schemeClr val="tx2"/>
                          </a:solidFill>
                          <a:effectLst/>
                        </a:rPr>
                        <a:t>ext</a:t>
                      </a:r>
                      <a:r>
                        <a:rPr lang="en-US" sz="1400" u="none" strike="noStrike" baseline="0" dirty="0" smtClean="0">
                          <a:solidFill>
                            <a:schemeClr val="tx2"/>
                          </a:solidFill>
                          <a:effectLst/>
                        </a:rPr>
                        <a:t> RT &amp; RT</a:t>
                      </a:r>
                    </a:p>
                  </a:txBody>
                  <a:tcPr marL="36000" marR="36000" marT="9525" marB="0" anchor="ctr"/>
                </a:tc>
              </a:tr>
              <a:tr h="161925">
                <a:tc>
                  <a:txBody>
                    <a:bodyPr/>
                    <a:lstStyle/>
                    <a:p>
                      <a:pPr algn="ctr" fontAlgn="b"/>
                      <a:endParaRPr lang="en-GB" sz="1400" b="1" i="0" u="none" strike="noStrike" dirty="0">
                        <a:solidFill>
                          <a:schemeClr val="tx2"/>
                        </a:solidFill>
                        <a:effectLst/>
                        <a:latin typeface="+mn-lt"/>
                      </a:endParaRPr>
                    </a:p>
                  </a:txBody>
                  <a:tcPr marL="36000" marR="36000" marT="9525" marB="0" vert="vert270" anchor="ctr"/>
                </a:tc>
                <a:tc>
                  <a:txBody>
                    <a:bodyPr/>
                    <a:lstStyle/>
                    <a:p>
                      <a:pPr algn="ctr" fontAlgn="b"/>
                      <a:endParaRPr lang="en-GB" sz="1400" b="0" i="0" u="none" strike="noStrike" dirty="0">
                        <a:solidFill>
                          <a:schemeClr val="tx2"/>
                        </a:solidFill>
                        <a:effectLst/>
                        <a:latin typeface="+mn-lt"/>
                      </a:endParaRPr>
                    </a:p>
                  </a:txBody>
                  <a:tcPr marL="36000" marR="36000" marT="9525" marB="0" anchor="ctr"/>
                </a:tc>
                <a:tc>
                  <a:txBody>
                    <a:bodyPr/>
                    <a:lstStyle/>
                    <a:p>
                      <a:pPr algn="ctr" fontAlgn="b"/>
                      <a:r>
                        <a:rPr lang="en-US" sz="1400" b="0" i="0" u="none" strike="noStrike" dirty="0" smtClean="0">
                          <a:solidFill>
                            <a:schemeClr val="tx2"/>
                          </a:solidFill>
                          <a:effectLst/>
                          <a:latin typeface="+mn-lt"/>
                        </a:rPr>
                        <a:t>9-04</a:t>
                      </a:r>
                    </a:p>
                  </a:txBody>
                  <a:tcPr marL="36000" marR="36000" marT="9525" marB="0" anchor="ctr"/>
                </a:tc>
                <a:tc>
                  <a:txBody>
                    <a:bodyPr/>
                    <a:lstStyle/>
                    <a:p>
                      <a:pPr algn="ctr" fontAlgn="b"/>
                      <a:r>
                        <a:rPr lang="en-US" sz="1400" b="0" i="0" u="none" strike="noStrike" dirty="0" smtClean="0">
                          <a:solidFill>
                            <a:schemeClr val="tx2"/>
                          </a:solidFill>
                          <a:effectLst/>
                          <a:latin typeface="+mn-lt"/>
                        </a:rPr>
                        <a:t>LWT overshoot</a:t>
                      </a:r>
                    </a:p>
                  </a:txBody>
                  <a:tcPr marL="36000" marR="36000"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tx2"/>
                          </a:solidFill>
                          <a:effectLst/>
                          <a:latin typeface="+mn-lt"/>
                        </a:rPr>
                        <a:t>1-&gt;4°C</a:t>
                      </a:r>
                      <a:r>
                        <a:rPr lang="en-US" sz="1400" b="0" i="0" u="none" strike="noStrike" baseline="0" dirty="0" smtClean="0">
                          <a:solidFill>
                            <a:schemeClr val="tx2"/>
                          </a:solidFill>
                          <a:effectLst/>
                          <a:latin typeface="+mn-lt"/>
                        </a:rPr>
                        <a:t> </a:t>
                      </a:r>
                      <a:endParaRPr lang="en-US" sz="1400" b="0" i="0" u="none" strike="noStrike" dirty="0" smtClean="0">
                        <a:solidFill>
                          <a:schemeClr val="tx2"/>
                        </a:solidFill>
                        <a:effectLst/>
                        <a:latin typeface="+mn-lt"/>
                      </a:endParaRPr>
                    </a:p>
                  </a:txBody>
                  <a:tcPr marL="36000" marR="36000"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baseline="0" dirty="0" smtClean="0">
                          <a:solidFill>
                            <a:schemeClr val="tx2"/>
                          </a:solidFill>
                          <a:effectLst/>
                        </a:rPr>
                        <a:t>LWT </a:t>
                      </a:r>
                      <a:r>
                        <a:rPr lang="en-US" sz="1400" u="none" strike="noStrike" baseline="0" dirty="0" err="1" smtClean="0">
                          <a:solidFill>
                            <a:schemeClr val="tx2"/>
                          </a:solidFill>
                          <a:effectLst/>
                        </a:rPr>
                        <a:t>ext</a:t>
                      </a:r>
                      <a:r>
                        <a:rPr lang="en-US" sz="1400" u="none" strike="noStrike" baseline="0" dirty="0" smtClean="0">
                          <a:solidFill>
                            <a:schemeClr val="tx2"/>
                          </a:solidFill>
                          <a:effectLst/>
                        </a:rPr>
                        <a:t> RT &amp; RT</a:t>
                      </a:r>
                    </a:p>
                  </a:txBody>
                  <a:tcPr marL="36000" marR="36000" marT="9525" marB="0" anchor="ctr"/>
                </a:tc>
              </a:tr>
            </a:tbl>
          </a:graphicData>
        </a:graphic>
      </p:graphicFrame>
    </p:spTree>
    <p:extLst>
      <p:ext uri="{BB962C8B-B14F-4D97-AF65-F5344CB8AC3E}">
        <p14:creationId xmlns:p14="http://schemas.microsoft.com/office/powerpoint/2010/main" val="26156778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42</a:t>
            </a:fld>
            <a:endParaRPr lang="en-US"/>
          </a:p>
        </p:txBody>
      </p:sp>
      <p:sp>
        <p:nvSpPr>
          <p:cNvPr id="4" name="Text Placeholder 3"/>
          <p:cNvSpPr>
            <a:spLocks noGrp="1"/>
          </p:cNvSpPr>
          <p:nvPr>
            <p:ph type="body" sz="quarter" idx="15"/>
          </p:nvPr>
        </p:nvSpPr>
        <p:spPr/>
        <p:txBody>
          <a:bodyPr/>
          <a:lstStyle/>
          <a:p>
            <a:r>
              <a:rPr lang="nl-BE" dirty="0" smtClean="0"/>
              <a:t>2.2 </a:t>
            </a:r>
            <a:r>
              <a:rPr lang="nl-BE" dirty="0"/>
              <a:t>Installer setting – </a:t>
            </a:r>
            <a:r>
              <a:rPr lang="nl-BE" dirty="0" smtClean="0"/>
              <a:t>SPH</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smtClean="0">
                <a:solidFill>
                  <a:schemeClr val="bg2"/>
                </a:solidFill>
              </a:rPr>
              <a:t>Room </a:t>
            </a:r>
            <a:r>
              <a:rPr lang="nl-BE" dirty="0" err="1" smtClean="0">
                <a:solidFill>
                  <a:schemeClr val="bg2"/>
                </a:solidFill>
              </a:rPr>
              <a:t>temperature</a:t>
            </a:r>
            <a:r>
              <a:rPr lang="nl-BE" dirty="0" smtClean="0">
                <a:solidFill>
                  <a:schemeClr val="bg2"/>
                </a:solidFill>
              </a:rPr>
              <a:t> range</a:t>
            </a:r>
          </a:p>
          <a:p>
            <a:pPr marL="742950" lvl="1" indent="-285750">
              <a:buFontTx/>
              <a:buChar char="-"/>
            </a:pPr>
            <a:r>
              <a:rPr lang="nl-BE" dirty="0" smtClean="0">
                <a:solidFill>
                  <a:schemeClr val="bg2"/>
                </a:solidFill>
              </a:rPr>
              <a:t>[A.3.2.1.2]~[A.3.2.1.1] </a:t>
            </a:r>
            <a:r>
              <a:rPr lang="nl-BE" dirty="0" err="1" smtClean="0">
                <a:solidFill>
                  <a:schemeClr val="bg2"/>
                </a:solidFill>
              </a:rPr>
              <a:t>Heating</a:t>
            </a:r>
            <a:r>
              <a:rPr lang="nl-BE" dirty="0" smtClean="0">
                <a:solidFill>
                  <a:schemeClr val="bg2"/>
                </a:solidFill>
              </a:rPr>
              <a:t> &amp; [A.3.2.1.4]~[A.3.2.1.3] </a:t>
            </a:r>
            <a:r>
              <a:rPr lang="nl-BE" dirty="0" err="1" smtClean="0">
                <a:solidFill>
                  <a:schemeClr val="bg2"/>
                </a:solidFill>
              </a:rPr>
              <a:t>Cooling</a:t>
            </a:r>
            <a:endParaRPr lang="nl-BE" dirty="0" smtClean="0">
              <a:solidFill>
                <a:schemeClr val="bg2"/>
              </a:solidFill>
            </a:endParaRPr>
          </a:p>
          <a:p>
            <a:pPr marL="742950" lvl="1" indent="-285750">
              <a:buFontTx/>
              <a:buChar char="-"/>
            </a:pPr>
            <a:r>
              <a:rPr lang="nl-BE" dirty="0" smtClean="0">
                <a:solidFill>
                  <a:schemeClr val="bg2"/>
                </a:solidFill>
              </a:rPr>
              <a:t>Default 30°C</a:t>
            </a:r>
          </a:p>
          <a:p>
            <a:pPr marL="285750" indent="-285750">
              <a:buFontTx/>
              <a:buChar char="-"/>
            </a:pPr>
            <a:r>
              <a:rPr lang="nl-BE" dirty="0" smtClean="0">
                <a:solidFill>
                  <a:schemeClr val="bg2"/>
                </a:solidFill>
              </a:rPr>
              <a:t>Room </a:t>
            </a:r>
            <a:r>
              <a:rPr lang="nl-BE" dirty="0" err="1" smtClean="0">
                <a:solidFill>
                  <a:schemeClr val="bg2"/>
                </a:solidFill>
              </a:rPr>
              <a:t>temperature</a:t>
            </a:r>
            <a:r>
              <a:rPr lang="nl-BE" dirty="0" smtClean="0">
                <a:solidFill>
                  <a:schemeClr val="bg2"/>
                </a:solidFill>
              </a:rPr>
              <a:t> </a:t>
            </a:r>
            <a:r>
              <a:rPr lang="nl-BE" dirty="0" err="1" smtClean="0">
                <a:solidFill>
                  <a:schemeClr val="bg2"/>
                </a:solidFill>
              </a:rPr>
              <a:t>hysteresis</a:t>
            </a:r>
            <a:endParaRPr lang="nl-BE" dirty="0" smtClean="0">
              <a:solidFill>
                <a:schemeClr val="bg2"/>
              </a:solidFill>
            </a:endParaRPr>
          </a:p>
          <a:p>
            <a:pPr marL="742950" lvl="1" indent="-285750">
              <a:buFontTx/>
              <a:buChar char="-"/>
            </a:pPr>
            <a:r>
              <a:rPr lang="nl-BE" dirty="0" smtClean="0">
                <a:solidFill>
                  <a:schemeClr val="bg2"/>
                </a:solidFill>
              </a:rPr>
              <a:t>[9-0C]</a:t>
            </a:r>
          </a:p>
          <a:p>
            <a:pPr marL="742950" lvl="1" indent="-285750">
              <a:buFontTx/>
              <a:buChar char="-"/>
            </a:pPr>
            <a:r>
              <a:rPr lang="nl-BE" dirty="0" smtClean="0">
                <a:solidFill>
                  <a:schemeClr val="bg2"/>
                </a:solidFill>
              </a:rPr>
              <a:t>Default 1°C</a:t>
            </a:r>
            <a:endParaRPr lang="nl-BE" dirty="0">
              <a:solidFill>
                <a:schemeClr val="bg2"/>
              </a:solidFill>
            </a:endParaRPr>
          </a:p>
          <a:p>
            <a:pPr marL="285750" indent="-285750">
              <a:buFontTx/>
              <a:buChar char="-"/>
            </a:pPr>
            <a:r>
              <a:rPr lang="nl-BE" dirty="0" smtClean="0">
                <a:solidFill>
                  <a:schemeClr val="bg2"/>
                </a:solidFill>
              </a:rPr>
              <a:t>Room </a:t>
            </a:r>
            <a:r>
              <a:rPr lang="nl-BE" dirty="0" err="1" smtClean="0">
                <a:solidFill>
                  <a:schemeClr val="bg2"/>
                </a:solidFill>
              </a:rPr>
              <a:t>temperature</a:t>
            </a:r>
            <a:r>
              <a:rPr lang="nl-BE" dirty="0" smtClean="0">
                <a:solidFill>
                  <a:schemeClr val="bg2"/>
                </a:solidFill>
              </a:rPr>
              <a:t> step</a:t>
            </a:r>
          </a:p>
          <a:p>
            <a:pPr marL="742950" lvl="1" indent="-285750">
              <a:buFontTx/>
              <a:buChar char="-"/>
            </a:pPr>
            <a:r>
              <a:rPr lang="nl-BE" dirty="0" smtClean="0">
                <a:solidFill>
                  <a:schemeClr val="bg2"/>
                </a:solidFill>
              </a:rPr>
              <a:t>[A.3.2.4]</a:t>
            </a:r>
          </a:p>
          <a:p>
            <a:pPr marL="742950" lvl="1" indent="-285750">
              <a:buFontTx/>
              <a:buChar char="-"/>
            </a:pPr>
            <a:r>
              <a:rPr lang="nl-BE" dirty="0" smtClean="0">
                <a:solidFill>
                  <a:schemeClr val="bg2"/>
                </a:solidFill>
              </a:rPr>
              <a:t>Default 1°C</a:t>
            </a:r>
          </a:p>
        </p:txBody>
      </p:sp>
      <p:graphicFrame>
        <p:nvGraphicFramePr>
          <p:cNvPr id="6" name="Table 5"/>
          <p:cNvGraphicFramePr>
            <a:graphicFrameLocks noGrp="1"/>
          </p:cNvGraphicFramePr>
          <p:nvPr>
            <p:extLst>
              <p:ext uri="{D42A27DB-BD31-4B8C-83A1-F6EECF244321}">
                <p14:modId xmlns:p14="http://schemas.microsoft.com/office/powerpoint/2010/main" val="2566051642"/>
              </p:ext>
            </p:extLst>
          </p:nvPr>
        </p:nvGraphicFramePr>
        <p:xfrm>
          <a:off x="683568" y="3826341"/>
          <a:ext cx="6336706" cy="2626995"/>
        </p:xfrm>
        <a:graphic>
          <a:graphicData uri="http://schemas.openxmlformats.org/drawingml/2006/table">
            <a:tbl>
              <a:tblPr firstRow="1">
                <a:tableStyleId>{5C22544A-7EE6-4342-B048-85BDC9FD1C3A}</a:tableStyleId>
              </a:tblPr>
              <a:tblGrid>
                <a:gridCol w="1042905"/>
                <a:gridCol w="1042905"/>
                <a:gridCol w="1738174"/>
                <a:gridCol w="1256361"/>
                <a:gridCol w="1256361"/>
              </a:tblGrid>
              <a:tr h="161925">
                <a:tc>
                  <a:txBody>
                    <a:bodyPr/>
                    <a:lstStyle/>
                    <a:p>
                      <a:pPr algn="ctr" fontAlgn="b"/>
                      <a:r>
                        <a:rPr lang="en-US" sz="1400" u="none" strike="noStrike" dirty="0" smtClean="0">
                          <a:solidFill>
                            <a:schemeClr val="tx2"/>
                          </a:solidFill>
                          <a:effectLst/>
                        </a:rPr>
                        <a:t>Bread</a:t>
                      </a:r>
                      <a:r>
                        <a:rPr lang="en-US" sz="1400" u="none" strike="noStrike" baseline="0" dirty="0" smtClean="0">
                          <a:solidFill>
                            <a:schemeClr val="tx2"/>
                          </a:solidFill>
                          <a:effectLst/>
                        </a:rPr>
                        <a:t> Crumb</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Overview</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Description</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Range</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nl-BE" sz="1400" b="1" i="0" u="none" strike="noStrike" dirty="0" smtClean="0">
                          <a:solidFill>
                            <a:schemeClr val="tx2"/>
                          </a:solidFill>
                          <a:effectLst/>
                          <a:latin typeface="+mn-lt"/>
                        </a:rPr>
                        <a:t>SPH control</a:t>
                      </a:r>
                      <a:endParaRPr lang="en-GB" sz="1400" b="1" i="0" u="none" strike="noStrike" dirty="0">
                        <a:solidFill>
                          <a:schemeClr val="tx2"/>
                        </a:solidFill>
                        <a:effectLst/>
                        <a:latin typeface="+mn-lt"/>
                      </a:endParaRPr>
                    </a:p>
                  </a:txBody>
                  <a:tcPr marL="36000" marR="36000" marT="9525" marB="0" anchor="ctr"/>
                </a:tc>
              </a:tr>
              <a:tr h="161925">
                <a:tc>
                  <a:txBody>
                    <a:bodyPr/>
                    <a:lstStyle/>
                    <a:p>
                      <a:pPr algn="ctr" fontAlgn="b"/>
                      <a:r>
                        <a:rPr lang="en-US" sz="1400" u="none" strike="noStrike" dirty="0" smtClean="0">
                          <a:solidFill>
                            <a:schemeClr val="tx2"/>
                          </a:solidFill>
                          <a:effectLst/>
                        </a:rPr>
                        <a:t>A.3.2.1.2</a:t>
                      </a:r>
                      <a:endParaRPr lang="en-GB" sz="1400" b="0"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3-06</a:t>
                      </a:r>
                      <a:endParaRPr lang="en-US" sz="1400" b="0" i="0" u="none" strike="noStrike" dirty="0" smtClean="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Maximum</a:t>
                      </a:r>
                      <a:r>
                        <a:rPr lang="en-US" sz="1400" u="none" strike="noStrike" baseline="0" dirty="0" smtClean="0">
                          <a:solidFill>
                            <a:schemeClr val="tx2"/>
                          </a:solidFill>
                          <a:effectLst/>
                        </a:rPr>
                        <a:t> temp (heating)</a:t>
                      </a:r>
                      <a:endParaRPr lang="en-US" sz="1400" b="0" i="0" u="none" strike="noStrike" dirty="0" smtClean="0">
                        <a:solidFill>
                          <a:schemeClr val="tx2"/>
                        </a:solidFill>
                        <a:effectLst/>
                        <a:latin typeface="+mn-lt"/>
                      </a:endParaRPr>
                    </a:p>
                  </a:txBody>
                  <a:tcPr marL="36000" marR="36000" marT="9525" marB="0" anchor="ctr"/>
                </a:tc>
                <a:tc>
                  <a:txBody>
                    <a:bodyPr/>
                    <a:lstStyle/>
                    <a:p>
                      <a:pPr algn="ctr" fontAlgn="b"/>
                      <a:r>
                        <a:rPr lang="en-US" sz="1400" u="none" strike="noStrike" baseline="0" dirty="0" smtClean="0">
                          <a:solidFill>
                            <a:schemeClr val="tx2"/>
                          </a:solidFill>
                          <a:effectLst/>
                        </a:rPr>
                        <a:t>18 ~ 30</a:t>
                      </a:r>
                      <a:r>
                        <a:rPr lang="en-US" sz="1400" u="none" strike="noStrike" baseline="0" dirty="0" smtClean="0">
                          <a:solidFill>
                            <a:schemeClr val="tx2"/>
                          </a:solidFill>
                          <a:effectLst/>
                          <a:latin typeface="Calibri"/>
                          <a:cs typeface="Calibri"/>
                        </a:rPr>
                        <a:t>⁰C</a:t>
                      </a:r>
                      <a:endParaRPr lang="en-US" sz="1400" u="none" strike="noStrike" baseline="0" dirty="0" smtClean="0">
                        <a:solidFill>
                          <a:schemeClr val="tx2"/>
                        </a:solidFill>
                        <a:effectLst/>
                      </a:endParaRPr>
                    </a:p>
                  </a:txBody>
                  <a:tcPr marL="36000" marR="36000" marT="9525" marB="0" anchor="ctr"/>
                </a:tc>
                <a:tc>
                  <a:txBody>
                    <a:bodyPr/>
                    <a:lstStyle/>
                    <a:p>
                      <a:pPr algn="ctr" fontAlgn="b"/>
                      <a:r>
                        <a:rPr lang="en-US" sz="1400" u="none" strike="noStrike" baseline="0" dirty="0" smtClean="0">
                          <a:solidFill>
                            <a:schemeClr val="tx2"/>
                          </a:solidFill>
                          <a:effectLst/>
                        </a:rPr>
                        <a:t>RT</a:t>
                      </a:r>
                    </a:p>
                  </a:txBody>
                  <a:tcPr marL="36000" marR="36000" marT="9525" marB="0" anchor="ctr"/>
                </a:tc>
              </a:tr>
              <a:tr h="161925">
                <a:tc>
                  <a:txBody>
                    <a:bodyPr/>
                    <a:lstStyle/>
                    <a:p>
                      <a:pPr algn="ctr" fontAlgn="b"/>
                      <a:r>
                        <a:rPr lang="en-US" sz="1400" u="none" strike="noStrike" dirty="0" smtClean="0">
                          <a:solidFill>
                            <a:schemeClr val="tx2"/>
                          </a:solidFill>
                          <a:effectLst/>
                        </a:rPr>
                        <a:t>A.3.2.1.1</a:t>
                      </a:r>
                      <a:endParaRPr lang="en-GB" sz="1400" b="0"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3-07</a:t>
                      </a:r>
                      <a:endParaRPr lang="en-US" sz="1400" b="0" i="0" u="none" strike="noStrike" dirty="0" smtClean="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Minimum temp (heating)</a:t>
                      </a:r>
                      <a:endParaRPr lang="en-US" sz="1400" b="0" i="0" u="none" strike="noStrike" dirty="0" smtClean="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12 ~ 18</a:t>
                      </a:r>
                      <a:r>
                        <a:rPr lang="en-US" sz="1400" u="none" strike="noStrike" baseline="0" dirty="0" smtClean="0">
                          <a:solidFill>
                            <a:schemeClr val="tx2"/>
                          </a:solidFill>
                          <a:effectLst/>
                          <a:latin typeface="Calibri"/>
                          <a:cs typeface="Calibri"/>
                        </a:rPr>
                        <a:t>⁰C</a:t>
                      </a:r>
                      <a:endParaRPr lang="en-US" sz="1400" b="0" i="0" u="none" strike="noStrike" dirty="0" smtClean="0">
                        <a:solidFill>
                          <a:schemeClr val="tx2"/>
                        </a:solidFill>
                        <a:effectLst/>
                        <a:latin typeface="+mn-lt"/>
                      </a:endParaRPr>
                    </a:p>
                  </a:txBody>
                  <a:tcPr marL="36000" marR="36000" marT="9525" marB="0" anchor="ctr"/>
                </a:tc>
                <a:tc>
                  <a:txBody>
                    <a:bodyPr/>
                    <a:lstStyle/>
                    <a:p>
                      <a:pPr algn="ctr" fontAlgn="b"/>
                      <a:r>
                        <a:rPr lang="en-US" sz="1400" b="0" i="0" u="none" strike="noStrike" dirty="0" smtClean="0">
                          <a:solidFill>
                            <a:schemeClr val="tx2"/>
                          </a:solidFill>
                          <a:effectLst/>
                          <a:latin typeface="+mn-lt"/>
                        </a:rPr>
                        <a:t>RT</a:t>
                      </a:r>
                    </a:p>
                  </a:txBody>
                  <a:tcPr marL="36000" marR="36000" marT="9525" marB="0" anchor="ctr"/>
                </a:tc>
              </a:tr>
              <a:tr h="161925">
                <a:tc>
                  <a:txBody>
                    <a:bodyPr/>
                    <a:lstStyle/>
                    <a:p>
                      <a:pPr algn="ctr" fontAlgn="b"/>
                      <a:r>
                        <a:rPr lang="en-US" sz="1400" b="0" i="0" u="none" strike="noStrike" dirty="0" smtClean="0">
                          <a:solidFill>
                            <a:schemeClr val="tx2"/>
                          </a:solidFill>
                          <a:effectLst/>
                          <a:latin typeface="+mn-lt"/>
                        </a:rPr>
                        <a:t>A.3.2.1.4</a:t>
                      </a:r>
                      <a:endParaRPr lang="en-GB" sz="1400" b="0" i="0" u="none" strike="noStrike" dirty="0">
                        <a:solidFill>
                          <a:schemeClr val="tx2"/>
                        </a:solidFill>
                        <a:effectLst/>
                        <a:latin typeface="+mn-lt"/>
                      </a:endParaRPr>
                    </a:p>
                  </a:txBody>
                  <a:tcPr marL="36000" marR="36000" marT="9525" marB="0" anchor="ctr"/>
                </a:tc>
                <a:tc>
                  <a:txBody>
                    <a:bodyPr/>
                    <a:lstStyle/>
                    <a:p>
                      <a:pPr algn="ctr" fontAlgn="b"/>
                      <a:r>
                        <a:rPr lang="en-US" sz="1400" b="0" i="0" u="none" strike="noStrike" dirty="0" smtClean="0">
                          <a:solidFill>
                            <a:schemeClr val="tx2"/>
                          </a:solidFill>
                          <a:effectLst/>
                          <a:latin typeface="+mn-lt"/>
                        </a:rPr>
                        <a:t>3-08</a:t>
                      </a:r>
                    </a:p>
                  </a:txBody>
                  <a:tcPr marL="36000" marR="36000" marT="9525" marB="0" anchor="ctr"/>
                </a:tc>
                <a:tc>
                  <a:txBody>
                    <a:bodyPr/>
                    <a:lstStyle/>
                    <a:p>
                      <a:pPr algn="ctr" fontAlgn="b"/>
                      <a:r>
                        <a:rPr lang="en-US" sz="1400" b="0" i="0" u="none" strike="noStrike" dirty="0" smtClean="0">
                          <a:solidFill>
                            <a:schemeClr val="tx2"/>
                          </a:solidFill>
                          <a:effectLst/>
                          <a:latin typeface="+mn-lt"/>
                        </a:rPr>
                        <a:t>Maximum temp (cooling)</a:t>
                      </a:r>
                    </a:p>
                  </a:txBody>
                  <a:tcPr marL="36000" marR="36000" marT="9525" marB="0" anchor="ctr"/>
                </a:tc>
                <a:tc>
                  <a:txBody>
                    <a:bodyPr/>
                    <a:lstStyle/>
                    <a:p>
                      <a:pPr algn="ctr" fontAlgn="b"/>
                      <a:r>
                        <a:rPr lang="en-US" sz="1400" b="0" i="0" u="none" strike="noStrike" dirty="0" smtClean="0">
                          <a:solidFill>
                            <a:schemeClr val="tx2"/>
                          </a:solidFill>
                          <a:effectLst/>
                          <a:latin typeface="+mn-lt"/>
                        </a:rPr>
                        <a:t>25 ~ 35</a:t>
                      </a:r>
                      <a:r>
                        <a:rPr lang="en-US" sz="1400" u="none" strike="noStrike" baseline="0" dirty="0" smtClean="0">
                          <a:solidFill>
                            <a:schemeClr val="tx2"/>
                          </a:solidFill>
                          <a:effectLst/>
                          <a:latin typeface="Calibri"/>
                          <a:cs typeface="Calibri"/>
                        </a:rPr>
                        <a:t>⁰C</a:t>
                      </a:r>
                      <a:endParaRPr lang="en-US" sz="1400" b="0" i="0" u="none" strike="noStrike" dirty="0" smtClean="0">
                        <a:solidFill>
                          <a:schemeClr val="tx2"/>
                        </a:solidFill>
                        <a:effectLst/>
                        <a:latin typeface="+mn-lt"/>
                      </a:endParaRPr>
                    </a:p>
                  </a:txBody>
                  <a:tcPr marL="36000" marR="36000" marT="9525" marB="0" anchor="ctr"/>
                </a:tc>
                <a:tc>
                  <a:txBody>
                    <a:bodyPr/>
                    <a:lstStyle/>
                    <a:p>
                      <a:pPr algn="ctr" fontAlgn="b"/>
                      <a:r>
                        <a:rPr lang="en-US" sz="1400" b="0" i="0" u="none" strike="noStrike" dirty="0" smtClean="0">
                          <a:solidFill>
                            <a:schemeClr val="tx2"/>
                          </a:solidFill>
                          <a:effectLst/>
                          <a:latin typeface="+mn-lt"/>
                        </a:rPr>
                        <a:t>RT</a:t>
                      </a:r>
                    </a:p>
                  </a:txBody>
                  <a:tcPr marL="36000" marR="36000" marT="9525" marB="0" anchor="ctr"/>
                </a:tc>
              </a:tr>
              <a:tr h="161925">
                <a:tc>
                  <a:txBody>
                    <a:bodyPr/>
                    <a:lstStyle/>
                    <a:p>
                      <a:pPr algn="ctr" fontAlgn="b"/>
                      <a:r>
                        <a:rPr lang="en-US" sz="1400" b="0" i="0" u="none" strike="noStrike" dirty="0" smtClean="0">
                          <a:solidFill>
                            <a:schemeClr val="tx2"/>
                          </a:solidFill>
                          <a:effectLst/>
                          <a:latin typeface="+mn-lt"/>
                        </a:rPr>
                        <a:t>A.3.2.1.3</a:t>
                      </a:r>
                      <a:endParaRPr lang="en-GB" sz="1400" b="0" i="0" u="none" strike="noStrike" dirty="0">
                        <a:solidFill>
                          <a:schemeClr val="tx2"/>
                        </a:solidFill>
                        <a:effectLst/>
                        <a:latin typeface="+mn-lt"/>
                      </a:endParaRPr>
                    </a:p>
                  </a:txBody>
                  <a:tcPr marL="36000" marR="36000" marT="9525" marB="0" anchor="ctr"/>
                </a:tc>
                <a:tc>
                  <a:txBody>
                    <a:bodyPr/>
                    <a:lstStyle/>
                    <a:p>
                      <a:pPr algn="ctr" fontAlgn="b"/>
                      <a:r>
                        <a:rPr lang="en-US" sz="1400" b="0" i="0" u="none" strike="noStrike" dirty="0" smtClean="0">
                          <a:solidFill>
                            <a:schemeClr val="tx2"/>
                          </a:solidFill>
                          <a:effectLst/>
                          <a:latin typeface="+mn-lt"/>
                        </a:rPr>
                        <a:t>3-09</a:t>
                      </a:r>
                    </a:p>
                  </a:txBody>
                  <a:tcPr marL="36000" marR="36000" marT="9525" marB="0" anchor="ctr"/>
                </a:tc>
                <a:tc>
                  <a:txBody>
                    <a:bodyPr/>
                    <a:lstStyle/>
                    <a:p>
                      <a:pPr algn="ctr" fontAlgn="b"/>
                      <a:r>
                        <a:rPr lang="en-US" sz="1400" b="0" i="0" u="none" strike="noStrike" dirty="0" smtClean="0">
                          <a:solidFill>
                            <a:schemeClr val="tx2"/>
                          </a:solidFill>
                          <a:effectLst/>
                          <a:latin typeface="+mn-lt"/>
                        </a:rPr>
                        <a:t>Minimum temp (cooling)</a:t>
                      </a:r>
                    </a:p>
                  </a:txBody>
                  <a:tcPr marL="36000" marR="36000" marT="9525" marB="0" anchor="ctr"/>
                </a:tc>
                <a:tc>
                  <a:txBody>
                    <a:bodyPr/>
                    <a:lstStyle/>
                    <a:p>
                      <a:pPr algn="ctr" fontAlgn="b"/>
                      <a:r>
                        <a:rPr lang="en-US" sz="1400" b="0" i="0" u="none" strike="noStrike" dirty="0" smtClean="0">
                          <a:solidFill>
                            <a:schemeClr val="tx2"/>
                          </a:solidFill>
                          <a:effectLst/>
                          <a:latin typeface="+mn-lt"/>
                        </a:rPr>
                        <a:t>15 ~ 25</a:t>
                      </a:r>
                      <a:r>
                        <a:rPr lang="en-US" sz="1400" u="none" strike="noStrike" baseline="0" dirty="0" smtClean="0">
                          <a:solidFill>
                            <a:schemeClr val="tx2"/>
                          </a:solidFill>
                          <a:effectLst/>
                          <a:latin typeface="Calibri"/>
                          <a:cs typeface="Calibri"/>
                        </a:rPr>
                        <a:t>⁰C</a:t>
                      </a:r>
                      <a:endParaRPr lang="en-US" sz="1400" b="0" i="0" u="none" strike="noStrike" dirty="0" smtClean="0">
                        <a:solidFill>
                          <a:schemeClr val="tx2"/>
                        </a:solidFill>
                        <a:effectLst/>
                        <a:latin typeface="+mn-lt"/>
                      </a:endParaRPr>
                    </a:p>
                  </a:txBody>
                  <a:tcPr marL="36000" marR="36000" marT="9525" marB="0" anchor="ctr"/>
                </a:tc>
                <a:tc>
                  <a:txBody>
                    <a:bodyPr/>
                    <a:lstStyle/>
                    <a:p>
                      <a:pPr algn="ctr" fontAlgn="b"/>
                      <a:r>
                        <a:rPr lang="en-US" sz="1400" b="0" i="0" u="none" strike="noStrike" dirty="0" smtClean="0">
                          <a:solidFill>
                            <a:schemeClr val="tx2"/>
                          </a:solidFill>
                          <a:effectLst/>
                          <a:latin typeface="+mn-lt"/>
                        </a:rPr>
                        <a:t>RT</a:t>
                      </a:r>
                    </a:p>
                  </a:txBody>
                  <a:tcPr marL="36000" marR="36000" marT="9525" marB="0" anchor="ctr"/>
                </a:tc>
              </a:tr>
              <a:tr h="161925">
                <a:tc>
                  <a:txBody>
                    <a:bodyPr/>
                    <a:lstStyle/>
                    <a:p>
                      <a:pPr algn="ctr" fontAlgn="b"/>
                      <a:endParaRPr lang="en-GB" sz="1400" b="0" i="0" u="none" strike="noStrike" dirty="0">
                        <a:solidFill>
                          <a:schemeClr val="tx2"/>
                        </a:solidFill>
                        <a:effectLst/>
                        <a:latin typeface="+mn-lt"/>
                      </a:endParaRPr>
                    </a:p>
                  </a:txBody>
                  <a:tcPr marL="36000" marR="36000" marT="9525" marB="0" anchor="ctr"/>
                </a:tc>
                <a:tc>
                  <a:txBody>
                    <a:bodyPr/>
                    <a:lstStyle/>
                    <a:p>
                      <a:pPr algn="ctr" fontAlgn="b"/>
                      <a:r>
                        <a:rPr lang="en-US" sz="1400" b="0" i="0" u="none" strike="noStrike" dirty="0" smtClean="0">
                          <a:solidFill>
                            <a:schemeClr val="tx2"/>
                          </a:solidFill>
                          <a:effectLst/>
                          <a:latin typeface="+mn-lt"/>
                        </a:rPr>
                        <a:t>9-0C</a:t>
                      </a:r>
                    </a:p>
                  </a:txBody>
                  <a:tcPr marL="36000" marR="36000" marT="9525" marB="0" anchor="ctr"/>
                </a:tc>
                <a:tc>
                  <a:txBody>
                    <a:bodyPr/>
                    <a:lstStyle/>
                    <a:p>
                      <a:pPr algn="ctr" fontAlgn="b"/>
                      <a:r>
                        <a:rPr lang="en-US" sz="1400" b="0" i="0" u="none" strike="noStrike" dirty="0" smtClean="0">
                          <a:solidFill>
                            <a:schemeClr val="tx2"/>
                          </a:solidFill>
                          <a:effectLst/>
                          <a:latin typeface="+mn-lt"/>
                        </a:rPr>
                        <a:t>RT hysteresis</a:t>
                      </a:r>
                    </a:p>
                  </a:txBody>
                  <a:tcPr marL="36000" marR="36000" marT="9525" marB="0" anchor="ctr"/>
                </a:tc>
                <a:tc>
                  <a:txBody>
                    <a:bodyPr/>
                    <a:lstStyle/>
                    <a:p>
                      <a:pPr algn="ctr" fontAlgn="b"/>
                      <a:r>
                        <a:rPr lang="en-US" sz="1400" b="0" i="0" u="none" strike="noStrike" dirty="0" smtClean="0">
                          <a:solidFill>
                            <a:schemeClr val="tx2"/>
                          </a:solidFill>
                          <a:effectLst/>
                          <a:latin typeface="+mn-lt"/>
                        </a:rPr>
                        <a:t>1-&gt;6</a:t>
                      </a:r>
                      <a:r>
                        <a:rPr lang="en-US" sz="1400" b="0" i="0" u="none" strike="noStrike" baseline="0" dirty="0" smtClean="0">
                          <a:solidFill>
                            <a:schemeClr val="tx2"/>
                          </a:solidFill>
                          <a:effectLst/>
                          <a:latin typeface="+mn-lt"/>
                        </a:rPr>
                        <a:t>°C</a:t>
                      </a:r>
                    </a:p>
                    <a:p>
                      <a:pPr algn="ctr" fontAlgn="b"/>
                      <a:r>
                        <a:rPr lang="en-US" sz="1400" b="0" i="0" u="none" strike="noStrike" baseline="0" dirty="0" smtClean="0">
                          <a:solidFill>
                            <a:schemeClr val="tx2"/>
                          </a:solidFill>
                          <a:effectLst/>
                          <a:latin typeface="+mn-lt"/>
                        </a:rPr>
                        <a:t>Default 1°C</a:t>
                      </a:r>
                      <a:endParaRPr lang="en-US" sz="1400" b="0" i="0" u="none" strike="noStrike" dirty="0" smtClean="0">
                        <a:solidFill>
                          <a:schemeClr val="tx2"/>
                        </a:solidFill>
                        <a:effectLst/>
                        <a:latin typeface="+mn-lt"/>
                      </a:endParaRPr>
                    </a:p>
                  </a:txBody>
                  <a:tcPr marL="36000" marR="36000" marT="9525" marB="0" anchor="ctr"/>
                </a:tc>
                <a:tc>
                  <a:txBody>
                    <a:bodyPr/>
                    <a:lstStyle/>
                    <a:p>
                      <a:pPr algn="ctr" fontAlgn="b"/>
                      <a:r>
                        <a:rPr lang="en-US" sz="1400" b="0" i="0" u="none" strike="noStrike" dirty="0" smtClean="0">
                          <a:solidFill>
                            <a:schemeClr val="tx2"/>
                          </a:solidFill>
                          <a:effectLst/>
                          <a:latin typeface="+mn-lt"/>
                        </a:rPr>
                        <a:t>RT</a:t>
                      </a:r>
                    </a:p>
                  </a:txBody>
                  <a:tcPr marL="36000" marR="36000" marT="9525" marB="0" anchor="ctr"/>
                </a:tc>
              </a:tr>
              <a:tr h="161925">
                <a:tc>
                  <a:txBody>
                    <a:bodyPr/>
                    <a:lstStyle/>
                    <a:p>
                      <a:pPr algn="ctr" fontAlgn="b"/>
                      <a:r>
                        <a:rPr lang="nl-BE" sz="1400" b="0" i="0" u="none" strike="noStrike" dirty="0" smtClean="0">
                          <a:solidFill>
                            <a:schemeClr val="tx2"/>
                          </a:solidFill>
                          <a:effectLst/>
                          <a:latin typeface="+mn-lt"/>
                        </a:rPr>
                        <a:t>A.3.2.4</a:t>
                      </a:r>
                      <a:endParaRPr lang="en-GB" sz="1400" b="0" i="0" u="none" strike="noStrike" dirty="0">
                        <a:solidFill>
                          <a:schemeClr val="tx2"/>
                        </a:solidFill>
                        <a:effectLst/>
                        <a:latin typeface="+mn-lt"/>
                      </a:endParaRPr>
                    </a:p>
                  </a:txBody>
                  <a:tcPr marL="36000" marR="36000" marT="9525" marB="0" anchor="ctr"/>
                </a:tc>
                <a:tc>
                  <a:txBody>
                    <a:bodyPr/>
                    <a:lstStyle/>
                    <a:p>
                      <a:pPr algn="ctr" fontAlgn="b"/>
                      <a:r>
                        <a:rPr lang="en-US" sz="1400" b="0" i="0" u="none" strike="noStrike" dirty="0" smtClean="0">
                          <a:solidFill>
                            <a:schemeClr val="tx2"/>
                          </a:solidFill>
                          <a:effectLst/>
                          <a:latin typeface="+mn-lt"/>
                        </a:rPr>
                        <a:t>-</a:t>
                      </a:r>
                    </a:p>
                  </a:txBody>
                  <a:tcPr marL="36000" marR="36000" marT="9525" marB="0" anchor="ctr"/>
                </a:tc>
                <a:tc>
                  <a:txBody>
                    <a:bodyPr/>
                    <a:lstStyle/>
                    <a:p>
                      <a:pPr algn="ctr" fontAlgn="b"/>
                      <a:r>
                        <a:rPr lang="en-US" sz="1400" b="0" i="0" u="none" strike="noStrike" dirty="0" smtClean="0">
                          <a:solidFill>
                            <a:schemeClr val="tx2"/>
                          </a:solidFill>
                          <a:effectLst/>
                          <a:latin typeface="+mn-lt"/>
                        </a:rPr>
                        <a:t>RT step</a:t>
                      </a:r>
                    </a:p>
                  </a:txBody>
                  <a:tcPr marL="36000" marR="36000" marT="9525" marB="0" anchor="ctr"/>
                </a:tc>
                <a:tc>
                  <a:txBody>
                    <a:bodyPr/>
                    <a:lstStyle/>
                    <a:p>
                      <a:pPr algn="ctr" fontAlgn="b"/>
                      <a:r>
                        <a:rPr lang="en-US" sz="1400" b="0" i="0" u="none" strike="noStrike" dirty="0" smtClean="0">
                          <a:solidFill>
                            <a:schemeClr val="tx2"/>
                          </a:solidFill>
                          <a:effectLst/>
                          <a:latin typeface="+mn-lt"/>
                        </a:rPr>
                        <a:t>Default 1°C </a:t>
                      </a:r>
                    </a:p>
                  </a:txBody>
                  <a:tcPr marL="36000" marR="36000" marT="9525" marB="0" anchor="ctr"/>
                </a:tc>
                <a:tc>
                  <a:txBody>
                    <a:bodyPr/>
                    <a:lstStyle/>
                    <a:p>
                      <a:pPr algn="ctr" fontAlgn="b"/>
                      <a:r>
                        <a:rPr lang="en-US" sz="1400" b="0" i="0" u="none" strike="noStrike" dirty="0" smtClean="0">
                          <a:solidFill>
                            <a:schemeClr val="tx2"/>
                          </a:solidFill>
                          <a:effectLst/>
                          <a:latin typeface="+mn-lt"/>
                        </a:rPr>
                        <a:t>RT</a:t>
                      </a:r>
                    </a:p>
                  </a:txBody>
                  <a:tcPr marL="36000" marR="36000" marT="9525" marB="0" anchor="ctr"/>
                </a:tc>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844824"/>
            <a:ext cx="264795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28089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43</a:t>
            </a:fld>
            <a:endParaRPr lang="en-US"/>
          </a:p>
        </p:txBody>
      </p:sp>
      <p:sp>
        <p:nvSpPr>
          <p:cNvPr id="4" name="Text Placeholder 3"/>
          <p:cNvSpPr>
            <a:spLocks noGrp="1"/>
          </p:cNvSpPr>
          <p:nvPr>
            <p:ph type="body" sz="quarter" idx="15"/>
          </p:nvPr>
        </p:nvSpPr>
        <p:spPr/>
        <p:txBody>
          <a:bodyPr/>
          <a:lstStyle/>
          <a:p>
            <a:r>
              <a:rPr lang="nl-BE" dirty="0"/>
              <a:t>2.2 Installer setting – SPH</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smtClean="0">
                <a:solidFill>
                  <a:schemeClr val="bg2"/>
                </a:solidFill>
              </a:rPr>
              <a:t>RT offset</a:t>
            </a:r>
          </a:p>
          <a:p>
            <a:pPr marL="971550" lvl="2" indent="-285750">
              <a:buFontTx/>
              <a:buChar char="-"/>
            </a:pPr>
            <a:r>
              <a:rPr lang="nl-BE" dirty="0">
                <a:solidFill>
                  <a:schemeClr val="bg2"/>
                </a:solidFill>
              </a:rPr>
              <a:t>[A.3.2.2</a:t>
            </a:r>
            <a:r>
              <a:rPr lang="nl-BE" dirty="0" smtClean="0">
                <a:solidFill>
                  <a:schemeClr val="bg2"/>
                </a:solidFill>
              </a:rPr>
              <a:t>]</a:t>
            </a:r>
          </a:p>
          <a:p>
            <a:pPr marL="1428750" lvl="3" indent="-285750">
              <a:buFontTx/>
              <a:buChar char="-"/>
            </a:pPr>
            <a:r>
              <a:rPr lang="nl-BE" dirty="0" smtClean="0">
                <a:solidFill>
                  <a:schemeClr val="bg2"/>
                </a:solidFill>
              </a:rPr>
              <a:t>0°C Default</a:t>
            </a:r>
          </a:p>
          <a:p>
            <a:pPr marL="971550" lvl="2" indent="-285750">
              <a:buFontTx/>
              <a:buChar char="-"/>
            </a:pPr>
            <a:r>
              <a:rPr lang="nl-BE" dirty="0" err="1" smtClean="0">
                <a:solidFill>
                  <a:schemeClr val="bg2"/>
                </a:solidFill>
              </a:rPr>
              <a:t>To</a:t>
            </a:r>
            <a:r>
              <a:rPr lang="nl-BE" dirty="0" smtClean="0">
                <a:solidFill>
                  <a:schemeClr val="bg2"/>
                </a:solidFill>
              </a:rPr>
              <a:t> </a:t>
            </a:r>
            <a:r>
              <a:rPr lang="nl-BE" dirty="0" err="1" smtClean="0">
                <a:solidFill>
                  <a:schemeClr val="bg2"/>
                </a:solidFill>
              </a:rPr>
              <a:t>calibrate</a:t>
            </a:r>
            <a:r>
              <a:rPr lang="nl-BE" dirty="0" smtClean="0">
                <a:solidFill>
                  <a:schemeClr val="bg2"/>
                </a:solidFill>
              </a:rPr>
              <a:t> the room </a:t>
            </a:r>
            <a:r>
              <a:rPr lang="nl-BE" dirty="0" err="1" smtClean="0">
                <a:solidFill>
                  <a:schemeClr val="bg2"/>
                </a:solidFill>
              </a:rPr>
              <a:t>temperature</a:t>
            </a:r>
            <a:r>
              <a:rPr lang="nl-BE" dirty="0" smtClean="0">
                <a:solidFill>
                  <a:schemeClr val="bg2"/>
                </a:solidFill>
              </a:rPr>
              <a:t> sensor on </a:t>
            </a:r>
            <a:r>
              <a:rPr lang="nl-BE" dirty="0" err="1" smtClean="0">
                <a:solidFill>
                  <a:schemeClr val="bg2"/>
                </a:solidFill>
              </a:rPr>
              <a:t>Daikin</a:t>
            </a:r>
            <a:r>
              <a:rPr lang="nl-BE" dirty="0" smtClean="0">
                <a:solidFill>
                  <a:schemeClr val="bg2"/>
                </a:solidFill>
              </a:rPr>
              <a:t> controller </a:t>
            </a:r>
          </a:p>
          <a:p>
            <a:pPr lvl="1"/>
            <a:endParaRPr lang="nl-BE" dirty="0" smtClean="0">
              <a:solidFill>
                <a:schemeClr val="bg2"/>
              </a:solidFill>
            </a:endParaRPr>
          </a:p>
          <a:p>
            <a:pPr marL="285750" indent="-285750">
              <a:buFontTx/>
              <a:buChar char="-"/>
            </a:pPr>
            <a:r>
              <a:rPr lang="nl-BE" dirty="0" err="1" smtClean="0">
                <a:solidFill>
                  <a:schemeClr val="bg2"/>
                </a:solidFill>
              </a:rPr>
              <a:t>External</a:t>
            </a:r>
            <a:r>
              <a:rPr lang="nl-BE" dirty="0" smtClean="0">
                <a:solidFill>
                  <a:schemeClr val="bg2"/>
                </a:solidFill>
              </a:rPr>
              <a:t> RT offset </a:t>
            </a:r>
          </a:p>
          <a:p>
            <a:pPr marL="971550" lvl="2" indent="-285750">
              <a:buFontTx/>
              <a:buChar char="-"/>
            </a:pPr>
            <a:r>
              <a:rPr lang="nl-BE" dirty="0">
                <a:solidFill>
                  <a:schemeClr val="bg2"/>
                </a:solidFill>
              </a:rPr>
              <a:t>[</a:t>
            </a:r>
            <a:r>
              <a:rPr lang="nl-BE" dirty="0" smtClean="0">
                <a:solidFill>
                  <a:schemeClr val="bg2"/>
                </a:solidFill>
              </a:rPr>
              <a:t>A.3.2.3]</a:t>
            </a:r>
          </a:p>
          <a:p>
            <a:pPr marL="1428750" lvl="3" indent="-285750">
              <a:buFontTx/>
              <a:buChar char="-"/>
            </a:pPr>
            <a:r>
              <a:rPr lang="nl-BE" dirty="0" smtClean="0">
                <a:solidFill>
                  <a:schemeClr val="bg2"/>
                </a:solidFill>
              </a:rPr>
              <a:t>0°C  Default </a:t>
            </a:r>
          </a:p>
          <a:p>
            <a:pPr marL="971550" lvl="2" indent="-285750">
              <a:buFontTx/>
              <a:buChar char="-"/>
            </a:pPr>
            <a:r>
              <a:rPr lang="nl-BE" dirty="0" err="1" smtClean="0">
                <a:solidFill>
                  <a:schemeClr val="bg2"/>
                </a:solidFill>
              </a:rPr>
              <a:t>To</a:t>
            </a:r>
            <a:r>
              <a:rPr lang="nl-BE" dirty="0" smtClean="0">
                <a:solidFill>
                  <a:schemeClr val="bg2"/>
                </a:solidFill>
              </a:rPr>
              <a:t> </a:t>
            </a:r>
            <a:r>
              <a:rPr lang="nl-BE" dirty="0" err="1" smtClean="0">
                <a:solidFill>
                  <a:schemeClr val="bg2"/>
                </a:solidFill>
              </a:rPr>
              <a:t>calibrate</a:t>
            </a:r>
            <a:r>
              <a:rPr lang="nl-BE" dirty="0" smtClean="0">
                <a:solidFill>
                  <a:schemeClr val="bg2"/>
                </a:solidFill>
              </a:rPr>
              <a:t> </a:t>
            </a:r>
            <a:r>
              <a:rPr lang="nl-BE" dirty="0" err="1" smtClean="0">
                <a:solidFill>
                  <a:schemeClr val="bg2"/>
                </a:solidFill>
              </a:rPr>
              <a:t>Daikin</a:t>
            </a:r>
            <a:r>
              <a:rPr lang="nl-BE" dirty="0" smtClean="0">
                <a:solidFill>
                  <a:schemeClr val="bg2"/>
                </a:solidFill>
              </a:rPr>
              <a:t> </a:t>
            </a:r>
            <a:r>
              <a:rPr lang="nl-BE" dirty="0" err="1" smtClean="0">
                <a:solidFill>
                  <a:schemeClr val="bg2"/>
                </a:solidFill>
              </a:rPr>
              <a:t>external</a:t>
            </a:r>
            <a:r>
              <a:rPr lang="nl-BE" dirty="0" smtClean="0">
                <a:solidFill>
                  <a:schemeClr val="bg2"/>
                </a:solidFill>
              </a:rPr>
              <a:t> room sensor option KRCS01</a:t>
            </a:r>
          </a:p>
          <a:p>
            <a:pPr marL="1428750" lvl="2" indent="-285750">
              <a:buFontTx/>
              <a:buChar char="-"/>
            </a:pPr>
            <a:endParaRPr lang="nl-BE" dirty="0" smtClean="0"/>
          </a:p>
          <a:p>
            <a:pPr marL="742950" lvl="1" indent="-285750">
              <a:buFontTx/>
              <a:buChar char="-"/>
            </a:pPr>
            <a:endParaRPr lang="nl-BE" dirty="0" smtClean="0"/>
          </a:p>
          <a:p>
            <a:pPr marL="742950" lvl="1" indent="-285750">
              <a:buFontTx/>
              <a:buChar char="-"/>
            </a:pPr>
            <a:endParaRPr lang="nl-BE" dirty="0" smtClean="0"/>
          </a:p>
          <a:p>
            <a:pPr lvl="1"/>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796483918"/>
              </p:ext>
            </p:extLst>
          </p:nvPr>
        </p:nvGraphicFramePr>
        <p:xfrm>
          <a:off x="755576" y="4721691"/>
          <a:ext cx="6430182" cy="1515621"/>
        </p:xfrm>
        <a:graphic>
          <a:graphicData uri="http://schemas.openxmlformats.org/drawingml/2006/table">
            <a:tbl>
              <a:tblPr firstRow="1">
                <a:tableStyleId>{5C22544A-7EE6-4342-B048-85BDC9FD1C3A}</a:tableStyleId>
              </a:tblPr>
              <a:tblGrid>
                <a:gridCol w="1076507"/>
                <a:gridCol w="817173"/>
                <a:gridCol w="1296144"/>
                <a:gridCol w="1800200"/>
                <a:gridCol w="1440158"/>
              </a:tblGrid>
              <a:tr h="381823">
                <a:tc>
                  <a:txBody>
                    <a:bodyPr/>
                    <a:lstStyle/>
                    <a:p>
                      <a:pPr algn="ctr" fontAlgn="b"/>
                      <a:r>
                        <a:rPr lang="en-US" sz="1400" u="none" strike="noStrike" dirty="0" smtClean="0">
                          <a:solidFill>
                            <a:schemeClr val="tx2"/>
                          </a:solidFill>
                          <a:effectLst/>
                        </a:rPr>
                        <a:t>Bread</a:t>
                      </a:r>
                      <a:r>
                        <a:rPr lang="en-US" sz="1400" u="none" strike="noStrike" baseline="0" dirty="0" smtClean="0">
                          <a:solidFill>
                            <a:schemeClr val="tx2"/>
                          </a:solidFill>
                          <a:effectLst/>
                        </a:rPr>
                        <a:t> Crumb</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Overview</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Description</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nl-BE" sz="1400" b="1" i="0" u="none" strike="noStrike" dirty="0" smtClean="0">
                          <a:solidFill>
                            <a:schemeClr val="tx2"/>
                          </a:solidFill>
                          <a:effectLst/>
                          <a:latin typeface="+mn-lt"/>
                        </a:rPr>
                        <a:t>Range</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nl-BE" sz="1400" b="1" i="0" u="none" strike="noStrike" dirty="0" smtClean="0">
                          <a:solidFill>
                            <a:schemeClr val="tx2"/>
                          </a:solidFill>
                          <a:effectLst/>
                          <a:latin typeface="+mn-lt"/>
                        </a:rPr>
                        <a:t>SPH control</a:t>
                      </a:r>
                      <a:endParaRPr lang="en-GB" sz="1400" b="1" i="0" u="none" strike="noStrike" dirty="0">
                        <a:solidFill>
                          <a:schemeClr val="tx2"/>
                        </a:solidFill>
                        <a:effectLst/>
                        <a:latin typeface="+mn-lt"/>
                      </a:endParaRPr>
                    </a:p>
                  </a:txBody>
                  <a:tcPr marL="36000" marR="36000" marT="9525" marB="0" anchor="ctr"/>
                </a:tc>
              </a:tr>
              <a:tr h="566899">
                <a:tc>
                  <a:txBody>
                    <a:bodyPr/>
                    <a:lstStyle/>
                    <a:p>
                      <a:pPr algn="ctr" fontAlgn="b"/>
                      <a:r>
                        <a:rPr lang="en-US" sz="1400" u="none" strike="noStrike" dirty="0" smtClean="0">
                          <a:solidFill>
                            <a:schemeClr val="tx2"/>
                          </a:solidFill>
                          <a:effectLst/>
                        </a:rPr>
                        <a:t>A.3.2.2</a:t>
                      </a:r>
                      <a:endParaRPr lang="en-GB" sz="1400" b="0" i="0" u="none" strike="noStrike" dirty="0">
                        <a:solidFill>
                          <a:schemeClr val="tx2"/>
                        </a:solidFill>
                        <a:effectLst/>
                        <a:latin typeface="+mn-lt"/>
                      </a:endParaRPr>
                    </a:p>
                  </a:txBody>
                  <a:tcPr marL="36000" marR="36000" marT="9525" marB="0" anchor="ctr"/>
                </a:tc>
                <a:tc>
                  <a:txBody>
                    <a:bodyPr/>
                    <a:lstStyle/>
                    <a:p>
                      <a:pPr algn="ctr" fontAlgn="b"/>
                      <a:r>
                        <a:rPr lang="en-US" sz="1400" b="0" i="0" u="none" strike="noStrike" dirty="0" smtClean="0">
                          <a:solidFill>
                            <a:schemeClr val="tx2"/>
                          </a:solidFill>
                          <a:effectLst/>
                          <a:latin typeface="+mn-lt"/>
                        </a:rPr>
                        <a:t>2-0A</a:t>
                      </a:r>
                    </a:p>
                  </a:txBody>
                  <a:tcPr marL="36000" marR="36000" marT="9525" marB="0" anchor="ctr"/>
                </a:tc>
                <a:tc>
                  <a:txBody>
                    <a:bodyPr/>
                    <a:lstStyle/>
                    <a:p>
                      <a:pPr algn="ctr" fontAlgn="b"/>
                      <a:r>
                        <a:rPr lang="en-US" sz="1400" b="0" i="0" u="none" strike="noStrike" dirty="0" smtClean="0">
                          <a:solidFill>
                            <a:schemeClr val="tx2"/>
                          </a:solidFill>
                          <a:effectLst/>
                          <a:latin typeface="+mn-lt"/>
                        </a:rPr>
                        <a:t>RT Offset</a:t>
                      </a:r>
                    </a:p>
                  </a:txBody>
                  <a:tcPr marL="36000" marR="36000" marT="9525" marB="0" anchor="ctr"/>
                </a:tc>
                <a:tc>
                  <a:txBody>
                    <a:bodyPr/>
                    <a:lstStyle/>
                    <a:p>
                      <a:pPr algn="ctr" fontAlgn="b"/>
                      <a:r>
                        <a:rPr lang="en-US" sz="1400" b="0" i="0" u="none" strike="noStrike" dirty="0" smtClean="0">
                          <a:solidFill>
                            <a:schemeClr val="tx2"/>
                          </a:solidFill>
                          <a:effectLst/>
                          <a:latin typeface="+mn-lt"/>
                        </a:rPr>
                        <a:t>-5 -&gt;5 °C</a:t>
                      </a:r>
                    </a:p>
                    <a:p>
                      <a:pPr algn="ctr" fontAlgn="b"/>
                      <a:r>
                        <a:rPr lang="en-US" sz="1400" b="0" i="0" u="none" strike="noStrike" dirty="0" smtClean="0">
                          <a:solidFill>
                            <a:schemeClr val="tx2"/>
                          </a:solidFill>
                          <a:effectLst/>
                          <a:latin typeface="+mn-lt"/>
                        </a:rPr>
                        <a:t>0°C default </a:t>
                      </a:r>
                    </a:p>
                  </a:txBody>
                  <a:tcPr marL="36000" marR="36000" marT="9525" marB="0" anchor="ctr"/>
                </a:tc>
                <a:tc>
                  <a:txBody>
                    <a:bodyPr/>
                    <a:lstStyle/>
                    <a:p>
                      <a:pPr algn="ctr" fontAlgn="b"/>
                      <a:r>
                        <a:rPr lang="en-US" sz="1400" b="0" i="0" u="none" strike="noStrike" dirty="0" smtClean="0">
                          <a:solidFill>
                            <a:schemeClr val="tx2"/>
                          </a:solidFill>
                          <a:effectLst/>
                          <a:latin typeface="+mn-lt"/>
                        </a:rPr>
                        <a:t>RT</a:t>
                      </a:r>
                    </a:p>
                  </a:txBody>
                  <a:tcPr marL="36000" marR="36000" marT="9525" marB="0" anchor="ctr"/>
                </a:tc>
              </a:tr>
              <a:tr h="566899">
                <a:tc>
                  <a:txBody>
                    <a:bodyPr/>
                    <a:lstStyle/>
                    <a:p>
                      <a:pPr algn="ctr" fontAlgn="b"/>
                      <a:r>
                        <a:rPr lang="nl-BE" sz="1400" b="0" i="0" u="none" strike="noStrike" dirty="0" smtClean="0">
                          <a:solidFill>
                            <a:schemeClr val="tx2"/>
                          </a:solidFill>
                          <a:effectLst/>
                          <a:latin typeface="+mn-lt"/>
                        </a:rPr>
                        <a:t>A.3.2.3</a:t>
                      </a:r>
                      <a:endParaRPr lang="en-GB" sz="1400" b="0" i="0" u="none" strike="noStrike" dirty="0">
                        <a:solidFill>
                          <a:schemeClr val="tx2"/>
                        </a:solidFill>
                        <a:effectLst/>
                        <a:latin typeface="+mn-lt"/>
                      </a:endParaRPr>
                    </a:p>
                  </a:txBody>
                  <a:tcPr marL="36000" marR="36000" marT="9525" marB="0" anchor="ctr"/>
                </a:tc>
                <a:tc>
                  <a:txBody>
                    <a:bodyPr/>
                    <a:lstStyle/>
                    <a:p>
                      <a:pPr algn="ctr" fontAlgn="b"/>
                      <a:r>
                        <a:rPr lang="en-US" sz="1400" b="0" i="0" u="none" strike="noStrike" dirty="0" smtClean="0">
                          <a:solidFill>
                            <a:schemeClr val="tx2"/>
                          </a:solidFill>
                          <a:effectLst/>
                          <a:latin typeface="+mn-lt"/>
                        </a:rPr>
                        <a:t>2-09</a:t>
                      </a:r>
                    </a:p>
                  </a:txBody>
                  <a:tcPr marL="36000" marR="36000" marT="9525" marB="0" anchor="ctr"/>
                </a:tc>
                <a:tc>
                  <a:txBody>
                    <a:bodyPr/>
                    <a:lstStyle/>
                    <a:p>
                      <a:pPr algn="ctr" fontAlgn="b"/>
                      <a:r>
                        <a:rPr lang="en-US" sz="1400" b="0" i="0" u="none" strike="noStrike" dirty="0" smtClean="0">
                          <a:solidFill>
                            <a:schemeClr val="tx2"/>
                          </a:solidFill>
                          <a:effectLst/>
                          <a:latin typeface="+mn-lt"/>
                        </a:rPr>
                        <a:t>Ext RT Offset</a:t>
                      </a:r>
                    </a:p>
                  </a:txBody>
                  <a:tcPr marL="36000" marR="36000" marT="9525" marB="0" anchor="ctr"/>
                </a:tc>
                <a:tc>
                  <a:txBody>
                    <a:bodyPr/>
                    <a:lstStyle/>
                    <a:p>
                      <a:pPr algn="ctr" fontAlgn="b"/>
                      <a:r>
                        <a:rPr lang="en-US" sz="1400" b="0" i="0" u="none" strike="noStrike" dirty="0" smtClean="0">
                          <a:solidFill>
                            <a:schemeClr val="tx2"/>
                          </a:solidFill>
                          <a:effectLst/>
                          <a:latin typeface="+mn-lt"/>
                        </a:rPr>
                        <a:t>-5 -&gt; 5 °C</a:t>
                      </a:r>
                    </a:p>
                    <a:p>
                      <a:pPr algn="ctr" fontAlgn="b"/>
                      <a:r>
                        <a:rPr lang="en-US" sz="1400" b="0" i="0" u="none" strike="noStrike" dirty="0" smtClean="0">
                          <a:solidFill>
                            <a:schemeClr val="tx2"/>
                          </a:solidFill>
                          <a:effectLst/>
                          <a:latin typeface="+mn-lt"/>
                        </a:rPr>
                        <a:t>0°C default</a:t>
                      </a:r>
                    </a:p>
                  </a:txBody>
                  <a:tcPr marL="36000" marR="36000" marT="9525" marB="0" anchor="ctr"/>
                </a:tc>
                <a:tc>
                  <a:txBody>
                    <a:bodyPr/>
                    <a:lstStyle/>
                    <a:p>
                      <a:pPr algn="ctr" fontAlgn="b"/>
                      <a:r>
                        <a:rPr lang="en-US" sz="1400" b="0" i="0" u="none" strike="noStrike" dirty="0" smtClean="0">
                          <a:solidFill>
                            <a:schemeClr val="tx2"/>
                          </a:solidFill>
                          <a:effectLst/>
                          <a:latin typeface="+mn-lt"/>
                        </a:rPr>
                        <a:t>Ext RT</a:t>
                      </a:r>
                    </a:p>
                  </a:txBody>
                  <a:tcPr marL="36000" marR="36000" marT="9525" marB="0" anchor="ctr"/>
                </a:tc>
              </a:tr>
            </a:tbl>
          </a:graphicData>
        </a:graphic>
      </p:graphicFrame>
    </p:spTree>
    <p:extLst>
      <p:ext uri="{BB962C8B-B14F-4D97-AF65-F5344CB8AC3E}">
        <p14:creationId xmlns:p14="http://schemas.microsoft.com/office/powerpoint/2010/main" val="38119890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44</a:t>
            </a:fld>
            <a:endParaRPr lang="en-US"/>
          </a:p>
        </p:txBody>
      </p:sp>
      <p:sp>
        <p:nvSpPr>
          <p:cNvPr id="4" name="Text Placeholder 3"/>
          <p:cNvSpPr>
            <a:spLocks noGrp="1"/>
          </p:cNvSpPr>
          <p:nvPr>
            <p:ph type="body" sz="quarter" idx="15"/>
          </p:nvPr>
        </p:nvSpPr>
        <p:spPr/>
        <p:txBody>
          <a:bodyPr/>
          <a:lstStyle/>
          <a:p>
            <a:r>
              <a:rPr lang="nl-BE" dirty="0" smtClean="0"/>
              <a:t>2.2 </a:t>
            </a:r>
            <a:r>
              <a:rPr lang="nl-BE" dirty="0"/>
              <a:t>Installer setting – </a:t>
            </a:r>
            <a:r>
              <a:rPr lang="nl-BE" dirty="0" smtClean="0"/>
              <a:t>SPH</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smtClean="0">
                <a:solidFill>
                  <a:schemeClr val="bg2"/>
                </a:solidFill>
              </a:rPr>
              <a:t>Emitter type</a:t>
            </a:r>
          </a:p>
          <a:p>
            <a:pPr marL="742950" lvl="1" indent="-285750">
              <a:buFontTx/>
              <a:buChar char="-"/>
            </a:pPr>
            <a:r>
              <a:rPr lang="nl-BE" dirty="0" smtClean="0">
                <a:solidFill>
                  <a:schemeClr val="bg2"/>
                </a:solidFill>
              </a:rPr>
              <a:t>[A.3.1.1.7] </a:t>
            </a:r>
          </a:p>
          <a:p>
            <a:pPr marL="1428750" lvl="2" indent="-285750">
              <a:buFontTx/>
              <a:buChar char="-"/>
            </a:pPr>
            <a:r>
              <a:rPr lang="nl-BE" dirty="0" smtClean="0">
                <a:solidFill>
                  <a:schemeClr val="bg2"/>
                </a:solidFill>
              </a:rPr>
              <a:t>Quick (HPC/radiators) = 0</a:t>
            </a:r>
          </a:p>
          <a:p>
            <a:pPr lvl="2" indent="0">
              <a:buNone/>
            </a:pPr>
            <a:r>
              <a:rPr lang="nl-BE" dirty="0" smtClean="0">
                <a:solidFill>
                  <a:schemeClr val="bg2"/>
                </a:solidFill>
              </a:rPr>
              <a:t>Low water content </a:t>
            </a:r>
            <a:r>
              <a:rPr lang="nl-BE" dirty="0" err="1" smtClean="0">
                <a:solidFill>
                  <a:schemeClr val="bg2"/>
                </a:solidFill>
              </a:rPr>
              <a:t>emiters</a:t>
            </a:r>
            <a:r>
              <a:rPr lang="nl-BE" dirty="0" smtClean="0">
                <a:solidFill>
                  <a:schemeClr val="bg2"/>
                </a:solidFill>
              </a:rPr>
              <a:t> </a:t>
            </a:r>
          </a:p>
          <a:p>
            <a:pPr marL="1428750" lvl="2" indent="-285750">
              <a:buFontTx/>
              <a:buChar char="-"/>
            </a:pPr>
            <a:r>
              <a:rPr lang="nl-BE" b="1" dirty="0" smtClean="0">
                <a:solidFill>
                  <a:schemeClr val="bg2"/>
                </a:solidFill>
              </a:rPr>
              <a:t>Slow (UFH) = 1</a:t>
            </a:r>
          </a:p>
          <a:p>
            <a:pPr lvl="2" indent="0">
              <a:buNone/>
            </a:pPr>
            <a:r>
              <a:rPr lang="nl-BE" dirty="0" smtClean="0">
                <a:solidFill>
                  <a:schemeClr val="bg2"/>
                </a:solidFill>
              </a:rPr>
              <a:t>Large water content emitters</a:t>
            </a:r>
          </a:p>
          <a:p>
            <a:pPr lvl="2" indent="0">
              <a:buNone/>
            </a:pPr>
            <a:endParaRPr lang="nl-BE" b="1" dirty="0">
              <a:solidFill>
                <a:schemeClr val="bg2"/>
              </a:solidFill>
            </a:endParaRPr>
          </a:p>
          <a:p>
            <a:pPr marL="285750" indent="-285750">
              <a:buFontTx/>
              <a:buChar char="-"/>
            </a:pPr>
            <a:r>
              <a:rPr lang="nl-BE" b="1" dirty="0" smtClean="0">
                <a:solidFill>
                  <a:schemeClr val="bg2"/>
                </a:solidFill>
              </a:rPr>
              <a:t> </a:t>
            </a:r>
            <a:r>
              <a:rPr lang="nl-BE" dirty="0" smtClean="0">
                <a:solidFill>
                  <a:schemeClr val="bg2"/>
                </a:solidFill>
              </a:rPr>
              <a:t>Room </a:t>
            </a:r>
            <a:r>
              <a:rPr lang="nl-BE" dirty="0" err="1" smtClean="0">
                <a:solidFill>
                  <a:schemeClr val="bg2"/>
                </a:solidFill>
              </a:rPr>
              <a:t>frost</a:t>
            </a:r>
            <a:r>
              <a:rPr lang="nl-BE" dirty="0" smtClean="0">
                <a:solidFill>
                  <a:schemeClr val="bg2"/>
                </a:solidFill>
              </a:rPr>
              <a:t> </a:t>
            </a:r>
            <a:r>
              <a:rPr lang="nl-BE" dirty="0" err="1" smtClean="0">
                <a:solidFill>
                  <a:schemeClr val="bg2"/>
                </a:solidFill>
              </a:rPr>
              <a:t>protection</a:t>
            </a:r>
            <a:endParaRPr lang="nl-BE" dirty="0" smtClean="0">
              <a:solidFill>
                <a:schemeClr val="bg2"/>
              </a:solidFill>
            </a:endParaRPr>
          </a:p>
          <a:p>
            <a:pPr marL="742950" lvl="1" indent="-285750">
              <a:buFontTx/>
              <a:buChar char="-"/>
            </a:pPr>
            <a:r>
              <a:rPr lang="nl-BE" dirty="0" smtClean="0"/>
              <a:t>[2-06]</a:t>
            </a:r>
          </a:p>
          <a:p>
            <a:pPr marL="1428750" lvl="2" indent="-285750">
              <a:buFontTx/>
              <a:buChar char="-"/>
            </a:pPr>
            <a:r>
              <a:rPr lang="nl-BE" dirty="0" err="1" smtClean="0"/>
              <a:t>Disable</a:t>
            </a:r>
            <a:r>
              <a:rPr lang="nl-BE" dirty="0" smtClean="0"/>
              <a:t> = 0</a:t>
            </a:r>
          </a:p>
          <a:p>
            <a:pPr marL="1428750" lvl="2" indent="-285750">
              <a:buFontTx/>
              <a:buChar char="-"/>
            </a:pPr>
            <a:r>
              <a:rPr lang="nl-BE" b="1" dirty="0" err="1" smtClean="0"/>
              <a:t>Enable</a:t>
            </a:r>
            <a:r>
              <a:rPr lang="nl-BE" b="1" dirty="0" smtClean="0"/>
              <a:t> = 1 </a:t>
            </a:r>
            <a:r>
              <a:rPr lang="nl-BE" b="1" dirty="0"/>
              <a:t>(</a:t>
            </a:r>
            <a:r>
              <a:rPr lang="nl-BE" b="1" dirty="0" err="1"/>
              <a:t>recommended</a:t>
            </a:r>
            <a:r>
              <a:rPr lang="nl-BE" b="1" dirty="0" smtClean="0"/>
              <a:t>)</a:t>
            </a:r>
          </a:p>
          <a:p>
            <a:pPr marL="742950" lvl="1" indent="-285750">
              <a:buFontTx/>
              <a:buChar char="-"/>
            </a:pPr>
            <a:r>
              <a:rPr lang="nl-BE" dirty="0" smtClean="0"/>
              <a:t>[2-05] Room </a:t>
            </a:r>
            <a:r>
              <a:rPr lang="nl-BE" dirty="0" err="1" smtClean="0"/>
              <a:t>antifrost</a:t>
            </a:r>
            <a:r>
              <a:rPr lang="nl-BE" dirty="0" smtClean="0"/>
              <a:t> </a:t>
            </a:r>
            <a:r>
              <a:rPr lang="nl-BE" dirty="0" err="1" smtClean="0"/>
              <a:t>temperature</a:t>
            </a:r>
            <a:r>
              <a:rPr lang="nl-BE" dirty="0" smtClean="0"/>
              <a:t> </a:t>
            </a:r>
          </a:p>
          <a:p>
            <a:pPr marL="1428750" lvl="2" indent="-285750">
              <a:buFontTx/>
              <a:buChar char="-"/>
            </a:pPr>
            <a:r>
              <a:rPr lang="nl-BE" dirty="0" smtClean="0"/>
              <a:t>16 °C Default</a:t>
            </a:r>
            <a:endParaRPr lang="nl-BE" dirty="0"/>
          </a:p>
          <a:p>
            <a:pPr lvl="2" indent="0">
              <a:buNone/>
            </a:pPr>
            <a:endParaRPr lang="nl-BE" b="1" dirty="0" smtClean="0"/>
          </a:p>
          <a:p>
            <a:endParaRPr lang="nl-BE" b="1" dirty="0" smtClean="0"/>
          </a:p>
        </p:txBody>
      </p:sp>
      <p:graphicFrame>
        <p:nvGraphicFramePr>
          <p:cNvPr id="7" name="Table 6"/>
          <p:cNvGraphicFramePr>
            <a:graphicFrameLocks noGrp="1"/>
          </p:cNvGraphicFramePr>
          <p:nvPr>
            <p:extLst>
              <p:ext uri="{D42A27DB-BD31-4B8C-83A1-F6EECF244321}">
                <p14:modId xmlns:p14="http://schemas.microsoft.com/office/powerpoint/2010/main" val="2947717207"/>
              </p:ext>
            </p:extLst>
          </p:nvPr>
        </p:nvGraphicFramePr>
        <p:xfrm>
          <a:off x="755575" y="5007059"/>
          <a:ext cx="5328593" cy="1518285"/>
        </p:xfrm>
        <a:graphic>
          <a:graphicData uri="http://schemas.openxmlformats.org/drawingml/2006/table">
            <a:tbl>
              <a:tblPr firstRow="1">
                <a:tableStyleId>{5C22544A-7EE6-4342-B048-85BDC9FD1C3A}</a:tableStyleId>
              </a:tblPr>
              <a:tblGrid>
                <a:gridCol w="1296145"/>
                <a:gridCol w="864096"/>
                <a:gridCol w="1584176"/>
                <a:gridCol w="1584176"/>
              </a:tblGrid>
              <a:tr h="161925">
                <a:tc>
                  <a:txBody>
                    <a:bodyPr/>
                    <a:lstStyle/>
                    <a:p>
                      <a:pPr algn="ctr" fontAlgn="b"/>
                      <a:r>
                        <a:rPr lang="en-US" sz="1400" u="none" strike="noStrike" dirty="0" smtClean="0">
                          <a:solidFill>
                            <a:schemeClr val="tx2"/>
                          </a:solidFill>
                          <a:effectLst/>
                        </a:rPr>
                        <a:t>Bread</a:t>
                      </a:r>
                      <a:r>
                        <a:rPr lang="en-US" sz="1400" u="none" strike="noStrike" baseline="0" dirty="0" smtClean="0">
                          <a:solidFill>
                            <a:schemeClr val="tx2"/>
                          </a:solidFill>
                          <a:effectLst/>
                        </a:rPr>
                        <a:t> Crumb</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Overview</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Description</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nl-BE" sz="1400" b="1" i="0" u="none" strike="noStrike" dirty="0" smtClean="0">
                          <a:solidFill>
                            <a:schemeClr val="tx2"/>
                          </a:solidFill>
                          <a:effectLst/>
                          <a:latin typeface="+mn-lt"/>
                        </a:rPr>
                        <a:t>SPH control</a:t>
                      </a:r>
                      <a:endParaRPr lang="en-GB" sz="1400" b="1" i="0" u="none" strike="noStrike" dirty="0">
                        <a:solidFill>
                          <a:schemeClr val="tx2"/>
                        </a:solidFill>
                        <a:effectLst/>
                        <a:latin typeface="+mn-lt"/>
                      </a:endParaRPr>
                    </a:p>
                  </a:txBody>
                  <a:tcPr marL="36000" marR="36000" marT="9525" marB="0" anchor="ctr"/>
                </a:tc>
              </a:tr>
              <a:tr h="647700">
                <a:tc>
                  <a:txBody>
                    <a:bodyPr/>
                    <a:lstStyle/>
                    <a:p>
                      <a:pPr algn="ctr" fontAlgn="b"/>
                      <a:r>
                        <a:rPr lang="en-US" sz="1400" u="none" strike="noStrike" dirty="0" smtClean="0">
                          <a:solidFill>
                            <a:schemeClr val="tx2"/>
                          </a:solidFill>
                          <a:effectLst/>
                        </a:rPr>
                        <a:t>A.3.1.1.7</a:t>
                      </a:r>
                      <a:endParaRPr lang="en-GB" sz="1400" b="0" i="0" u="none" strike="noStrike" dirty="0">
                        <a:solidFill>
                          <a:schemeClr val="tx2"/>
                        </a:solidFill>
                        <a:effectLst/>
                        <a:latin typeface="+mn-lt"/>
                      </a:endParaRPr>
                    </a:p>
                  </a:txBody>
                  <a:tcPr marL="36000" marR="36000" marT="9525" marB="0" anchor="ctr"/>
                </a:tc>
                <a:tc>
                  <a:txBody>
                    <a:bodyPr/>
                    <a:lstStyle/>
                    <a:p>
                      <a:pPr algn="ctr" fontAlgn="b"/>
                      <a:r>
                        <a:rPr lang="en-US" sz="1400" b="0" i="0" u="none" strike="noStrike" dirty="0" smtClean="0">
                          <a:solidFill>
                            <a:schemeClr val="tx2"/>
                          </a:solidFill>
                          <a:effectLst/>
                          <a:latin typeface="+mn-lt"/>
                        </a:rPr>
                        <a:t>9-0B</a:t>
                      </a:r>
                    </a:p>
                  </a:txBody>
                  <a:tcPr marL="36000" marR="36000" marT="9525" marB="0" anchor="ctr"/>
                </a:tc>
                <a:tc>
                  <a:txBody>
                    <a:bodyPr/>
                    <a:lstStyle/>
                    <a:p>
                      <a:pPr marL="0" marR="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400" u="none" strike="noStrike" baseline="0" dirty="0" smtClean="0">
                          <a:solidFill>
                            <a:schemeClr val="tx2"/>
                          </a:solidFill>
                          <a:effectLst/>
                        </a:rPr>
                        <a:t>0= Quick</a:t>
                      </a:r>
                    </a:p>
                    <a:p>
                      <a:pPr marL="0" marR="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400" b="1" u="none" strike="noStrike" baseline="0" dirty="0" smtClean="0">
                          <a:solidFill>
                            <a:schemeClr val="tx2"/>
                          </a:solidFill>
                          <a:effectLst/>
                        </a:rPr>
                        <a:t>1= Slow (default)</a:t>
                      </a:r>
                    </a:p>
                  </a:txBody>
                  <a:tcPr marL="36000" marR="36000" marT="9525" marB="0" anchor="ctr"/>
                </a:tc>
                <a:tc>
                  <a:txBody>
                    <a:bodyPr/>
                    <a:lstStyle/>
                    <a:p>
                      <a:pPr marL="0" marR="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400" b="1" u="none" strike="noStrike" baseline="0" dirty="0" smtClean="0">
                          <a:solidFill>
                            <a:schemeClr val="tx2"/>
                          </a:solidFill>
                          <a:effectLst/>
                        </a:rPr>
                        <a:t>LWT, </a:t>
                      </a:r>
                      <a:r>
                        <a:rPr lang="en-US" sz="1400" b="1" u="none" strike="noStrike" baseline="0" dirty="0" err="1" smtClean="0">
                          <a:solidFill>
                            <a:schemeClr val="tx2"/>
                          </a:solidFill>
                          <a:effectLst/>
                        </a:rPr>
                        <a:t>ext</a:t>
                      </a:r>
                      <a:r>
                        <a:rPr lang="en-US" sz="1400" b="1" u="none" strike="noStrike" baseline="0" dirty="0" smtClean="0">
                          <a:solidFill>
                            <a:schemeClr val="tx2"/>
                          </a:solidFill>
                          <a:effectLst/>
                        </a:rPr>
                        <a:t> RT &amp; RT</a:t>
                      </a:r>
                    </a:p>
                  </a:txBody>
                  <a:tcPr marL="36000" marR="36000" marT="9525" marB="0" anchor="ctr"/>
                </a:tc>
              </a:tr>
              <a:tr h="647700">
                <a:tc>
                  <a:txBody>
                    <a:bodyPr/>
                    <a:lstStyle/>
                    <a:p>
                      <a:pPr algn="ctr" fontAlgn="b"/>
                      <a:r>
                        <a:rPr lang="nl-BE" sz="1400" b="0" i="0" u="none" strike="noStrike" dirty="0" smtClean="0">
                          <a:solidFill>
                            <a:schemeClr val="tx2"/>
                          </a:solidFill>
                          <a:effectLst/>
                          <a:latin typeface="+mn-lt"/>
                        </a:rPr>
                        <a:t>-</a:t>
                      </a:r>
                      <a:endParaRPr lang="en-GB" sz="1400" b="0" i="0" u="none" strike="noStrike" dirty="0">
                        <a:solidFill>
                          <a:schemeClr val="tx2"/>
                        </a:solidFill>
                        <a:effectLst/>
                        <a:latin typeface="+mn-lt"/>
                      </a:endParaRPr>
                    </a:p>
                  </a:txBody>
                  <a:tcPr marL="36000" marR="36000" marT="9525" marB="0" anchor="ctr"/>
                </a:tc>
                <a:tc>
                  <a:txBody>
                    <a:bodyPr/>
                    <a:lstStyle/>
                    <a:p>
                      <a:pPr algn="ctr" fontAlgn="b"/>
                      <a:r>
                        <a:rPr lang="en-US" sz="1400" b="0" i="0" u="none" strike="noStrike" dirty="0" smtClean="0">
                          <a:solidFill>
                            <a:schemeClr val="tx2"/>
                          </a:solidFill>
                          <a:effectLst/>
                          <a:latin typeface="+mn-lt"/>
                        </a:rPr>
                        <a:t>2-06</a:t>
                      </a:r>
                    </a:p>
                  </a:txBody>
                  <a:tcPr marL="36000" marR="36000" marT="9525" marB="0" anchor="ctr"/>
                </a:tc>
                <a:tc>
                  <a:txBody>
                    <a:bodyPr/>
                    <a:lstStyle/>
                    <a:p>
                      <a:pPr marL="0" marR="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400" b="1" u="none" strike="noStrike" baseline="0" dirty="0" smtClean="0">
                          <a:solidFill>
                            <a:schemeClr val="tx2"/>
                          </a:solidFill>
                          <a:effectLst/>
                        </a:rPr>
                        <a:t>0 = disable</a:t>
                      </a:r>
                    </a:p>
                    <a:p>
                      <a:pPr marL="0" marR="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400" b="1" u="none" strike="noStrike" baseline="0" dirty="0" smtClean="0">
                          <a:solidFill>
                            <a:schemeClr val="tx2"/>
                          </a:solidFill>
                          <a:effectLst/>
                        </a:rPr>
                        <a:t>1 = enable (default)</a:t>
                      </a:r>
                    </a:p>
                  </a:txBody>
                  <a:tcPr marL="36000" marR="36000" marT="9525" marB="0" anchor="ctr"/>
                </a:tc>
                <a:tc>
                  <a:txBody>
                    <a:bodyPr/>
                    <a:lstStyle/>
                    <a:p>
                      <a:pPr marL="0" marR="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400" b="1" u="none" strike="noStrike" baseline="0" dirty="0" smtClean="0">
                          <a:solidFill>
                            <a:schemeClr val="tx2"/>
                          </a:solidFill>
                          <a:effectLst/>
                        </a:rPr>
                        <a:t>LWT, </a:t>
                      </a:r>
                      <a:r>
                        <a:rPr lang="en-US" sz="1400" b="1" u="none" strike="noStrike" baseline="0" dirty="0" err="1" smtClean="0">
                          <a:solidFill>
                            <a:schemeClr val="tx2"/>
                          </a:solidFill>
                          <a:effectLst/>
                        </a:rPr>
                        <a:t>ext</a:t>
                      </a:r>
                      <a:r>
                        <a:rPr lang="en-US" sz="1400" b="1" u="none" strike="noStrike" baseline="0" dirty="0" smtClean="0">
                          <a:solidFill>
                            <a:schemeClr val="tx2"/>
                          </a:solidFill>
                          <a:effectLst/>
                        </a:rPr>
                        <a:t> RT &amp; RT</a:t>
                      </a:r>
                    </a:p>
                  </a:txBody>
                  <a:tcPr marL="36000" marR="36000" marT="9525" marB="0" anchor="ctr"/>
                </a:tc>
              </a:tr>
            </a:tbl>
          </a:graphicData>
        </a:graphic>
      </p:graphicFrame>
    </p:spTree>
    <p:extLst>
      <p:ext uri="{BB962C8B-B14F-4D97-AF65-F5344CB8AC3E}">
        <p14:creationId xmlns:p14="http://schemas.microsoft.com/office/powerpoint/2010/main" val="26156778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45</a:t>
            </a:fld>
            <a:endParaRPr lang="en-US"/>
          </a:p>
        </p:txBody>
      </p:sp>
      <p:sp>
        <p:nvSpPr>
          <p:cNvPr id="4" name="Text Placeholder 3"/>
          <p:cNvSpPr>
            <a:spLocks noGrp="1"/>
          </p:cNvSpPr>
          <p:nvPr>
            <p:ph type="body" sz="quarter" idx="15"/>
          </p:nvPr>
        </p:nvSpPr>
        <p:spPr/>
        <p:txBody>
          <a:bodyPr/>
          <a:lstStyle/>
          <a:p>
            <a:r>
              <a:rPr lang="nl-BE" dirty="0"/>
              <a:t>2.2 Installer setting – SPH</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en-US" dirty="0" smtClean="0">
                <a:solidFill>
                  <a:schemeClr val="bg2"/>
                </a:solidFill>
              </a:rPr>
              <a:t>Delta T source</a:t>
            </a:r>
          </a:p>
          <a:p>
            <a:pPr marL="621765" lvl="1" indent="-164565">
              <a:buFontTx/>
              <a:buChar char="-"/>
            </a:pPr>
            <a:r>
              <a:rPr lang="en-US" dirty="0" smtClean="0"/>
              <a:t>[A.3.1.3.1] Heating  </a:t>
            </a:r>
          </a:p>
          <a:p>
            <a:pPr marL="1307565" lvl="2" indent="-164565">
              <a:buFontTx/>
              <a:buChar char="-"/>
            </a:pPr>
            <a:r>
              <a:rPr lang="en-US" dirty="0" smtClean="0"/>
              <a:t>5</a:t>
            </a:r>
            <a:r>
              <a:rPr lang="en-US" dirty="0"/>
              <a:t>⁰C (</a:t>
            </a:r>
            <a:r>
              <a:rPr lang="en-US" dirty="0" smtClean="0"/>
              <a:t>default)	</a:t>
            </a:r>
            <a:endParaRPr lang="en-US" dirty="0"/>
          </a:p>
          <a:p>
            <a:pPr marL="621765" lvl="1" indent="-164565" defTabSz="877679">
              <a:buFontTx/>
              <a:buChar char="-"/>
              <a:defRPr/>
            </a:pPr>
            <a:r>
              <a:rPr lang="en-US" dirty="0"/>
              <a:t>[A.3.1.3.2] </a:t>
            </a:r>
            <a:r>
              <a:rPr lang="en-US" dirty="0" smtClean="0"/>
              <a:t>Cooling </a:t>
            </a:r>
          </a:p>
          <a:p>
            <a:pPr marL="1307565" lvl="2" indent="-164565" defTabSz="877679">
              <a:buFontTx/>
              <a:buChar char="-"/>
              <a:defRPr/>
            </a:pPr>
            <a:r>
              <a:rPr lang="en-US" dirty="0" smtClean="0"/>
              <a:t>5⁰</a:t>
            </a:r>
            <a:r>
              <a:rPr lang="en-US" dirty="0"/>
              <a:t>C (</a:t>
            </a:r>
            <a:r>
              <a:rPr lang="en-US" dirty="0" smtClean="0"/>
              <a:t>default)</a:t>
            </a:r>
          </a:p>
          <a:p>
            <a:pPr marL="621765" lvl="1" indent="-164565" defTabSz="877679">
              <a:buFontTx/>
              <a:buChar char="-"/>
              <a:defRPr/>
            </a:pPr>
            <a:r>
              <a:rPr lang="en-US" dirty="0" smtClean="0"/>
              <a:t>The </a:t>
            </a:r>
            <a:r>
              <a:rPr lang="en-US" dirty="0"/>
              <a:t>pump is inverter driven, and it regulates according to a specific DT</a:t>
            </a:r>
          </a:p>
          <a:p>
            <a:pPr lvl="1" defTabSz="877679">
              <a:defRPr/>
            </a:pPr>
            <a:endParaRPr lang="en-US" dirty="0"/>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706184915"/>
              </p:ext>
            </p:extLst>
          </p:nvPr>
        </p:nvGraphicFramePr>
        <p:xfrm>
          <a:off x="683568" y="5733256"/>
          <a:ext cx="4320480" cy="760095"/>
        </p:xfrm>
        <a:graphic>
          <a:graphicData uri="http://schemas.openxmlformats.org/drawingml/2006/table">
            <a:tbl>
              <a:tblPr firstRow="1">
                <a:tableStyleId>{3C2FFA5D-87B4-456A-9821-1D502468CF0F}</a:tableStyleId>
              </a:tblPr>
              <a:tblGrid>
                <a:gridCol w="1440160"/>
                <a:gridCol w="1440160"/>
                <a:gridCol w="1440160"/>
              </a:tblGrid>
              <a:tr h="161925">
                <a:tc>
                  <a:txBody>
                    <a:bodyPr/>
                    <a:lstStyle/>
                    <a:p>
                      <a:pPr algn="ctr" fontAlgn="b"/>
                      <a:r>
                        <a:rPr lang="en-US" sz="1600" u="none" strike="noStrike" dirty="0" smtClean="0">
                          <a:solidFill>
                            <a:schemeClr val="bg2"/>
                          </a:solidFill>
                          <a:effectLst/>
                        </a:rPr>
                        <a:t>Bread</a:t>
                      </a:r>
                      <a:r>
                        <a:rPr lang="en-US" sz="1600" u="none" strike="noStrike" baseline="0" dirty="0" smtClean="0">
                          <a:solidFill>
                            <a:schemeClr val="bg2"/>
                          </a:solidFill>
                          <a:effectLst/>
                        </a:rPr>
                        <a:t> Crumb</a:t>
                      </a:r>
                      <a:endParaRPr lang="en-GB" sz="1600" b="1" i="0" u="none" strike="noStrike" dirty="0">
                        <a:solidFill>
                          <a:schemeClr val="bg2"/>
                        </a:solidFill>
                        <a:effectLst/>
                        <a:latin typeface="+mn-lt"/>
                      </a:endParaRPr>
                    </a:p>
                  </a:txBody>
                  <a:tcPr marL="36000" marR="36000" marT="9525" marB="0" anchor="ctr"/>
                </a:tc>
                <a:tc>
                  <a:txBody>
                    <a:bodyPr/>
                    <a:lstStyle/>
                    <a:p>
                      <a:pPr algn="ctr" fontAlgn="b"/>
                      <a:r>
                        <a:rPr lang="en-US" sz="1600" u="none" strike="noStrike" dirty="0" smtClean="0">
                          <a:solidFill>
                            <a:schemeClr val="bg2"/>
                          </a:solidFill>
                          <a:effectLst/>
                        </a:rPr>
                        <a:t>Overview</a:t>
                      </a:r>
                      <a:endParaRPr lang="en-GB" sz="1600" b="1" i="0" u="none" strike="noStrike" dirty="0">
                        <a:solidFill>
                          <a:schemeClr val="bg2"/>
                        </a:solidFill>
                        <a:effectLst/>
                        <a:latin typeface="+mn-lt"/>
                      </a:endParaRPr>
                    </a:p>
                  </a:txBody>
                  <a:tcPr marL="36000" marR="36000" marT="9525" marB="0" anchor="ctr"/>
                </a:tc>
                <a:tc>
                  <a:txBody>
                    <a:bodyPr/>
                    <a:lstStyle/>
                    <a:p>
                      <a:pPr algn="ctr" fontAlgn="b"/>
                      <a:r>
                        <a:rPr lang="nl-BE" sz="1600" b="1" i="0" u="none" strike="noStrike" dirty="0" smtClean="0">
                          <a:solidFill>
                            <a:schemeClr val="bg2"/>
                          </a:solidFill>
                          <a:effectLst/>
                          <a:latin typeface="+mn-lt"/>
                        </a:rPr>
                        <a:t> Range</a:t>
                      </a:r>
                      <a:endParaRPr lang="en-GB" sz="1600" b="1" i="0" u="none" strike="noStrike" dirty="0">
                        <a:solidFill>
                          <a:schemeClr val="bg2"/>
                        </a:solidFill>
                        <a:effectLst/>
                        <a:latin typeface="+mn-lt"/>
                      </a:endParaRPr>
                    </a:p>
                  </a:txBody>
                  <a:tcPr marL="36000" marR="36000" marT="9525" marB="0" anchor="ctr"/>
                </a:tc>
              </a:tr>
              <a:tr h="161925">
                <a:tc>
                  <a:txBody>
                    <a:bodyPr/>
                    <a:lstStyle/>
                    <a:p>
                      <a:pPr algn="ctr" fontAlgn="b"/>
                      <a:r>
                        <a:rPr lang="en-US" sz="1600" u="none" strike="noStrike" dirty="0" smtClean="0">
                          <a:solidFill>
                            <a:schemeClr val="bg2"/>
                          </a:solidFill>
                          <a:effectLst/>
                        </a:rPr>
                        <a:t>[A.3.1.3.1]</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en-US" sz="1600" b="0" i="0" u="none" strike="noStrike" dirty="0" smtClean="0">
                          <a:solidFill>
                            <a:schemeClr val="bg2"/>
                          </a:solidFill>
                          <a:effectLst/>
                          <a:latin typeface="+mn-lt"/>
                        </a:rPr>
                        <a:t>9-09</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nl-BE" sz="1600" b="0" i="0" u="none" strike="noStrike" dirty="0" smtClean="0">
                          <a:solidFill>
                            <a:schemeClr val="bg2"/>
                          </a:solidFill>
                          <a:effectLst/>
                          <a:latin typeface="+mn-lt"/>
                        </a:rPr>
                        <a:t>3 °C-10 °C</a:t>
                      </a:r>
                      <a:endParaRPr lang="en-GB" sz="1600" b="0" i="0" u="none" strike="noStrike" dirty="0">
                        <a:solidFill>
                          <a:schemeClr val="bg2"/>
                        </a:solidFill>
                        <a:effectLst/>
                        <a:latin typeface="+mn-lt"/>
                      </a:endParaRPr>
                    </a:p>
                  </a:txBody>
                  <a:tcPr marL="36000" marR="36000" marT="9525" marB="0" anchor="ctr"/>
                </a:tc>
              </a:tr>
              <a:tr h="161925">
                <a:tc>
                  <a:txBody>
                    <a:bodyPr/>
                    <a:lstStyle/>
                    <a:p>
                      <a:pPr algn="ctr" fontAlgn="b"/>
                      <a:r>
                        <a:rPr lang="nl-BE" sz="1600" b="0" i="0" u="none" strike="noStrike" dirty="0" smtClean="0">
                          <a:solidFill>
                            <a:schemeClr val="bg2"/>
                          </a:solidFill>
                          <a:effectLst/>
                          <a:latin typeface="+mn-lt"/>
                        </a:rPr>
                        <a:t>[A.3.1.3.2]</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nl-BE" sz="1600" b="0" i="0" u="none" strike="noStrike" dirty="0" smtClean="0">
                          <a:solidFill>
                            <a:schemeClr val="bg2"/>
                          </a:solidFill>
                          <a:effectLst/>
                          <a:latin typeface="+mn-lt"/>
                        </a:rPr>
                        <a:t>9-0A</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nl-BE" sz="1600" b="0" i="0" u="none" strike="noStrike" dirty="0" smtClean="0">
                          <a:solidFill>
                            <a:schemeClr val="bg2"/>
                          </a:solidFill>
                          <a:effectLst/>
                          <a:latin typeface="+mn-lt"/>
                        </a:rPr>
                        <a:t>3 °C-10 °C</a:t>
                      </a:r>
                      <a:endParaRPr lang="en-GB" sz="1600" b="0" i="0" u="none" strike="noStrike" dirty="0">
                        <a:solidFill>
                          <a:schemeClr val="bg2"/>
                        </a:solidFill>
                        <a:effectLst/>
                        <a:latin typeface="+mn-lt"/>
                      </a:endParaRPr>
                    </a:p>
                  </a:txBody>
                  <a:tcPr marL="36000" marR="36000" marT="9525" marB="0" anchor="ctr"/>
                </a:tc>
              </a:tr>
            </a:tbl>
          </a:graphicData>
        </a:graphic>
      </p:graphicFrame>
    </p:spTree>
    <p:extLst>
      <p:ext uri="{BB962C8B-B14F-4D97-AF65-F5344CB8AC3E}">
        <p14:creationId xmlns:p14="http://schemas.microsoft.com/office/powerpoint/2010/main" val="5914683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46</a:t>
            </a:fld>
            <a:endParaRPr lang="en-US"/>
          </a:p>
        </p:txBody>
      </p:sp>
      <p:sp>
        <p:nvSpPr>
          <p:cNvPr id="4" name="Text Placeholder 3"/>
          <p:cNvSpPr>
            <a:spLocks noGrp="1"/>
          </p:cNvSpPr>
          <p:nvPr>
            <p:ph type="body" sz="quarter" idx="15"/>
          </p:nvPr>
        </p:nvSpPr>
        <p:spPr/>
        <p:txBody>
          <a:bodyPr/>
          <a:lstStyle/>
          <a:p>
            <a:r>
              <a:rPr lang="nl-BE" dirty="0" smtClean="0"/>
              <a:t>2.2 </a:t>
            </a:r>
            <a:r>
              <a:rPr lang="nl-BE" dirty="0"/>
              <a:t>Installer setting – </a:t>
            </a:r>
            <a:r>
              <a:rPr lang="nl-BE" dirty="0" smtClean="0"/>
              <a:t>SPH</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err="1" smtClean="0">
                <a:solidFill>
                  <a:schemeClr val="bg2"/>
                </a:solidFill>
              </a:rPr>
              <a:t>Operation</a:t>
            </a:r>
            <a:r>
              <a:rPr lang="nl-BE" dirty="0" smtClean="0">
                <a:solidFill>
                  <a:schemeClr val="bg2"/>
                </a:solidFill>
              </a:rPr>
              <a:t> range</a:t>
            </a:r>
          </a:p>
          <a:p>
            <a:pPr marL="742950" lvl="1" indent="-285750">
              <a:buFontTx/>
              <a:buChar char="-"/>
            </a:pPr>
            <a:r>
              <a:rPr lang="nl-BE" dirty="0" smtClean="0">
                <a:solidFill>
                  <a:schemeClr val="bg2"/>
                </a:solidFill>
              </a:rPr>
              <a:t>[A.3.3.1] </a:t>
            </a:r>
            <a:r>
              <a:rPr lang="nl-BE" b="1" dirty="0" smtClean="0">
                <a:solidFill>
                  <a:srgbClr val="FF0000"/>
                </a:solidFill>
              </a:rPr>
              <a:t>SPACE HEATING OFF TEMPERATURE (</a:t>
            </a:r>
            <a:r>
              <a:rPr lang="nl-BE" b="1" dirty="0" err="1" smtClean="0">
                <a:solidFill>
                  <a:srgbClr val="FF0000"/>
                </a:solidFill>
              </a:rPr>
              <a:t>ambient</a:t>
            </a:r>
            <a:r>
              <a:rPr lang="nl-BE" b="1" dirty="0" smtClean="0">
                <a:solidFill>
                  <a:srgbClr val="FF0000"/>
                </a:solidFill>
              </a:rPr>
              <a:t>)</a:t>
            </a:r>
            <a:endParaRPr lang="nl-BE" dirty="0" smtClean="0">
              <a:solidFill>
                <a:schemeClr val="bg2"/>
              </a:solidFill>
            </a:endParaRPr>
          </a:p>
          <a:p>
            <a:pPr marL="1428750" lvl="2" indent="-285750">
              <a:buFontTx/>
              <a:buChar char="-"/>
            </a:pPr>
            <a:r>
              <a:rPr lang="nl-BE" dirty="0" smtClean="0">
                <a:solidFill>
                  <a:schemeClr val="bg2"/>
                </a:solidFill>
              </a:rPr>
              <a:t>25 °C Default</a:t>
            </a:r>
          </a:p>
          <a:p>
            <a:pPr marL="742950" lvl="1" indent="-285750">
              <a:buFontTx/>
              <a:buChar char="-"/>
            </a:pPr>
            <a:r>
              <a:rPr lang="nl-BE" dirty="0" smtClean="0"/>
              <a:t>Space </a:t>
            </a:r>
            <a:r>
              <a:rPr lang="nl-BE" dirty="0" err="1" smtClean="0"/>
              <a:t>heating</a:t>
            </a:r>
            <a:r>
              <a:rPr lang="nl-BE" dirty="0" smtClean="0"/>
              <a:t> OFF </a:t>
            </a:r>
            <a:r>
              <a:rPr lang="nl-BE" dirty="0" err="1" smtClean="0"/>
              <a:t>temperature</a:t>
            </a:r>
            <a:endParaRPr lang="nl-BE" dirty="0"/>
          </a:p>
          <a:p>
            <a:pPr marL="742950" lvl="1" indent="-285750">
              <a:buFontTx/>
              <a:buChar char="-"/>
            </a:pPr>
            <a:r>
              <a:rPr lang="nl-BE" dirty="0" smtClean="0"/>
              <a:t>Maximum outdoor </a:t>
            </a:r>
            <a:r>
              <a:rPr lang="nl-BE" dirty="0" err="1" smtClean="0"/>
              <a:t>temperature</a:t>
            </a:r>
            <a:r>
              <a:rPr lang="nl-BE" dirty="0" smtClean="0"/>
              <a:t> </a:t>
            </a:r>
            <a:r>
              <a:rPr lang="nl-BE" dirty="0" err="1" smtClean="0"/>
              <a:t>for</a:t>
            </a:r>
            <a:r>
              <a:rPr lang="nl-BE" dirty="0" smtClean="0"/>
              <a:t> </a:t>
            </a:r>
            <a:r>
              <a:rPr lang="nl-BE" dirty="0" err="1" smtClean="0"/>
              <a:t>which</a:t>
            </a:r>
            <a:r>
              <a:rPr lang="nl-BE" dirty="0" smtClean="0"/>
              <a:t> </a:t>
            </a:r>
            <a:r>
              <a:rPr lang="nl-BE" dirty="0" err="1" smtClean="0"/>
              <a:t>space</a:t>
            </a:r>
            <a:r>
              <a:rPr lang="nl-BE" dirty="0" smtClean="0"/>
              <a:t> </a:t>
            </a:r>
            <a:r>
              <a:rPr lang="nl-BE" dirty="0" err="1" smtClean="0"/>
              <a:t>heating</a:t>
            </a:r>
            <a:r>
              <a:rPr lang="nl-BE" dirty="0" smtClean="0"/>
              <a:t> </a:t>
            </a:r>
            <a:r>
              <a:rPr lang="nl-BE" dirty="0" err="1" smtClean="0"/>
              <a:t>will</a:t>
            </a:r>
            <a:r>
              <a:rPr lang="nl-BE" dirty="0" smtClean="0"/>
              <a:t> </a:t>
            </a:r>
            <a:r>
              <a:rPr lang="nl-BE" dirty="0" err="1" smtClean="0"/>
              <a:t>operate</a:t>
            </a:r>
            <a:r>
              <a:rPr lang="nl-BE" dirty="0" smtClean="0"/>
              <a:t>.</a:t>
            </a:r>
          </a:p>
          <a:p>
            <a:pPr lvl="1"/>
            <a:endParaRPr lang="nl-BE" dirty="0" smtClean="0"/>
          </a:p>
          <a:p>
            <a:pPr marL="742950" lvl="1" indent="-285750">
              <a:buFontTx/>
              <a:buChar char="-"/>
            </a:pPr>
            <a:r>
              <a:rPr lang="nl-BE" dirty="0" smtClean="0"/>
              <a:t>[A.3.3.2] </a:t>
            </a:r>
            <a:r>
              <a:rPr lang="nl-BE" b="1" dirty="0" smtClean="0">
                <a:solidFill>
                  <a:srgbClr val="FF0000"/>
                </a:solidFill>
              </a:rPr>
              <a:t>SPACE COOLING TEMPERATURE (</a:t>
            </a:r>
            <a:r>
              <a:rPr lang="nl-BE" b="1" dirty="0" err="1" smtClean="0">
                <a:solidFill>
                  <a:srgbClr val="FF0000"/>
                </a:solidFill>
              </a:rPr>
              <a:t>ambient</a:t>
            </a:r>
            <a:r>
              <a:rPr lang="nl-BE" b="1" dirty="0" smtClean="0">
                <a:solidFill>
                  <a:srgbClr val="FF0000"/>
                </a:solidFill>
              </a:rPr>
              <a:t>)</a:t>
            </a:r>
            <a:endParaRPr lang="nl-BE" dirty="0" smtClean="0"/>
          </a:p>
          <a:p>
            <a:pPr marL="1428750" lvl="2" indent="-285750">
              <a:buFontTx/>
              <a:buChar char="-"/>
            </a:pPr>
            <a:r>
              <a:rPr lang="nl-BE" dirty="0" smtClean="0"/>
              <a:t>20 °C Default </a:t>
            </a:r>
            <a:endParaRPr lang="nl-BE" dirty="0"/>
          </a:p>
          <a:p>
            <a:pPr marL="742950" lvl="1" indent="-285750">
              <a:buFontTx/>
              <a:buChar char="-"/>
            </a:pPr>
            <a:r>
              <a:rPr lang="nl-BE" dirty="0" smtClean="0"/>
              <a:t>Space </a:t>
            </a:r>
            <a:r>
              <a:rPr lang="nl-BE" dirty="0" err="1" smtClean="0"/>
              <a:t>cooling</a:t>
            </a:r>
            <a:r>
              <a:rPr lang="nl-BE" dirty="0" smtClean="0"/>
              <a:t> ON </a:t>
            </a:r>
            <a:r>
              <a:rPr lang="nl-BE" dirty="0" err="1" smtClean="0"/>
              <a:t>temperate</a:t>
            </a:r>
            <a:endParaRPr lang="nl-BE" dirty="0"/>
          </a:p>
          <a:p>
            <a:pPr marL="742950" lvl="1" indent="-285750">
              <a:buFontTx/>
              <a:buChar char="-"/>
            </a:pPr>
            <a:r>
              <a:rPr lang="nl-BE" dirty="0" smtClean="0"/>
              <a:t>Minimum outdoor </a:t>
            </a:r>
            <a:r>
              <a:rPr lang="nl-BE" dirty="0" err="1" smtClean="0"/>
              <a:t>temperate</a:t>
            </a:r>
            <a:r>
              <a:rPr lang="nl-BE" dirty="0" smtClean="0"/>
              <a:t> </a:t>
            </a:r>
            <a:r>
              <a:rPr lang="nl-BE" dirty="0" err="1" smtClean="0"/>
              <a:t>for</a:t>
            </a:r>
            <a:r>
              <a:rPr lang="nl-BE" dirty="0" smtClean="0"/>
              <a:t> </a:t>
            </a:r>
            <a:r>
              <a:rPr lang="nl-BE" dirty="0" err="1" smtClean="0"/>
              <a:t>which</a:t>
            </a:r>
            <a:r>
              <a:rPr lang="nl-BE" dirty="0" smtClean="0"/>
              <a:t> </a:t>
            </a:r>
            <a:r>
              <a:rPr lang="nl-BE" dirty="0" err="1" smtClean="0"/>
              <a:t>space</a:t>
            </a:r>
            <a:r>
              <a:rPr lang="nl-BE" dirty="0" smtClean="0"/>
              <a:t> </a:t>
            </a:r>
            <a:r>
              <a:rPr lang="nl-BE" dirty="0" err="1" smtClean="0"/>
              <a:t>cooling</a:t>
            </a:r>
            <a:r>
              <a:rPr lang="nl-BE" dirty="0" smtClean="0"/>
              <a:t> </a:t>
            </a:r>
            <a:r>
              <a:rPr lang="nl-BE" dirty="0" err="1" smtClean="0"/>
              <a:t>will</a:t>
            </a:r>
            <a:r>
              <a:rPr lang="nl-BE" dirty="0" smtClean="0"/>
              <a:t> </a:t>
            </a:r>
            <a:r>
              <a:rPr lang="nl-BE" dirty="0" err="1" smtClean="0"/>
              <a:t>operate</a:t>
            </a:r>
            <a:r>
              <a:rPr lang="nl-BE" dirty="0" smtClean="0"/>
              <a:t>.</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1174331031"/>
              </p:ext>
            </p:extLst>
          </p:nvPr>
        </p:nvGraphicFramePr>
        <p:xfrm>
          <a:off x="755576" y="5357961"/>
          <a:ext cx="6674001" cy="1095375"/>
        </p:xfrm>
        <a:graphic>
          <a:graphicData uri="http://schemas.openxmlformats.org/drawingml/2006/table">
            <a:tbl>
              <a:tblPr firstRow="1">
                <a:tableStyleId>{5C22544A-7EE6-4342-B048-85BDC9FD1C3A}</a:tableStyleId>
              </a:tblPr>
              <a:tblGrid>
                <a:gridCol w="1370054"/>
                <a:gridCol w="1370054"/>
                <a:gridCol w="2133693"/>
                <a:gridCol w="1800200"/>
              </a:tblGrid>
              <a:tr h="161925">
                <a:tc>
                  <a:txBody>
                    <a:bodyPr/>
                    <a:lstStyle/>
                    <a:p>
                      <a:pPr algn="ctr" fontAlgn="b"/>
                      <a:r>
                        <a:rPr lang="en-US" sz="1400" u="none" strike="noStrike" dirty="0" smtClean="0">
                          <a:solidFill>
                            <a:schemeClr val="tx2"/>
                          </a:solidFill>
                          <a:effectLst/>
                        </a:rPr>
                        <a:t>Bread</a:t>
                      </a:r>
                      <a:r>
                        <a:rPr lang="en-US" sz="1400" u="none" strike="noStrike" baseline="0" dirty="0" smtClean="0">
                          <a:solidFill>
                            <a:schemeClr val="tx2"/>
                          </a:solidFill>
                          <a:effectLst/>
                        </a:rPr>
                        <a:t> Crumb</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Overview</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Description</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Range</a:t>
                      </a:r>
                      <a:endParaRPr lang="en-GB" sz="1400" b="1" i="0" u="none" strike="noStrike" dirty="0">
                        <a:solidFill>
                          <a:schemeClr val="tx2"/>
                        </a:solidFill>
                        <a:effectLst/>
                        <a:latin typeface="+mn-lt"/>
                      </a:endParaRPr>
                    </a:p>
                  </a:txBody>
                  <a:tcPr marL="36000" marR="36000" marT="9525" marB="0" anchor="ctr"/>
                </a:tc>
              </a:tr>
              <a:tr h="161925">
                <a:tc>
                  <a:txBody>
                    <a:bodyPr/>
                    <a:lstStyle/>
                    <a:p>
                      <a:pPr algn="ctr" fontAlgn="b"/>
                      <a:r>
                        <a:rPr lang="en-US" sz="1400" u="none" strike="noStrike" dirty="0" smtClean="0">
                          <a:solidFill>
                            <a:schemeClr val="tx2"/>
                          </a:solidFill>
                          <a:effectLst/>
                        </a:rPr>
                        <a:t>A.3.3.1</a:t>
                      </a:r>
                      <a:endParaRPr lang="en-GB" sz="1400" b="0" i="0" u="none" strike="noStrike" dirty="0">
                        <a:solidFill>
                          <a:schemeClr val="tx2"/>
                        </a:solidFill>
                        <a:effectLst/>
                        <a:latin typeface="+mn-lt"/>
                      </a:endParaRPr>
                    </a:p>
                  </a:txBody>
                  <a:tcPr marL="36000" marR="36000" marT="9525" marB="0" anchor="ctr"/>
                </a:tc>
                <a:tc>
                  <a:txBody>
                    <a:bodyPr/>
                    <a:lstStyle/>
                    <a:p>
                      <a:pPr algn="ctr" fontAlgn="b"/>
                      <a:r>
                        <a:rPr lang="en-US" sz="1400" b="0" i="0" u="none" strike="noStrike" dirty="0" smtClean="0">
                          <a:solidFill>
                            <a:schemeClr val="tx2"/>
                          </a:solidFill>
                          <a:effectLst/>
                          <a:latin typeface="+mn-lt"/>
                        </a:rPr>
                        <a:t>4-02</a:t>
                      </a:r>
                    </a:p>
                  </a:txBody>
                  <a:tcPr marL="36000" marR="36000" marT="9525" marB="0" anchor="ctr"/>
                </a:tc>
                <a:tc>
                  <a:txBody>
                    <a:bodyPr/>
                    <a:lstStyle/>
                    <a:p>
                      <a:pPr algn="ctr" fontAlgn="b"/>
                      <a:r>
                        <a:rPr lang="en-US" sz="1400" b="0" i="0" u="none" strike="noStrike" dirty="0" smtClean="0">
                          <a:solidFill>
                            <a:schemeClr val="tx2"/>
                          </a:solidFill>
                          <a:effectLst/>
                          <a:latin typeface="+mn-lt"/>
                        </a:rPr>
                        <a:t>Space</a:t>
                      </a:r>
                      <a:r>
                        <a:rPr lang="en-US" sz="1400" b="0" i="0" u="none" strike="noStrike" baseline="0" dirty="0" smtClean="0">
                          <a:solidFill>
                            <a:schemeClr val="tx2"/>
                          </a:solidFill>
                          <a:effectLst/>
                          <a:latin typeface="+mn-lt"/>
                        </a:rPr>
                        <a:t> Heating OFF Temperature</a:t>
                      </a:r>
                      <a:endParaRPr lang="en-US" sz="1400" b="0" i="0" u="none" strike="noStrike" dirty="0" smtClean="0">
                        <a:solidFill>
                          <a:schemeClr val="tx2"/>
                        </a:solidFill>
                        <a:effectLst/>
                        <a:latin typeface="+mn-lt"/>
                      </a:endParaRPr>
                    </a:p>
                  </a:txBody>
                  <a:tcPr marL="36000" marR="36000" marT="9525" marB="0" anchor="ctr"/>
                </a:tc>
                <a:tc>
                  <a:txBody>
                    <a:bodyPr/>
                    <a:lstStyle/>
                    <a:p>
                      <a:pPr algn="ctr" fontAlgn="b"/>
                      <a:r>
                        <a:rPr lang="en-US" sz="1400" u="none" strike="noStrike" baseline="0" dirty="0" smtClean="0">
                          <a:solidFill>
                            <a:schemeClr val="tx2"/>
                          </a:solidFill>
                          <a:effectLst/>
                        </a:rPr>
                        <a:t>14 ~ </a:t>
                      </a:r>
                      <a:r>
                        <a:rPr lang="en-US" sz="1400" b="1" u="none" strike="noStrike" baseline="0" dirty="0" smtClean="0">
                          <a:solidFill>
                            <a:schemeClr val="tx2"/>
                          </a:solidFill>
                          <a:effectLst/>
                        </a:rPr>
                        <a:t>35</a:t>
                      </a:r>
                      <a:r>
                        <a:rPr lang="en-US" sz="1400" b="1" u="none" strike="noStrike" baseline="0" dirty="0" smtClean="0">
                          <a:solidFill>
                            <a:schemeClr val="tx2"/>
                          </a:solidFill>
                          <a:effectLst/>
                          <a:latin typeface="Calibri"/>
                          <a:cs typeface="Calibri"/>
                        </a:rPr>
                        <a:t>⁰C</a:t>
                      </a:r>
                    </a:p>
                    <a:p>
                      <a:pPr algn="ctr" fontAlgn="b"/>
                      <a:r>
                        <a:rPr lang="en-US" sz="1400" b="0" u="none" strike="noStrike" baseline="0" dirty="0" smtClean="0">
                          <a:solidFill>
                            <a:schemeClr val="tx2"/>
                          </a:solidFill>
                          <a:effectLst/>
                          <a:latin typeface="Calibri"/>
                        </a:rPr>
                        <a:t>Default</a:t>
                      </a:r>
                      <a:r>
                        <a:rPr lang="en-US" sz="1400" b="1" u="none" strike="noStrike" baseline="0" dirty="0" smtClean="0">
                          <a:solidFill>
                            <a:schemeClr val="tx2"/>
                          </a:solidFill>
                          <a:effectLst/>
                          <a:latin typeface="Calibri"/>
                        </a:rPr>
                        <a:t>: </a:t>
                      </a:r>
                      <a:r>
                        <a:rPr lang="en-US" sz="1400" b="0" u="none" strike="noStrike" baseline="0" dirty="0" smtClean="0">
                          <a:solidFill>
                            <a:schemeClr val="tx2"/>
                          </a:solidFill>
                          <a:effectLst/>
                          <a:latin typeface="Calibri"/>
                        </a:rPr>
                        <a:t>25°C </a:t>
                      </a:r>
                      <a:r>
                        <a:rPr lang="en-US" sz="1400" b="0" u="none" strike="noStrike" baseline="0" dirty="0" smtClean="0">
                          <a:solidFill>
                            <a:schemeClr val="tx2"/>
                          </a:solidFill>
                          <a:effectLst/>
                        </a:rPr>
                        <a:t> </a:t>
                      </a:r>
                    </a:p>
                  </a:txBody>
                  <a:tcPr marL="36000" marR="36000" marT="9525" marB="0" anchor="ctr"/>
                </a:tc>
              </a:tr>
              <a:tr h="161925">
                <a:tc>
                  <a:txBody>
                    <a:bodyPr/>
                    <a:lstStyle/>
                    <a:p>
                      <a:pPr algn="ctr" fontAlgn="b"/>
                      <a:r>
                        <a:rPr lang="en-US" sz="1400" u="none" strike="noStrike" dirty="0" smtClean="0">
                          <a:solidFill>
                            <a:schemeClr val="tx2"/>
                          </a:solidFill>
                          <a:effectLst/>
                        </a:rPr>
                        <a:t>A.3.3.2</a:t>
                      </a:r>
                      <a:endParaRPr lang="en-GB" sz="1400" b="0" i="0" u="none" strike="noStrike" dirty="0">
                        <a:solidFill>
                          <a:schemeClr val="tx2"/>
                        </a:solidFill>
                        <a:effectLst/>
                        <a:latin typeface="+mn-lt"/>
                      </a:endParaRPr>
                    </a:p>
                  </a:txBody>
                  <a:tcPr marL="36000" marR="36000" marT="9525" marB="0" anchor="ctr"/>
                </a:tc>
                <a:tc>
                  <a:txBody>
                    <a:bodyPr/>
                    <a:lstStyle/>
                    <a:p>
                      <a:pPr algn="ctr" fontAlgn="b"/>
                      <a:r>
                        <a:rPr lang="en-US" sz="1400" b="0" i="0" u="none" strike="noStrike" dirty="0" smtClean="0">
                          <a:solidFill>
                            <a:schemeClr val="tx2"/>
                          </a:solidFill>
                          <a:effectLst/>
                          <a:latin typeface="+mn-lt"/>
                        </a:rPr>
                        <a:t>F-01</a:t>
                      </a:r>
                    </a:p>
                  </a:txBody>
                  <a:tcPr marL="36000" marR="36000" marT="9525" marB="0" anchor="ctr"/>
                </a:tc>
                <a:tc>
                  <a:txBody>
                    <a:bodyPr/>
                    <a:lstStyle/>
                    <a:p>
                      <a:pPr algn="ctr" fontAlgn="b"/>
                      <a:r>
                        <a:rPr lang="en-US" sz="1400" b="0" i="0" u="none" strike="noStrike" dirty="0" smtClean="0">
                          <a:solidFill>
                            <a:schemeClr val="tx2"/>
                          </a:solidFill>
                          <a:effectLst/>
                          <a:latin typeface="+mn-lt"/>
                        </a:rPr>
                        <a:t>Space Cooling</a:t>
                      </a:r>
                      <a:r>
                        <a:rPr lang="en-US" sz="1400" b="0" i="0" u="none" strike="noStrike" baseline="0" dirty="0" smtClean="0">
                          <a:solidFill>
                            <a:schemeClr val="tx2"/>
                          </a:solidFill>
                          <a:effectLst/>
                          <a:latin typeface="+mn-lt"/>
                        </a:rPr>
                        <a:t> ON </a:t>
                      </a:r>
                      <a:r>
                        <a:rPr lang="en-US" sz="1400" b="0" i="0" u="none" strike="noStrike" baseline="0" dirty="0" err="1" smtClean="0">
                          <a:solidFill>
                            <a:schemeClr val="tx2"/>
                          </a:solidFill>
                          <a:effectLst/>
                          <a:latin typeface="+mn-lt"/>
                        </a:rPr>
                        <a:t>Temeprature</a:t>
                      </a:r>
                      <a:endParaRPr lang="en-US" sz="1400" b="0" i="0" u="none" strike="noStrike" dirty="0" smtClean="0">
                        <a:solidFill>
                          <a:schemeClr val="tx2"/>
                        </a:solidFill>
                        <a:effectLst/>
                        <a:latin typeface="+mn-lt"/>
                      </a:endParaRPr>
                    </a:p>
                  </a:txBody>
                  <a:tcPr marL="36000" marR="36000" marT="9525" marB="0" anchor="ctr"/>
                </a:tc>
                <a:tc>
                  <a:txBody>
                    <a:bodyPr/>
                    <a:lstStyle/>
                    <a:p>
                      <a:pPr algn="ctr" fontAlgn="b"/>
                      <a:r>
                        <a:rPr lang="en-US" sz="1400" u="none" strike="noStrike" baseline="0" dirty="0" smtClean="0">
                          <a:solidFill>
                            <a:schemeClr val="tx2"/>
                          </a:solidFill>
                          <a:effectLst/>
                          <a:latin typeface="Calibri"/>
                          <a:cs typeface="Calibri"/>
                        </a:rPr>
                        <a:t>10 ~ 35⁰C</a:t>
                      </a:r>
                    </a:p>
                    <a:p>
                      <a:pPr algn="ctr" fontAlgn="b"/>
                      <a:r>
                        <a:rPr lang="en-US" sz="1400" b="0" i="0" u="none" strike="noStrike" baseline="0" dirty="0" smtClean="0">
                          <a:solidFill>
                            <a:schemeClr val="tx2"/>
                          </a:solidFill>
                          <a:effectLst/>
                          <a:latin typeface="Calibri"/>
                          <a:cs typeface="Calibri"/>
                        </a:rPr>
                        <a:t>Default: </a:t>
                      </a:r>
                      <a:r>
                        <a:rPr lang="en-US" sz="1400" b="1" i="0" u="none" strike="noStrike" baseline="0" dirty="0" smtClean="0">
                          <a:solidFill>
                            <a:schemeClr val="tx2"/>
                          </a:solidFill>
                          <a:effectLst/>
                          <a:latin typeface="Calibri"/>
                          <a:cs typeface="Calibri"/>
                        </a:rPr>
                        <a:t>20</a:t>
                      </a:r>
                      <a:r>
                        <a:rPr lang="en-US" sz="1400" b="1" u="none" strike="noStrike" baseline="0" dirty="0" smtClean="0">
                          <a:solidFill>
                            <a:schemeClr val="tx2"/>
                          </a:solidFill>
                          <a:effectLst/>
                          <a:latin typeface="Calibri"/>
                          <a:cs typeface="Calibri"/>
                        </a:rPr>
                        <a:t>⁰C</a:t>
                      </a:r>
                      <a:endParaRPr lang="en-US" sz="1400" b="1" i="0" u="none" strike="noStrike" dirty="0" smtClean="0">
                        <a:solidFill>
                          <a:schemeClr val="tx2"/>
                        </a:solidFill>
                        <a:effectLst/>
                        <a:latin typeface="+mn-lt"/>
                      </a:endParaRPr>
                    </a:p>
                  </a:txBody>
                  <a:tcPr marL="36000" marR="36000" marT="9525" marB="0" anchor="ctr"/>
                </a:tc>
              </a:tr>
            </a:tbl>
          </a:graphicData>
        </a:graphic>
      </p:graphicFrame>
    </p:spTree>
    <p:extLst>
      <p:ext uri="{BB962C8B-B14F-4D97-AF65-F5344CB8AC3E}">
        <p14:creationId xmlns:p14="http://schemas.microsoft.com/office/powerpoint/2010/main" val="14358810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47</a:t>
            </a:fld>
            <a:endParaRPr lang="en-US"/>
          </a:p>
        </p:txBody>
      </p:sp>
      <p:sp>
        <p:nvSpPr>
          <p:cNvPr id="4" name="Text Placeholder 3"/>
          <p:cNvSpPr>
            <a:spLocks noGrp="1"/>
          </p:cNvSpPr>
          <p:nvPr>
            <p:ph type="body" sz="quarter" idx="15"/>
          </p:nvPr>
        </p:nvSpPr>
        <p:spPr/>
        <p:txBody>
          <a:bodyPr/>
          <a:lstStyle/>
          <a:p>
            <a:r>
              <a:rPr lang="nl-BE" dirty="0" smtClean="0"/>
              <a:t>2.2 </a:t>
            </a:r>
            <a:r>
              <a:rPr lang="nl-BE" dirty="0"/>
              <a:t>Installer setting – </a:t>
            </a:r>
            <a:r>
              <a:rPr lang="nl-BE" dirty="0" smtClean="0"/>
              <a:t>SPH</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smtClean="0">
                <a:solidFill>
                  <a:schemeClr val="bg2"/>
                </a:solidFill>
              </a:rPr>
              <a:t>Pump </a:t>
            </a:r>
            <a:r>
              <a:rPr lang="nl-BE" dirty="0" err="1" smtClean="0">
                <a:solidFill>
                  <a:schemeClr val="bg2"/>
                </a:solidFill>
              </a:rPr>
              <a:t>operation</a:t>
            </a:r>
            <a:r>
              <a:rPr lang="nl-BE" dirty="0" smtClean="0">
                <a:solidFill>
                  <a:schemeClr val="bg2"/>
                </a:solidFill>
              </a:rPr>
              <a:t> mode </a:t>
            </a:r>
          </a:p>
          <a:p>
            <a:pPr marL="742950" lvl="1" indent="-285750">
              <a:buFontTx/>
              <a:buChar char="-"/>
            </a:pPr>
            <a:r>
              <a:rPr lang="nl-BE" dirty="0" smtClean="0"/>
              <a:t>[A.2.1.9]</a:t>
            </a:r>
          </a:p>
          <a:p>
            <a:pPr marL="1428750" lvl="2" indent="-285750">
              <a:buFontTx/>
              <a:buChar char="-"/>
            </a:pPr>
            <a:r>
              <a:rPr lang="nl-BE" dirty="0" err="1" smtClean="0"/>
              <a:t>Continuous</a:t>
            </a:r>
            <a:r>
              <a:rPr lang="nl-BE" dirty="0" smtClean="0"/>
              <a:t> pump </a:t>
            </a:r>
            <a:r>
              <a:rPr lang="nl-BE" dirty="0" err="1" smtClean="0"/>
              <a:t>operation</a:t>
            </a:r>
            <a:r>
              <a:rPr lang="nl-BE" dirty="0" smtClean="0"/>
              <a:t> = 0</a:t>
            </a:r>
          </a:p>
          <a:p>
            <a:pPr lvl="2" indent="0">
              <a:buNone/>
            </a:pPr>
            <a:r>
              <a:rPr lang="nl-BE" dirty="0" err="1" smtClean="0"/>
              <a:t>Regardless</a:t>
            </a:r>
            <a:r>
              <a:rPr lang="nl-BE" dirty="0" smtClean="0"/>
              <a:t> of thermo OF/OFF</a:t>
            </a:r>
          </a:p>
          <a:p>
            <a:pPr lvl="2" indent="0">
              <a:buNone/>
            </a:pPr>
            <a:endParaRPr lang="nl-BE" dirty="0" smtClean="0"/>
          </a:p>
          <a:p>
            <a:pPr marL="1428750" lvl="2" indent="-285750">
              <a:buFontTx/>
              <a:buChar char="-"/>
            </a:pPr>
            <a:r>
              <a:rPr lang="nl-BE" dirty="0" smtClean="0"/>
              <a:t>Sample = 1</a:t>
            </a:r>
          </a:p>
          <a:p>
            <a:pPr lvl="2" indent="0">
              <a:buNone/>
            </a:pPr>
            <a:r>
              <a:rPr lang="nl-BE" dirty="0" smtClean="0"/>
              <a:t>Samples </a:t>
            </a:r>
            <a:r>
              <a:rPr lang="nl-BE" dirty="0" err="1" smtClean="0"/>
              <a:t>every</a:t>
            </a:r>
            <a:r>
              <a:rPr lang="nl-BE" dirty="0" smtClean="0"/>
              <a:t> 5 </a:t>
            </a:r>
            <a:r>
              <a:rPr lang="nl-BE" dirty="0" err="1" smtClean="0"/>
              <a:t>minues</a:t>
            </a:r>
            <a:r>
              <a:rPr lang="nl-BE" dirty="0" smtClean="0"/>
              <a:t> </a:t>
            </a:r>
            <a:r>
              <a:rPr lang="nl-BE" dirty="0" err="1" smtClean="0"/>
              <a:t>for</a:t>
            </a:r>
            <a:r>
              <a:rPr lang="nl-BE" dirty="0" smtClean="0"/>
              <a:t> 3 minutes</a:t>
            </a:r>
          </a:p>
          <a:p>
            <a:pPr lvl="2" indent="0">
              <a:buNone/>
            </a:pPr>
            <a:endParaRPr lang="nl-BE" dirty="0" smtClean="0"/>
          </a:p>
          <a:p>
            <a:pPr marL="1428750" lvl="2" indent="-285750">
              <a:buFontTx/>
              <a:buChar char="-"/>
            </a:pPr>
            <a:r>
              <a:rPr lang="nl-BE" b="1" dirty="0" err="1" smtClean="0"/>
              <a:t>Request</a:t>
            </a:r>
            <a:r>
              <a:rPr lang="nl-BE" b="1" dirty="0" smtClean="0"/>
              <a:t> = 2 </a:t>
            </a:r>
            <a:r>
              <a:rPr lang="nl-BE" b="1" dirty="0"/>
              <a:t>(</a:t>
            </a:r>
            <a:r>
              <a:rPr lang="nl-BE" b="1" dirty="0" err="1"/>
              <a:t>recommended</a:t>
            </a:r>
            <a:r>
              <a:rPr lang="nl-BE" b="1" dirty="0" smtClean="0"/>
              <a:t>)</a:t>
            </a:r>
            <a:endParaRPr lang="nl-BE" dirty="0" smtClean="0"/>
          </a:p>
          <a:p>
            <a:pPr lvl="2" indent="0">
              <a:buNone/>
            </a:pPr>
            <a:r>
              <a:rPr lang="nl-BE" dirty="0" err="1" smtClean="0"/>
              <a:t>Operates</a:t>
            </a:r>
            <a:r>
              <a:rPr lang="nl-BE" dirty="0" smtClean="0"/>
              <a:t> </a:t>
            </a:r>
            <a:r>
              <a:rPr lang="nl-BE" dirty="0" err="1" smtClean="0"/>
              <a:t>only</a:t>
            </a:r>
            <a:r>
              <a:rPr lang="nl-BE" dirty="0" smtClean="0"/>
              <a:t> </a:t>
            </a:r>
            <a:r>
              <a:rPr lang="nl-BE" dirty="0" err="1" smtClean="0"/>
              <a:t>when</a:t>
            </a:r>
            <a:r>
              <a:rPr lang="nl-BE" dirty="0" smtClean="0"/>
              <a:t> the </a:t>
            </a:r>
            <a:r>
              <a:rPr lang="nl-BE" dirty="0" err="1" smtClean="0"/>
              <a:t>thermostat</a:t>
            </a:r>
            <a:r>
              <a:rPr lang="nl-BE" dirty="0" smtClean="0"/>
              <a:t> (UI or </a:t>
            </a:r>
            <a:r>
              <a:rPr lang="nl-BE" dirty="0" err="1" smtClean="0"/>
              <a:t>ext</a:t>
            </a:r>
            <a:r>
              <a:rPr lang="nl-BE" dirty="0" smtClean="0"/>
              <a:t> RT) </a:t>
            </a:r>
            <a:r>
              <a:rPr lang="nl-BE" dirty="0" err="1" smtClean="0"/>
              <a:t>generates</a:t>
            </a:r>
            <a:r>
              <a:rPr lang="nl-BE" dirty="0" smtClean="0"/>
              <a:t> a thermo ON </a:t>
            </a:r>
            <a:r>
              <a:rPr lang="nl-BE" dirty="0" err="1" smtClean="0"/>
              <a:t>request</a:t>
            </a:r>
            <a:r>
              <a:rPr lang="nl-BE" dirty="0" smtClean="0"/>
              <a:t> </a:t>
            </a:r>
            <a:endParaRPr lang="en-GB" dirty="0"/>
          </a:p>
          <a:p>
            <a:pPr lvl="2" indent="0">
              <a:buNone/>
            </a:pPr>
            <a:endParaRPr lang="nl-BE" dirty="0" smtClean="0"/>
          </a:p>
        </p:txBody>
      </p:sp>
      <p:graphicFrame>
        <p:nvGraphicFramePr>
          <p:cNvPr id="6" name="Table 5"/>
          <p:cNvGraphicFramePr>
            <a:graphicFrameLocks noGrp="1"/>
          </p:cNvGraphicFramePr>
          <p:nvPr>
            <p:extLst>
              <p:ext uri="{D42A27DB-BD31-4B8C-83A1-F6EECF244321}">
                <p14:modId xmlns:p14="http://schemas.microsoft.com/office/powerpoint/2010/main" val="3405718019"/>
              </p:ext>
            </p:extLst>
          </p:nvPr>
        </p:nvGraphicFramePr>
        <p:xfrm>
          <a:off x="755576" y="5321432"/>
          <a:ext cx="7560840" cy="1131904"/>
        </p:xfrm>
        <a:graphic>
          <a:graphicData uri="http://schemas.openxmlformats.org/drawingml/2006/table">
            <a:tbl>
              <a:tblPr firstRow="1">
                <a:tableStyleId>{3C2FFA5D-87B4-456A-9821-1D502468CF0F}</a:tableStyleId>
              </a:tblPr>
              <a:tblGrid>
                <a:gridCol w="1890210"/>
                <a:gridCol w="1890210"/>
                <a:gridCol w="1890210"/>
                <a:gridCol w="1890210"/>
              </a:tblGrid>
              <a:tr h="162318">
                <a:tc>
                  <a:txBody>
                    <a:bodyPr/>
                    <a:lstStyle/>
                    <a:p>
                      <a:pPr algn="ctr" fontAlgn="b"/>
                      <a:r>
                        <a:rPr lang="en-US" sz="1400" u="none" strike="noStrike" dirty="0" smtClean="0">
                          <a:solidFill>
                            <a:sysClr val="windowText" lastClr="000000"/>
                          </a:solidFill>
                          <a:effectLst/>
                        </a:rPr>
                        <a:t>Bread</a:t>
                      </a:r>
                      <a:r>
                        <a:rPr lang="en-US" sz="1400" u="none" strike="noStrike" baseline="0" dirty="0" smtClean="0">
                          <a:solidFill>
                            <a:sysClr val="windowText" lastClr="000000"/>
                          </a:solidFill>
                          <a:effectLst/>
                        </a:rPr>
                        <a:t> Crumb</a:t>
                      </a:r>
                      <a:endParaRPr lang="en-GB" sz="1400" b="1" i="0" u="none" strike="noStrike" dirty="0">
                        <a:solidFill>
                          <a:sysClr val="windowText" lastClr="000000"/>
                        </a:solidFill>
                        <a:effectLst/>
                        <a:latin typeface="+mn-lt"/>
                      </a:endParaRPr>
                    </a:p>
                  </a:txBody>
                  <a:tcPr marL="36000" marR="36000" marT="9525" marB="0" anchor="ctr"/>
                </a:tc>
                <a:tc>
                  <a:txBody>
                    <a:bodyPr/>
                    <a:lstStyle/>
                    <a:p>
                      <a:pPr algn="ctr" fontAlgn="b"/>
                      <a:r>
                        <a:rPr lang="en-US" sz="1400" u="none" strike="noStrike" dirty="0" smtClean="0">
                          <a:solidFill>
                            <a:sysClr val="windowText" lastClr="000000"/>
                          </a:solidFill>
                          <a:effectLst/>
                        </a:rPr>
                        <a:t>Overview</a:t>
                      </a:r>
                      <a:endParaRPr lang="en-GB" sz="1400" b="1" i="0" u="none" strike="noStrike" dirty="0">
                        <a:solidFill>
                          <a:sysClr val="windowText" lastClr="000000"/>
                        </a:solidFill>
                        <a:effectLst/>
                        <a:latin typeface="+mn-lt"/>
                      </a:endParaRPr>
                    </a:p>
                  </a:txBody>
                  <a:tcPr marL="36000" marR="36000" marT="9525" marB="0" anchor="ctr"/>
                </a:tc>
                <a:tc>
                  <a:txBody>
                    <a:bodyPr/>
                    <a:lstStyle/>
                    <a:p>
                      <a:pPr algn="ctr" fontAlgn="b"/>
                      <a:r>
                        <a:rPr lang="nl-BE" sz="1400" b="1" i="0" u="none" strike="noStrike" dirty="0" smtClean="0">
                          <a:solidFill>
                            <a:sysClr val="windowText" lastClr="000000"/>
                          </a:solidFill>
                          <a:effectLst/>
                          <a:latin typeface="+mn-lt"/>
                        </a:rPr>
                        <a:t>SPH  control</a:t>
                      </a:r>
                      <a:endParaRPr lang="en-GB" sz="1400" b="1" i="0" u="none" strike="noStrike" dirty="0">
                        <a:solidFill>
                          <a:sysClr val="windowText" lastClr="000000"/>
                        </a:solidFill>
                        <a:effectLst/>
                        <a:latin typeface="+mn-lt"/>
                      </a:endParaRPr>
                    </a:p>
                  </a:txBody>
                  <a:tcPr marL="36000" marR="36000" marT="9525" marB="0" anchor="ctr"/>
                </a:tc>
                <a:tc>
                  <a:txBody>
                    <a:bodyPr/>
                    <a:lstStyle/>
                    <a:p>
                      <a:pPr algn="ctr" fontAlgn="b"/>
                      <a:r>
                        <a:rPr lang="nl-BE" sz="1400" b="1" i="0" u="none" strike="noStrike" dirty="0" smtClean="0">
                          <a:solidFill>
                            <a:sysClr val="windowText" lastClr="000000"/>
                          </a:solidFill>
                          <a:effectLst/>
                          <a:latin typeface="+mn-lt"/>
                        </a:rPr>
                        <a:t>Value</a:t>
                      </a:r>
                      <a:endParaRPr lang="en-GB" sz="1400" b="1" i="0" u="none" strike="noStrike" dirty="0">
                        <a:solidFill>
                          <a:sysClr val="windowText" lastClr="000000"/>
                        </a:solidFill>
                        <a:effectLst/>
                        <a:latin typeface="+mn-lt"/>
                      </a:endParaRPr>
                    </a:p>
                  </a:txBody>
                  <a:tcPr marL="36000" marR="36000" marT="9525" marB="0" anchor="ctr"/>
                </a:tc>
              </a:tr>
              <a:tr h="303287">
                <a:tc>
                  <a:txBody>
                    <a:bodyPr/>
                    <a:lstStyle/>
                    <a:p>
                      <a:pPr algn="ctr" fontAlgn="b"/>
                      <a:r>
                        <a:rPr lang="en-US" sz="1400" u="none" strike="noStrike" dirty="0" smtClean="0">
                          <a:solidFill>
                            <a:sysClr val="windowText" lastClr="000000"/>
                          </a:solidFill>
                          <a:effectLst/>
                        </a:rPr>
                        <a:t>[A.2.1.9]</a:t>
                      </a:r>
                      <a:endParaRPr lang="en-GB" sz="1400" b="0" i="0" u="none" strike="noStrike" dirty="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F-0D</a:t>
                      </a: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LWT &amp; </a:t>
                      </a:r>
                      <a:r>
                        <a:rPr lang="en-US" sz="1400" b="0" i="0" u="none" strike="noStrike" dirty="0" err="1" smtClean="0">
                          <a:solidFill>
                            <a:sysClr val="windowText" lastClr="000000"/>
                          </a:solidFill>
                          <a:effectLst/>
                          <a:latin typeface="+mn-lt"/>
                        </a:rPr>
                        <a:t>ext</a:t>
                      </a:r>
                      <a:r>
                        <a:rPr lang="en-US" sz="1400" b="0" i="0" u="none" strike="noStrike" baseline="0" dirty="0" smtClean="0">
                          <a:solidFill>
                            <a:sysClr val="windowText" lastClr="000000"/>
                          </a:solidFill>
                          <a:effectLst/>
                          <a:latin typeface="+mn-lt"/>
                        </a:rPr>
                        <a:t> RT &amp; RT</a:t>
                      </a:r>
                      <a:endParaRPr lang="en-US"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0</a:t>
                      </a:r>
                    </a:p>
                  </a:txBody>
                  <a:tcPr marL="36000" marR="36000" marT="9525" marB="0" anchor="ctr"/>
                </a:tc>
              </a:tr>
              <a:tr h="28803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smtClean="0">
                          <a:solidFill>
                            <a:sysClr val="windowText" lastClr="000000"/>
                          </a:solidFill>
                          <a:effectLst/>
                        </a:rPr>
                        <a:t>[A.2.1.9]</a:t>
                      </a:r>
                      <a:endParaRPr lang="en-GB"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F-0D</a:t>
                      </a:r>
                    </a:p>
                  </a:txBody>
                  <a:tcPr marL="36000" marR="36000"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ysClr val="windowText" lastClr="000000"/>
                          </a:solidFill>
                          <a:effectLst/>
                          <a:latin typeface="+mn-lt"/>
                        </a:rPr>
                        <a:t>LWT </a:t>
                      </a: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1</a:t>
                      </a:r>
                    </a:p>
                  </a:txBody>
                  <a:tcPr marL="36000" marR="36000" marT="9525" marB="0" anchor="ctr"/>
                </a:tc>
              </a:tr>
              <a:tr h="3177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smtClean="0">
                          <a:solidFill>
                            <a:sysClr val="windowText" lastClr="000000"/>
                          </a:solidFill>
                          <a:effectLst/>
                        </a:rPr>
                        <a:t>[A.2.1.9]</a:t>
                      </a:r>
                      <a:endParaRPr lang="en-GB" sz="1400" b="0" i="0" u="none" strike="noStrike" dirty="0" smtClean="0">
                        <a:solidFill>
                          <a:sysClr val="windowText" lastClr="000000"/>
                        </a:solidFill>
                        <a:effectLst/>
                        <a:latin typeface="+mn-lt"/>
                      </a:endParaRPr>
                    </a:p>
                  </a:txBody>
                  <a:tcPr marL="36000" marR="36000"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ysClr val="windowText" lastClr="000000"/>
                          </a:solidFill>
                          <a:effectLst/>
                          <a:latin typeface="+mn-lt"/>
                        </a:rPr>
                        <a:t>F-0D</a:t>
                      </a: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Ext</a:t>
                      </a:r>
                      <a:r>
                        <a:rPr lang="en-US" sz="1400" b="0" i="0" u="none" strike="noStrike" baseline="0" dirty="0" smtClean="0">
                          <a:solidFill>
                            <a:sysClr val="windowText" lastClr="000000"/>
                          </a:solidFill>
                          <a:effectLst/>
                          <a:latin typeface="+mn-lt"/>
                        </a:rPr>
                        <a:t> RT &amp; RT</a:t>
                      </a:r>
                      <a:endParaRPr lang="en-US"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2</a:t>
                      </a:r>
                    </a:p>
                  </a:txBody>
                  <a:tcPr marL="36000" marR="36000" marT="9525"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40963965"/>
              </p:ext>
            </p:extLst>
          </p:nvPr>
        </p:nvGraphicFramePr>
        <p:xfrm>
          <a:off x="3995936" y="116632"/>
          <a:ext cx="5058919" cy="1381760"/>
        </p:xfrm>
        <a:graphic>
          <a:graphicData uri="http://schemas.openxmlformats.org/drawingml/2006/table">
            <a:tbl>
              <a:tblPr firstRow="1" bandRow="1">
                <a:tableStyleId>{5C22544A-7EE6-4342-B048-85BDC9FD1C3A}</a:tableStyleId>
              </a:tblPr>
              <a:tblGrid>
                <a:gridCol w="805371"/>
                <a:gridCol w="2032000"/>
                <a:gridCol w="2221548"/>
              </a:tblGrid>
              <a:tr h="370840">
                <a:tc>
                  <a:txBody>
                    <a:bodyPr/>
                    <a:lstStyle/>
                    <a:p>
                      <a:endParaRPr lang="en-GB" dirty="0">
                        <a:solidFill>
                          <a:sysClr val="windowText" lastClr="000000"/>
                        </a:solidFill>
                      </a:endParaRPr>
                    </a:p>
                  </a:txBody>
                  <a:tcPr/>
                </a:tc>
                <a:tc>
                  <a:txBody>
                    <a:bodyPr/>
                    <a:lstStyle/>
                    <a:p>
                      <a:r>
                        <a:rPr lang="nl-BE" dirty="0" err="1" smtClean="0">
                          <a:solidFill>
                            <a:sysClr val="windowText" lastClr="000000"/>
                          </a:solidFill>
                        </a:rPr>
                        <a:t>Cold</a:t>
                      </a:r>
                      <a:r>
                        <a:rPr lang="nl-BE" dirty="0" smtClean="0">
                          <a:solidFill>
                            <a:sysClr val="windowText" lastClr="000000"/>
                          </a:solidFill>
                        </a:rPr>
                        <a:t> water (&lt;23°C)</a:t>
                      </a:r>
                      <a:endParaRPr lang="en-GB" dirty="0">
                        <a:solidFill>
                          <a:sysClr val="windowText" lastClr="000000"/>
                        </a:solidFill>
                      </a:endParaRPr>
                    </a:p>
                  </a:txBody>
                  <a:tcPr/>
                </a:tc>
                <a:tc>
                  <a:txBody>
                    <a:bodyPr/>
                    <a:lstStyle/>
                    <a:p>
                      <a:r>
                        <a:rPr lang="nl-BE" dirty="0" smtClean="0">
                          <a:solidFill>
                            <a:sysClr val="windowText" lastClr="000000"/>
                          </a:solidFill>
                        </a:rPr>
                        <a:t>Hot</a:t>
                      </a:r>
                      <a:r>
                        <a:rPr lang="nl-BE" baseline="0" dirty="0" smtClean="0">
                          <a:solidFill>
                            <a:sysClr val="windowText" lastClr="000000"/>
                          </a:solidFill>
                        </a:rPr>
                        <a:t> water (&gt; 23°C )</a:t>
                      </a:r>
                      <a:endParaRPr lang="en-GB" dirty="0">
                        <a:solidFill>
                          <a:sysClr val="windowText" lastClr="000000"/>
                        </a:solidFill>
                      </a:endParaRPr>
                    </a:p>
                  </a:txBody>
                  <a:tcPr/>
                </a:tc>
              </a:tr>
              <a:tr h="370840">
                <a:tc>
                  <a:txBody>
                    <a:bodyPr/>
                    <a:lstStyle/>
                    <a:p>
                      <a:r>
                        <a:rPr lang="nl-BE" dirty="0" smtClean="0">
                          <a:solidFill>
                            <a:sysClr val="windowText" lastClr="000000"/>
                          </a:solidFill>
                        </a:rPr>
                        <a:t>Water</a:t>
                      </a:r>
                      <a:endParaRPr lang="en-GB" dirty="0">
                        <a:solidFill>
                          <a:sysClr val="windowText" lastClr="000000"/>
                        </a:solidFill>
                      </a:endParaRPr>
                    </a:p>
                  </a:txBody>
                  <a:tcPr/>
                </a:tc>
                <a:tc>
                  <a:txBody>
                    <a:bodyPr/>
                    <a:lstStyle/>
                    <a:p>
                      <a:r>
                        <a:rPr lang="nl-BE" dirty="0" smtClean="0">
                          <a:solidFill>
                            <a:sysClr val="windowText" lastClr="000000"/>
                          </a:solidFill>
                        </a:rPr>
                        <a:t>Flowsensor </a:t>
                      </a:r>
                      <a:r>
                        <a:rPr lang="nl-BE" dirty="0" err="1" smtClean="0">
                          <a:solidFill>
                            <a:sysClr val="windowText" lastClr="000000"/>
                          </a:solidFill>
                        </a:rPr>
                        <a:t>only</a:t>
                      </a:r>
                      <a:endParaRPr lang="en-GB" dirty="0">
                        <a:solidFill>
                          <a:sysClr val="windowText" lastClr="000000"/>
                        </a:solidFill>
                      </a:endParaRPr>
                    </a:p>
                  </a:txBody>
                  <a:tcPr/>
                </a:tc>
                <a:tc>
                  <a:txBody>
                    <a:bodyPr/>
                    <a:lstStyle/>
                    <a:p>
                      <a:r>
                        <a:rPr lang="nl-BE" dirty="0" smtClean="0">
                          <a:solidFill>
                            <a:sysClr val="windowText" lastClr="000000"/>
                          </a:solidFill>
                        </a:rPr>
                        <a:t>Flowsensor </a:t>
                      </a:r>
                      <a:r>
                        <a:rPr lang="nl-BE" dirty="0" err="1" smtClean="0">
                          <a:solidFill>
                            <a:sysClr val="windowText" lastClr="000000"/>
                          </a:solidFill>
                        </a:rPr>
                        <a:t>only</a:t>
                      </a:r>
                      <a:endParaRPr lang="en-GB" dirty="0">
                        <a:solidFill>
                          <a:sysClr val="windowText" lastClr="000000"/>
                        </a:solidFill>
                      </a:endParaRPr>
                    </a:p>
                  </a:txBody>
                  <a:tcPr/>
                </a:tc>
              </a:tr>
              <a:tr h="370840">
                <a:tc>
                  <a:txBody>
                    <a:bodyPr/>
                    <a:lstStyle/>
                    <a:p>
                      <a:r>
                        <a:rPr lang="nl-BE" dirty="0" smtClean="0">
                          <a:solidFill>
                            <a:sysClr val="windowText" lastClr="000000"/>
                          </a:solidFill>
                        </a:rPr>
                        <a:t>Glycol</a:t>
                      </a:r>
                      <a:endParaRPr lang="en-GB" dirty="0">
                        <a:solidFill>
                          <a:sysClr val="windowText" lastClr="000000"/>
                        </a:solidFill>
                      </a:endParaRPr>
                    </a:p>
                  </a:txBody>
                  <a:tcPr/>
                </a:tc>
                <a:tc>
                  <a:txBody>
                    <a:bodyPr/>
                    <a:lstStyle/>
                    <a:p>
                      <a:r>
                        <a:rPr lang="nl-BE" dirty="0" smtClean="0">
                          <a:solidFill>
                            <a:sysClr val="windowText" lastClr="000000"/>
                          </a:solidFill>
                        </a:rPr>
                        <a:t>Flowswitch </a:t>
                      </a:r>
                      <a:r>
                        <a:rPr lang="nl-BE" dirty="0" err="1" smtClean="0">
                          <a:solidFill>
                            <a:sysClr val="windowText" lastClr="000000"/>
                          </a:solidFill>
                        </a:rPr>
                        <a:t>only</a:t>
                      </a:r>
                      <a:endParaRPr lang="en-GB" dirty="0">
                        <a:solidFill>
                          <a:sysClr val="windowText" lastClr="000000"/>
                        </a:solidFill>
                      </a:endParaRPr>
                    </a:p>
                  </a:txBody>
                  <a:tcPr/>
                </a:tc>
                <a:tc>
                  <a:txBody>
                    <a:bodyPr/>
                    <a:lstStyle/>
                    <a:p>
                      <a:r>
                        <a:rPr lang="nl-BE" dirty="0" smtClean="0">
                          <a:solidFill>
                            <a:sysClr val="windowText" lastClr="000000"/>
                          </a:solidFill>
                        </a:rPr>
                        <a:t>Flowsensor </a:t>
                      </a:r>
                      <a:r>
                        <a:rPr lang="nl-BE" dirty="0" err="1" smtClean="0">
                          <a:solidFill>
                            <a:sysClr val="windowText" lastClr="000000"/>
                          </a:solidFill>
                        </a:rPr>
                        <a:t>only</a:t>
                      </a:r>
                      <a:endParaRPr lang="nl-BE" dirty="0" smtClean="0">
                        <a:solidFill>
                          <a:sysClr val="windowText" lastClr="000000"/>
                        </a:solidFill>
                      </a:endParaRPr>
                    </a:p>
                    <a:p>
                      <a:r>
                        <a:rPr lang="nl-BE" dirty="0" smtClean="0">
                          <a:solidFill>
                            <a:sysClr val="windowText" lastClr="000000"/>
                          </a:solidFill>
                        </a:rPr>
                        <a:t>+ </a:t>
                      </a:r>
                      <a:r>
                        <a:rPr lang="nl-BE" dirty="0" err="1" smtClean="0">
                          <a:solidFill>
                            <a:sysClr val="windowText" lastClr="000000"/>
                          </a:solidFill>
                        </a:rPr>
                        <a:t>Fixed</a:t>
                      </a:r>
                      <a:r>
                        <a:rPr lang="nl-BE" dirty="0" smtClean="0">
                          <a:solidFill>
                            <a:sysClr val="windowText" lastClr="000000"/>
                          </a:solidFill>
                        </a:rPr>
                        <a:t> pump</a:t>
                      </a:r>
                      <a:r>
                        <a:rPr lang="nl-BE" baseline="0" dirty="0" smtClean="0">
                          <a:solidFill>
                            <a:sysClr val="windowText" lastClr="000000"/>
                          </a:solidFill>
                        </a:rPr>
                        <a:t> speed! </a:t>
                      </a:r>
                      <a:endParaRPr lang="en-GB" dirty="0">
                        <a:solidFill>
                          <a:sysClr val="windowText" lastClr="000000"/>
                        </a:solidFill>
                      </a:endParaRPr>
                    </a:p>
                  </a:txBody>
                  <a:tcPr/>
                </a:tc>
              </a:tr>
            </a:tbl>
          </a:graphicData>
        </a:graphic>
      </p:graphicFrame>
    </p:spTree>
    <p:extLst>
      <p:ext uri="{BB962C8B-B14F-4D97-AF65-F5344CB8AC3E}">
        <p14:creationId xmlns:p14="http://schemas.microsoft.com/office/powerpoint/2010/main" val="6547644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48</a:t>
            </a:fld>
            <a:endParaRPr lang="en-US"/>
          </a:p>
        </p:txBody>
      </p:sp>
      <p:sp>
        <p:nvSpPr>
          <p:cNvPr id="4" name="Text Placeholder 3"/>
          <p:cNvSpPr>
            <a:spLocks noGrp="1"/>
          </p:cNvSpPr>
          <p:nvPr>
            <p:ph type="body" sz="quarter" idx="15"/>
          </p:nvPr>
        </p:nvSpPr>
        <p:spPr/>
        <p:txBody>
          <a:bodyPr/>
          <a:lstStyle/>
          <a:p>
            <a:r>
              <a:rPr lang="nl-BE" dirty="0"/>
              <a:t>2.2 Installer setting – SPH</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a:solidFill>
                  <a:schemeClr val="bg2"/>
                </a:solidFill>
              </a:rPr>
              <a:t>Pump </a:t>
            </a:r>
            <a:r>
              <a:rPr lang="nl-BE" dirty="0" err="1">
                <a:solidFill>
                  <a:schemeClr val="bg2"/>
                </a:solidFill>
              </a:rPr>
              <a:t>operation</a:t>
            </a:r>
            <a:r>
              <a:rPr lang="nl-BE" dirty="0">
                <a:solidFill>
                  <a:schemeClr val="bg2"/>
                </a:solidFill>
              </a:rPr>
              <a:t> mode </a:t>
            </a:r>
          </a:p>
          <a:p>
            <a:pPr marL="742950" lvl="1" indent="-285750">
              <a:buFontTx/>
              <a:buChar char="-"/>
            </a:pPr>
            <a:r>
              <a:rPr lang="nl-BE" dirty="0"/>
              <a:t>[A.2.1.9]</a:t>
            </a:r>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333625"/>
            <a:ext cx="26289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7075" y="2276872"/>
            <a:ext cx="2609850"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8139" y="2276872"/>
            <a:ext cx="260032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Table 8"/>
          <p:cNvGraphicFramePr>
            <a:graphicFrameLocks noGrp="1"/>
          </p:cNvGraphicFramePr>
          <p:nvPr>
            <p:extLst>
              <p:ext uri="{D42A27DB-BD31-4B8C-83A1-F6EECF244321}">
                <p14:modId xmlns:p14="http://schemas.microsoft.com/office/powerpoint/2010/main" val="4191354678"/>
              </p:ext>
            </p:extLst>
          </p:nvPr>
        </p:nvGraphicFramePr>
        <p:xfrm>
          <a:off x="3995936" y="116632"/>
          <a:ext cx="5058919" cy="1381760"/>
        </p:xfrm>
        <a:graphic>
          <a:graphicData uri="http://schemas.openxmlformats.org/drawingml/2006/table">
            <a:tbl>
              <a:tblPr firstRow="1" bandRow="1">
                <a:tableStyleId>{5C22544A-7EE6-4342-B048-85BDC9FD1C3A}</a:tableStyleId>
              </a:tblPr>
              <a:tblGrid>
                <a:gridCol w="805371"/>
                <a:gridCol w="2032000"/>
                <a:gridCol w="2221548"/>
              </a:tblGrid>
              <a:tr h="370840">
                <a:tc>
                  <a:txBody>
                    <a:bodyPr/>
                    <a:lstStyle/>
                    <a:p>
                      <a:endParaRPr lang="en-GB" dirty="0">
                        <a:solidFill>
                          <a:sysClr val="windowText" lastClr="000000"/>
                        </a:solidFill>
                      </a:endParaRPr>
                    </a:p>
                  </a:txBody>
                  <a:tcPr/>
                </a:tc>
                <a:tc>
                  <a:txBody>
                    <a:bodyPr/>
                    <a:lstStyle/>
                    <a:p>
                      <a:r>
                        <a:rPr lang="nl-BE" dirty="0" err="1" smtClean="0">
                          <a:solidFill>
                            <a:sysClr val="windowText" lastClr="000000"/>
                          </a:solidFill>
                        </a:rPr>
                        <a:t>Cold</a:t>
                      </a:r>
                      <a:r>
                        <a:rPr lang="nl-BE" dirty="0" smtClean="0">
                          <a:solidFill>
                            <a:sysClr val="windowText" lastClr="000000"/>
                          </a:solidFill>
                        </a:rPr>
                        <a:t> water (&lt;23°C)</a:t>
                      </a:r>
                      <a:endParaRPr lang="en-GB" dirty="0">
                        <a:solidFill>
                          <a:sysClr val="windowText" lastClr="000000"/>
                        </a:solidFill>
                      </a:endParaRPr>
                    </a:p>
                  </a:txBody>
                  <a:tcPr/>
                </a:tc>
                <a:tc>
                  <a:txBody>
                    <a:bodyPr/>
                    <a:lstStyle/>
                    <a:p>
                      <a:r>
                        <a:rPr lang="nl-BE" dirty="0" smtClean="0">
                          <a:solidFill>
                            <a:sysClr val="windowText" lastClr="000000"/>
                          </a:solidFill>
                        </a:rPr>
                        <a:t>Hot</a:t>
                      </a:r>
                      <a:r>
                        <a:rPr lang="nl-BE" baseline="0" dirty="0" smtClean="0">
                          <a:solidFill>
                            <a:sysClr val="windowText" lastClr="000000"/>
                          </a:solidFill>
                        </a:rPr>
                        <a:t> water (&gt; 23°C )</a:t>
                      </a:r>
                      <a:endParaRPr lang="en-GB" dirty="0">
                        <a:solidFill>
                          <a:sysClr val="windowText" lastClr="000000"/>
                        </a:solidFill>
                      </a:endParaRPr>
                    </a:p>
                  </a:txBody>
                  <a:tcPr/>
                </a:tc>
              </a:tr>
              <a:tr h="370840">
                <a:tc>
                  <a:txBody>
                    <a:bodyPr/>
                    <a:lstStyle/>
                    <a:p>
                      <a:r>
                        <a:rPr lang="nl-BE" dirty="0" smtClean="0">
                          <a:solidFill>
                            <a:sysClr val="windowText" lastClr="000000"/>
                          </a:solidFill>
                        </a:rPr>
                        <a:t>Water</a:t>
                      </a:r>
                      <a:endParaRPr lang="en-GB" dirty="0">
                        <a:solidFill>
                          <a:sysClr val="windowText" lastClr="000000"/>
                        </a:solidFill>
                      </a:endParaRPr>
                    </a:p>
                  </a:txBody>
                  <a:tcPr/>
                </a:tc>
                <a:tc>
                  <a:txBody>
                    <a:bodyPr/>
                    <a:lstStyle/>
                    <a:p>
                      <a:r>
                        <a:rPr lang="nl-BE" dirty="0" smtClean="0">
                          <a:solidFill>
                            <a:sysClr val="windowText" lastClr="000000"/>
                          </a:solidFill>
                        </a:rPr>
                        <a:t>Flowsensor </a:t>
                      </a:r>
                      <a:r>
                        <a:rPr lang="nl-BE" dirty="0" err="1" smtClean="0">
                          <a:solidFill>
                            <a:sysClr val="windowText" lastClr="000000"/>
                          </a:solidFill>
                        </a:rPr>
                        <a:t>only</a:t>
                      </a:r>
                      <a:endParaRPr lang="en-GB" dirty="0">
                        <a:solidFill>
                          <a:sysClr val="windowText" lastClr="000000"/>
                        </a:solidFill>
                      </a:endParaRPr>
                    </a:p>
                  </a:txBody>
                  <a:tcPr/>
                </a:tc>
                <a:tc>
                  <a:txBody>
                    <a:bodyPr/>
                    <a:lstStyle/>
                    <a:p>
                      <a:r>
                        <a:rPr lang="nl-BE" dirty="0" smtClean="0">
                          <a:solidFill>
                            <a:sysClr val="windowText" lastClr="000000"/>
                          </a:solidFill>
                        </a:rPr>
                        <a:t>Flowsensor </a:t>
                      </a:r>
                      <a:r>
                        <a:rPr lang="nl-BE" dirty="0" err="1" smtClean="0">
                          <a:solidFill>
                            <a:sysClr val="windowText" lastClr="000000"/>
                          </a:solidFill>
                        </a:rPr>
                        <a:t>only</a:t>
                      </a:r>
                      <a:endParaRPr lang="en-GB" dirty="0">
                        <a:solidFill>
                          <a:sysClr val="windowText" lastClr="000000"/>
                        </a:solidFill>
                      </a:endParaRPr>
                    </a:p>
                  </a:txBody>
                  <a:tcPr/>
                </a:tc>
              </a:tr>
              <a:tr h="370840">
                <a:tc>
                  <a:txBody>
                    <a:bodyPr/>
                    <a:lstStyle/>
                    <a:p>
                      <a:r>
                        <a:rPr lang="nl-BE" dirty="0" smtClean="0">
                          <a:solidFill>
                            <a:sysClr val="windowText" lastClr="000000"/>
                          </a:solidFill>
                        </a:rPr>
                        <a:t>Glycol</a:t>
                      </a:r>
                      <a:endParaRPr lang="en-GB" dirty="0">
                        <a:solidFill>
                          <a:sysClr val="windowText" lastClr="000000"/>
                        </a:solidFill>
                      </a:endParaRPr>
                    </a:p>
                  </a:txBody>
                  <a:tcPr/>
                </a:tc>
                <a:tc>
                  <a:txBody>
                    <a:bodyPr/>
                    <a:lstStyle/>
                    <a:p>
                      <a:r>
                        <a:rPr lang="nl-BE" dirty="0" smtClean="0">
                          <a:solidFill>
                            <a:sysClr val="windowText" lastClr="000000"/>
                          </a:solidFill>
                        </a:rPr>
                        <a:t>Flowswitch </a:t>
                      </a:r>
                      <a:r>
                        <a:rPr lang="nl-BE" dirty="0" err="1" smtClean="0">
                          <a:solidFill>
                            <a:sysClr val="windowText" lastClr="000000"/>
                          </a:solidFill>
                        </a:rPr>
                        <a:t>only</a:t>
                      </a:r>
                      <a:endParaRPr lang="en-GB" dirty="0">
                        <a:solidFill>
                          <a:sysClr val="windowText" lastClr="000000"/>
                        </a:solidFill>
                      </a:endParaRPr>
                    </a:p>
                  </a:txBody>
                  <a:tcPr/>
                </a:tc>
                <a:tc>
                  <a:txBody>
                    <a:bodyPr/>
                    <a:lstStyle/>
                    <a:p>
                      <a:r>
                        <a:rPr lang="nl-BE" dirty="0" smtClean="0">
                          <a:solidFill>
                            <a:sysClr val="windowText" lastClr="000000"/>
                          </a:solidFill>
                        </a:rPr>
                        <a:t>Flowsensor </a:t>
                      </a:r>
                      <a:r>
                        <a:rPr lang="nl-BE" dirty="0" err="1" smtClean="0">
                          <a:solidFill>
                            <a:sysClr val="windowText" lastClr="000000"/>
                          </a:solidFill>
                        </a:rPr>
                        <a:t>only</a:t>
                      </a:r>
                      <a:endParaRPr lang="nl-BE" dirty="0" smtClean="0">
                        <a:solidFill>
                          <a:sysClr val="windowText" lastClr="000000"/>
                        </a:solidFill>
                      </a:endParaRPr>
                    </a:p>
                    <a:p>
                      <a:r>
                        <a:rPr lang="nl-BE" dirty="0" smtClean="0">
                          <a:solidFill>
                            <a:sysClr val="windowText" lastClr="000000"/>
                          </a:solidFill>
                        </a:rPr>
                        <a:t>+ </a:t>
                      </a:r>
                      <a:r>
                        <a:rPr lang="nl-BE" dirty="0" err="1" smtClean="0">
                          <a:solidFill>
                            <a:sysClr val="windowText" lastClr="000000"/>
                          </a:solidFill>
                        </a:rPr>
                        <a:t>Fixed</a:t>
                      </a:r>
                      <a:r>
                        <a:rPr lang="nl-BE" dirty="0" smtClean="0">
                          <a:solidFill>
                            <a:sysClr val="windowText" lastClr="000000"/>
                          </a:solidFill>
                        </a:rPr>
                        <a:t> pump</a:t>
                      </a:r>
                      <a:r>
                        <a:rPr lang="nl-BE" baseline="0" dirty="0" smtClean="0">
                          <a:solidFill>
                            <a:sysClr val="windowText" lastClr="000000"/>
                          </a:solidFill>
                        </a:rPr>
                        <a:t> speed! </a:t>
                      </a:r>
                      <a:endParaRPr lang="en-GB" dirty="0">
                        <a:solidFill>
                          <a:sysClr val="windowText" lastClr="000000"/>
                        </a:solidFill>
                      </a:endParaRPr>
                    </a:p>
                  </a:txBody>
                  <a:tcPr/>
                </a:tc>
              </a:tr>
            </a:tbl>
          </a:graphicData>
        </a:graphic>
      </p:graphicFrame>
    </p:spTree>
    <p:extLst>
      <p:ext uri="{BB962C8B-B14F-4D97-AF65-F5344CB8AC3E}">
        <p14:creationId xmlns:p14="http://schemas.microsoft.com/office/powerpoint/2010/main" val="24243794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49</a:t>
            </a:fld>
            <a:endParaRPr lang="en-US"/>
          </a:p>
        </p:txBody>
      </p:sp>
      <p:sp>
        <p:nvSpPr>
          <p:cNvPr id="4" name="Text Placeholder 3"/>
          <p:cNvSpPr>
            <a:spLocks noGrp="1"/>
          </p:cNvSpPr>
          <p:nvPr>
            <p:ph type="body" sz="quarter" idx="15"/>
          </p:nvPr>
        </p:nvSpPr>
        <p:spPr/>
        <p:txBody>
          <a:bodyPr/>
          <a:lstStyle/>
          <a:p>
            <a:r>
              <a:rPr lang="nl-BE" dirty="0"/>
              <a:t>2.2 Installer setting – SPH</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smtClean="0">
                <a:solidFill>
                  <a:schemeClr val="bg2"/>
                </a:solidFill>
              </a:rPr>
              <a:t>Pump speed </a:t>
            </a:r>
            <a:r>
              <a:rPr lang="nl-BE" dirty="0" err="1" smtClean="0">
                <a:solidFill>
                  <a:schemeClr val="bg2"/>
                </a:solidFill>
              </a:rPr>
              <a:t>limitation</a:t>
            </a:r>
            <a:endParaRPr lang="nl-BE" dirty="0" smtClean="0">
              <a:solidFill>
                <a:schemeClr val="bg2"/>
              </a:solidFill>
            </a:endParaRPr>
          </a:p>
          <a:p>
            <a:pPr marL="742950" lvl="1" indent="-285750">
              <a:buFontTx/>
              <a:buChar char="-"/>
            </a:pPr>
            <a:r>
              <a:rPr lang="nl-BE" dirty="0" smtClean="0"/>
              <a:t>[9-0D]</a:t>
            </a:r>
          </a:p>
          <a:p>
            <a:pPr marL="1428750" lvl="2" indent="-285750">
              <a:buFontTx/>
              <a:buChar char="-"/>
            </a:pPr>
            <a:r>
              <a:rPr lang="nl-BE" b="1" dirty="0" smtClean="0"/>
              <a:t>Always maximum = 0</a:t>
            </a:r>
          </a:p>
          <a:p>
            <a:pPr marL="1428750" lvl="2" indent="-285750">
              <a:buFontTx/>
              <a:buChar char="-"/>
            </a:pPr>
            <a:r>
              <a:rPr lang="nl-BE" dirty="0" err="1" smtClean="0"/>
              <a:t>Limitation</a:t>
            </a:r>
            <a:r>
              <a:rPr lang="nl-BE" dirty="0" smtClean="0"/>
              <a:t> </a:t>
            </a:r>
            <a:r>
              <a:rPr lang="nl-BE" dirty="0" err="1" smtClean="0"/>
              <a:t>for</a:t>
            </a:r>
            <a:r>
              <a:rPr lang="nl-BE" dirty="0" smtClean="0"/>
              <a:t> </a:t>
            </a:r>
            <a:r>
              <a:rPr lang="nl-BE" dirty="0" err="1" smtClean="0"/>
              <a:t>continuous</a:t>
            </a:r>
            <a:r>
              <a:rPr lang="nl-BE" dirty="0" smtClean="0"/>
              <a:t> pump </a:t>
            </a:r>
            <a:r>
              <a:rPr lang="nl-BE" dirty="0" err="1" smtClean="0"/>
              <a:t>operation</a:t>
            </a:r>
            <a:r>
              <a:rPr lang="nl-BE" dirty="0" smtClean="0"/>
              <a:t> = 1 -&gt; 4</a:t>
            </a:r>
          </a:p>
          <a:p>
            <a:pPr marL="1428750" lvl="2" indent="-285750">
              <a:buFontTx/>
              <a:buChar char="-"/>
            </a:pPr>
            <a:r>
              <a:rPr lang="nl-BE" dirty="0" err="1" smtClean="0"/>
              <a:t>Limitation</a:t>
            </a:r>
            <a:r>
              <a:rPr lang="nl-BE" dirty="0" smtClean="0"/>
              <a:t> </a:t>
            </a:r>
            <a:r>
              <a:rPr lang="nl-BE" dirty="0" err="1" smtClean="0"/>
              <a:t>for</a:t>
            </a:r>
            <a:r>
              <a:rPr lang="nl-BE" dirty="0" smtClean="0"/>
              <a:t> sample pump </a:t>
            </a:r>
            <a:r>
              <a:rPr lang="nl-BE" dirty="0" err="1" smtClean="0"/>
              <a:t>operation</a:t>
            </a:r>
            <a:r>
              <a:rPr lang="nl-BE" dirty="0" smtClean="0"/>
              <a:t> = 5 -&gt;8</a:t>
            </a:r>
          </a:p>
          <a:p>
            <a:pPr lvl="2" indent="0">
              <a:buNone/>
            </a:pPr>
            <a:r>
              <a:rPr lang="nl-BE" dirty="0" smtClean="0"/>
              <a:t> </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780293452"/>
              </p:ext>
            </p:extLst>
          </p:nvPr>
        </p:nvGraphicFramePr>
        <p:xfrm>
          <a:off x="1331638" y="2780928"/>
          <a:ext cx="6408714" cy="2743200"/>
        </p:xfrm>
        <a:graphic>
          <a:graphicData uri="http://schemas.openxmlformats.org/drawingml/2006/table">
            <a:tbl>
              <a:tblPr firstRow="1" bandRow="1">
                <a:tableStyleId>{5C22544A-7EE6-4342-B048-85BDC9FD1C3A}</a:tableStyleId>
              </a:tblPr>
              <a:tblGrid>
                <a:gridCol w="2136238"/>
                <a:gridCol w="2136238"/>
                <a:gridCol w="2136238"/>
              </a:tblGrid>
              <a:tr h="310833">
                <a:tc>
                  <a:txBody>
                    <a:bodyPr/>
                    <a:lstStyle/>
                    <a:p>
                      <a:r>
                        <a:rPr lang="en-US" dirty="0" smtClean="0">
                          <a:solidFill>
                            <a:schemeClr val="bg2"/>
                          </a:solidFill>
                        </a:rPr>
                        <a:t>Limitation</a:t>
                      </a:r>
                      <a:endParaRPr lang="en-US" dirty="0">
                        <a:solidFill>
                          <a:schemeClr val="bg2"/>
                        </a:solidFill>
                      </a:endParaRPr>
                    </a:p>
                  </a:txBody>
                  <a:tcPr/>
                </a:tc>
                <a:tc>
                  <a:txBody>
                    <a:bodyPr/>
                    <a:lstStyle/>
                    <a:p>
                      <a:r>
                        <a:rPr lang="en-US" dirty="0" smtClean="0">
                          <a:solidFill>
                            <a:schemeClr val="bg2"/>
                          </a:solidFill>
                        </a:rPr>
                        <a:t>Setting – Continuous limitation</a:t>
                      </a:r>
                      <a:endParaRPr lang="en-US" dirty="0">
                        <a:solidFill>
                          <a:schemeClr val="bg2"/>
                        </a:solidFill>
                      </a:endParaRPr>
                    </a:p>
                  </a:txBody>
                  <a:tcPr/>
                </a:tc>
                <a:tc>
                  <a:txBody>
                    <a:bodyPr/>
                    <a:lstStyle/>
                    <a:p>
                      <a:r>
                        <a:rPr lang="en-US" dirty="0" smtClean="0">
                          <a:solidFill>
                            <a:schemeClr val="bg2"/>
                          </a:solidFill>
                        </a:rPr>
                        <a:t>Setting</a:t>
                      </a:r>
                      <a:r>
                        <a:rPr lang="en-US" baseline="0" dirty="0" smtClean="0">
                          <a:solidFill>
                            <a:schemeClr val="bg2"/>
                          </a:solidFill>
                        </a:rPr>
                        <a:t> – </a:t>
                      </a:r>
                    </a:p>
                    <a:p>
                      <a:r>
                        <a:rPr lang="en-US" baseline="0" dirty="0" smtClean="0">
                          <a:solidFill>
                            <a:schemeClr val="bg2"/>
                          </a:solidFill>
                        </a:rPr>
                        <a:t>Limitation when no output</a:t>
                      </a:r>
                      <a:endParaRPr lang="en-US" dirty="0">
                        <a:solidFill>
                          <a:schemeClr val="bg2"/>
                        </a:solidFill>
                      </a:endParaRPr>
                    </a:p>
                  </a:txBody>
                  <a:tcPr/>
                </a:tc>
              </a:tr>
              <a:tr h="310833">
                <a:tc>
                  <a:txBody>
                    <a:bodyPr/>
                    <a:lstStyle/>
                    <a:p>
                      <a:r>
                        <a:rPr lang="en-US" dirty="0" smtClean="0">
                          <a:solidFill>
                            <a:schemeClr val="bg2"/>
                          </a:solidFill>
                        </a:rPr>
                        <a:t>100%</a:t>
                      </a:r>
                      <a:endParaRPr lang="en-US" dirty="0">
                        <a:solidFill>
                          <a:schemeClr val="bg2"/>
                        </a:solidFill>
                      </a:endParaRPr>
                    </a:p>
                  </a:txBody>
                  <a:tcPr/>
                </a:tc>
                <a:tc>
                  <a:txBody>
                    <a:bodyPr/>
                    <a:lstStyle/>
                    <a:p>
                      <a:r>
                        <a:rPr lang="en-US" dirty="0" smtClean="0">
                          <a:solidFill>
                            <a:schemeClr val="bg2"/>
                          </a:solidFill>
                        </a:rPr>
                        <a:t>0</a:t>
                      </a:r>
                      <a:endParaRPr lang="en-US" dirty="0">
                        <a:solidFill>
                          <a:schemeClr val="bg2"/>
                        </a:solidFill>
                      </a:endParaRPr>
                    </a:p>
                  </a:txBody>
                  <a:tcPr/>
                </a:tc>
                <a:tc>
                  <a:txBody>
                    <a:bodyPr/>
                    <a:lstStyle/>
                    <a:p>
                      <a:r>
                        <a:rPr lang="en-US" dirty="0" smtClean="0">
                          <a:solidFill>
                            <a:schemeClr val="bg2"/>
                          </a:solidFill>
                        </a:rPr>
                        <a:t>0</a:t>
                      </a:r>
                      <a:endParaRPr lang="en-US" dirty="0">
                        <a:solidFill>
                          <a:schemeClr val="bg2"/>
                        </a:solidFill>
                      </a:endParaRPr>
                    </a:p>
                  </a:txBody>
                  <a:tcPr/>
                </a:tc>
              </a:tr>
              <a:tr h="310833">
                <a:tc>
                  <a:txBody>
                    <a:bodyPr/>
                    <a:lstStyle/>
                    <a:p>
                      <a:r>
                        <a:rPr lang="en-US" dirty="0" smtClean="0">
                          <a:solidFill>
                            <a:schemeClr val="bg2"/>
                          </a:solidFill>
                        </a:rPr>
                        <a:t>80%</a:t>
                      </a:r>
                      <a:endParaRPr lang="en-US" dirty="0">
                        <a:solidFill>
                          <a:schemeClr val="bg2"/>
                        </a:solidFill>
                      </a:endParaRPr>
                    </a:p>
                  </a:txBody>
                  <a:tcPr/>
                </a:tc>
                <a:tc>
                  <a:txBody>
                    <a:bodyPr/>
                    <a:lstStyle/>
                    <a:p>
                      <a:r>
                        <a:rPr lang="en-US" dirty="0" smtClean="0">
                          <a:solidFill>
                            <a:schemeClr val="bg2"/>
                          </a:solidFill>
                        </a:rPr>
                        <a:t>1</a:t>
                      </a:r>
                      <a:endParaRPr lang="en-US" dirty="0">
                        <a:solidFill>
                          <a:schemeClr val="bg2"/>
                        </a:solidFill>
                      </a:endParaRPr>
                    </a:p>
                  </a:txBody>
                  <a:tcPr/>
                </a:tc>
                <a:tc>
                  <a:txBody>
                    <a:bodyPr/>
                    <a:lstStyle/>
                    <a:p>
                      <a:r>
                        <a:rPr lang="en-US" dirty="0" smtClean="0">
                          <a:solidFill>
                            <a:schemeClr val="bg2"/>
                          </a:solidFill>
                        </a:rPr>
                        <a:t>5</a:t>
                      </a:r>
                      <a:endParaRPr lang="en-US" dirty="0">
                        <a:solidFill>
                          <a:schemeClr val="bg2"/>
                        </a:solidFill>
                      </a:endParaRPr>
                    </a:p>
                  </a:txBody>
                  <a:tcPr/>
                </a:tc>
              </a:tr>
              <a:tr h="310833">
                <a:tc>
                  <a:txBody>
                    <a:bodyPr/>
                    <a:lstStyle/>
                    <a:p>
                      <a:r>
                        <a:rPr lang="en-US" dirty="0" smtClean="0">
                          <a:solidFill>
                            <a:schemeClr val="bg2"/>
                          </a:solidFill>
                        </a:rPr>
                        <a:t>70%</a:t>
                      </a:r>
                      <a:endParaRPr lang="en-US" dirty="0">
                        <a:solidFill>
                          <a:schemeClr val="bg2"/>
                        </a:solidFill>
                      </a:endParaRPr>
                    </a:p>
                  </a:txBody>
                  <a:tcPr/>
                </a:tc>
                <a:tc>
                  <a:txBody>
                    <a:bodyPr/>
                    <a:lstStyle/>
                    <a:p>
                      <a:r>
                        <a:rPr lang="en-US" dirty="0" smtClean="0">
                          <a:solidFill>
                            <a:schemeClr val="bg2"/>
                          </a:solidFill>
                        </a:rPr>
                        <a:t>2</a:t>
                      </a:r>
                      <a:endParaRPr lang="en-US" dirty="0">
                        <a:solidFill>
                          <a:schemeClr val="bg2"/>
                        </a:solidFill>
                      </a:endParaRPr>
                    </a:p>
                  </a:txBody>
                  <a:tcPr/>
                </a:tc>
                <a:tc>
                  <a:txBody>
                    <a:bodyPr/>
                    <a:lstStyle/>
                    <a:p>
                      <a:r>
                        <a:rPr lang="en-US" dirty="0" smtClean="0">
                          <a:solidFill>
                            <a:schemeClr val="bg2"/>
                          </a:solidFill>
                        </a:rPr>
                        <a:t>6</a:t>
                      </a:r>
                      <a:endParaRPr lang="en-US" dirty="0">
                        <a:solidFill>
                          <a:schemeClr val="bg2"/>
                        </a:solidFill>
                      </a:endParaRPr>
                    </a:p>
                  </a:txBody>
                  <a:tcPr/>
                </a:tc>
              </a:tr>
              <a:tr h="310833">
                <a:tc>
                  <a:txBody>
                    <a:bodyPr/>
                    <a:lstStyle/>
                    <a:p>
                      <a:r>
                        <a:rPr lang="en-US" dirty="0" smtClean="0">
                          <a:solidFill>
                            <a:schemeClr val="bg2"/>
                          </a:solidFill>
                        </a:rPr>
                        <a:t>60%</a:t>
                      </a:r>
                      <a:endParaRPr lang="en-US" dirty="0">
                        <a:solidFill>
                          <a:schemeClr val="bg2"/>
                        </a:solidFill>
                      </a:endParaRPr>
                    </a:p>
                  </a:txBody>
                  <a:tcPr/>
                </a:tc>
                <a:tc>
                  <a:txBody>
                    <a:bodyPr/>
                    <a:lstStyle/>
                    <a:p>
                      <a:r>
                        <a:rPr lang="en-US" dirty="0" smtClean="0">
                          <a:solidFill>
                            <a:schemeClr val="bg2"/>
                          </a:solidFill>
                        </a:rPr>
                        <a:t>3</a:t>
                      </a:r>
                      <a:endParaRPr lang="en-US" dirty="0">
                        <a:solidFill>
                          <a:schemeClr val="bg2"/>
                        </a:solidFill>
                      </a:endParaRPr>
                    </a:p>
                  </a:txBody>
                  <a:tcPr/>
                </a:tc>
                <a:tc>
                  <a:txBody>
                    <a:bodyPr/>
                    <a:lstStyle/>
                    <a:p>
                      <a:r>
                        <a:rPr lang="en-US" dirty="0" smtClean="0">
                          <a:solidFill>
                            <a:schemeClr val="bg2"/>
                          </a:solidFill>
                        </a:rPr>
                        <a:t>7</a:t>
                      </a:r>
                      <a:endParaRPr lang="en-US" dirty="0">
                        <a:solidFill>
                          <a:schemeClr val="bg2"/>
                        </a:solidFill>
                      </a:endParaRPr>
                    </a:p>
                  </a:txBody>
                  <a:tcPr/>
                </a:tc>
              </a:tr>
              <a:tr h="310833">
                <a:tc>
                  <a:txBody>
                    <a:bodyPr/>
                    <a:lstStyle/>
                    <a:p>
                      <a:r>
                        <a:rPr lang="en-US" dirty="0" smtClean="0">
                          <a:solidFill>
                            <a:schemeClr val="bg2"/>
                          </a:solidFill>
                        </a:rPr>
                        <a:t>50%</a:t>
                      </a:r>
                      <a:endParaRPr lang="en-US" dirty="0">
                        <a:solidFill>
                          <a:schemeClr val="bg2"/>
                        </a:solidFill>
                      </a:endParaRPr>
                    </a:p>
                  </a:txBody>
                  <a:tcPr/>
                </a:tc>
                <a:tc>
                  <a:txBody>
                    <a:bodyPr/>
                    <a:lstStyle/>
                    <a:p>
                      <a:r>
                        <a:rPr lang="en-US" dirty="0" smtClean="0">
                          <a:solidFill>
                            <a:schemeClr val="bg2"/>
                          </a:solidFill>
                        </a:rPr>
                        <a:t>4</a:t>
                      </a:r>
                      <a:endParaRPr lang="en-US" dirty="0">
                        <a:solidFill>
                          <a:schemeClr val="bg2"/>
                        </a:solidFill>
                      </a:endParaRPr>
                    </a:p>
                  </a:txBody>
                  <a:tcPr/>
                </a:tc>
                <a:tc>
                  <a:txBody>
                    <a:bodyPr/>
                    <a:lstStyle/>
                    <a:p>
                      <a:r>
                        <a:rPr lang="en-US" dirty="0" smtClean="0">
                          <a:solidFill>
                            <a:schemeClr val="bg2"/>
                          </a:solidFill>
                        </a:rPr>
                        <a:t>8</a:t>
                      </a:r>
                      <a:endParaRPr lang="en-US" dirty="0">
                        <a:solidFill>
                          <a:schemeClr val="bg2"/>
                        </a:solidFill>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45235787"/>
              </p:ext>
            </p:extLst>
          </p:nvPr>
        </p:nvGraphicFramePr>
        <p:xfrm>
          <a:off x="755576" y="5949280"/>
          <a:ext cx="2880320" cy="534546"/>
        </p:xfrm>
        <a:graphic>
          <a:graphicData uri="http://schemas.openxmlformats.org/drawingml/2006/table">
            <a:tbl>
              <a:tblPr firstRow="1">
                <a:tableStyleId>{3C2FFA5D-87B4-456A-9821-1D502468CF0F}</a:tableStyleId>
              </a:tblPr>
              <a:tblGrid>
                <a:gridCol w="1440160"/>
                <a:gridCol w="1440160"/>
              </a:tblGrid>
              <a:tr h="281181">
                <a:tc>
                  <a:txBody>
                    <a:bodyPr/>
                    <a:lstStyle/>
                    <a:p>
                      <a:pPr algn="ctr" fontAlgn="b"/>
                      <a:r>
                        <a:rPr lang="en-US" sz="1600" u="none" strike="noStrike" dirty="0" smtClean="0">
                          <a:solidFill>
                            <a:schemeClr val="bg2"/>
                          </a:solidFill>
                          <a:effectLst/>
                        </a:rPr>
                        <a:t>Bread</a:t>
                      </a:r>
                      <a:r>
                        <a:rPr lang="en-US" sz="1600" u="none" strike="noStrike" baseline="0" dirty="0" smtClean="0">
                          <a:solidFill>
                            <a:schemeClr val="bg2"/>
                          </a:solidFill>
                          <a:effectLst/>
                        </a:rPr>
                        <a:t> Crumb </a:t>
                      </a:r>
                      <a:endParaRPr lang="en-GB" sz="1600" b="1" i="0" u="none" strike="noStrike" dirty="0">
                        <a:solidFill>
                          <a:schemeClr val="bg2"/>
                        </a:solidFill>
                        <a:effectLst/>
                        <a:latin typeface="+mn-lt"/>
                      </a:endParaRPr>
                    </a:p>
                  </a:txBody>
                  <a:tcPr marL="36000" marR="36000" marT="9525" marB="0" anchor="ctr"/>
                </a:tc>
                <a:tc>
                  <a:txBody>
                    <a:bodyPr/>
                    <a:lstStyle/>
                    <a:p>
                      <a:pPr algn="ctr" fontAlgn="b"/>
                      <a:r>
                        <a:rPr lang="en-US" sz="1600" u="none" strike="noStrike" dirty="0" smtClean="0">
                          <a:solidFill>
                            <a:schemeClr val="bg2"/>
                          </a:solidFill>
                          <a:effectLst/>
                        </a:rPr>
                        <a:t>Overview</a:t>
                      </a:r>
                      <a:endParaRPr lang="en-GB" sz="1600" b="1" i="0" u="none" strike="noStrike" dirty="0">
                        <a:solidFill>
                          <a:schemeClr val="bg2"/>
                        </a:solidFill>
                        <a:effectLst/>
                        <a:latin typeface="+mn-lt"/>
                      </a:endParaRPr>
                    </a:p>
                  </a:txBody>
                  <a:tcPr marL="36000" marR="36000" marT="9525" marB="0" anchor="ctr"/>
                </a:tc>
              </a:tr>
              <a:tr h="161925">
                <a:tc>
                  <a:txBody>
                    <a:bodyPr/>
                    <a:lstStyle/>
                    <a:p>
                      <a:pPr algn="ctr" fontAlgn="b"/>
                      <a:r>
                        <a:rPr lang="en-US" sz="1600" u="none" strike="noStrike" dirty="0" smtClean="0">
                          <a:solidFill>
                            <a:schemeClr val="bg2"/>
                          </a:solidFill>
                          <a:effectLst/>
                        </a:rPr>
                        <a:t>-</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en-GB" sz="1600" b="0" i="0" u="none" strike="noStrike" dirty="0" smtClean="0">
                          <a:solidFill>
                            <a:schemeClr val="bg2"/>
                          </a:solidFill>
                          <a:effectLst/>
                          <a:latin typeface="+mn-lt"/>
                        </a:rPr>
                        <a:t>9-0D</a:t>
                      </a:r>
                      <a:endParaRPr lang="en-GB" sz="1600" b="0" i="0" u="none" strike="noStrike" dirty="0">
                        <a:solidFill>
                          <a:schemeClr val="bg2"/>
                        </a:solidFill>
                        <a:effectLst/>
                        <a:latin typeface="+mn-lt"/>
                      </a:endParaRPr>
                    </a:p>
                  </a:txBody>
                  <a:tcPr marL="36000" marR="36000" marT="9525"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191354678"/>
              </p:ext>
            </p:extLst>
          </p:nvPr>
        </p:nvGraphicFramePr>
        <p:xfrm>
          <a:off x="3995936" y="116632"/>
          <a:ext cx="5058919" cy="1381760"/>
        </p:xfrm>
        <a:graphic>
          <a:graphicData uri="http://schemas.openxmlformats.org/drawingml/2006/table">
            <a:tbl>
              <a:tblPr firstRow="1" bandRow="1">
                <a:tableStyleId>{5C22544A-7EE6-4342-B048-85BDC9FD1C3A}</a:tableStyleId>
              </a:tblPr>
              <a:tblGrid>
                <a:gridCol w="805371"/>
                <a:gridCol w="2032000"/>
                <a:gridCol w="2221548"/>
              </a:tblGrid>
              <a:tr h="370840">
                <a:tc>
                  <a:txBody>
                    <a:bodyPr/>
                    <a:lstStyle/>
                    <a:p>
                      <a:endParaRPr lang="en-GB" dirty="0">
                        <a:solidFill>
                          <a:sysClr val="windowText" lastClr="000000"/>
                        </a:solidFill>
                      </a:endParaRPr>
                    </a:p>
                  </a:txBody>
                  <a:tcPr/>
                </a:tc>
                <a:tc>
                  <a:txBody>
                    <a:bodyPr/>
                    <a:lstStyle/>
                    <a:p>
                      <a:r>
                        <a:rPr lang="nl-BE" dirty="0" err="1" smtClean="0">
                          <a:solidFill>
                            <a:sysClr val="windowText" lastClr="000000"/>
                          </a:solidFill>
                        </a:rPr>
                        <a:t>Cold</a:t>
                      </a:r>
                      <a:r>
                        <a:rPr lang="nl-BE" dirty="0" smtClean="0">
                          <a:solidFill>
                            <a:sysClr val="windowText" lastClr="000000"/>
                          </a:solidFill>
                        </a:rPr>
                        <a:t> water (&lt;23°C)</a:t>
                      </a:r>
                      <a:endParaRPr lang="en-GB" dirty="0">
                        <a:solidFill>
                          <a:sysClr val="windowText" lastClr="000000"/>
                        </a:solidFill>
                      </a:endParaRPr>
                    </a:p>
                  </a:txBody>
                  <a:tcPr/>
                </a:tc>
                <a:tc>
                  <a:txBody>
                    <a:bodyPr/>
                    <a:lstStyle/>
                    <a:p>
                      <a:r>
                        <a:rPr lang="nl-BE" dirty="0" smtClean="0">
                          <a:solidFill>
                            <a:sysClr val="windowText" lastClr="000000"/>
                          </a:solidFill>
                        </a:rPr>
                        <a:t>Hot</a:t>
                      </a:r>
                      <a:r>
                        <a:rPr lang="nl-BE" baseline="0" dirty="0" smtClean="0">
                          <a:solidFill>
                            <a:sysClr val="windowText" lastClr="000000"/>
                          </a:solidFill>
                        </a:rPr>
                        <a:t> water (&gt; 23°C )</a:t>
                      </a:r>
                      <a:endParaRPr lang="en-GB" dirty="0">
                        <a:solidFill>
                          <a:sysClr val="windowText" lastClr="000000"/>
                        </a:solidFill>
                      </a:endParaRPr>
                    </a:p>
                  </a:txBody>
                  <a:tcPr/>
                </a:tc>
              </a:tr>
              <a:tr h="370840">
                <a:tc>
                  <a:txBody>
                    <a:bodyPr/>
                    <a:lstStyle/>
                    <a:p>
                      <a:r>
                        <a:rPr lang="nl-BE" dirty="0" smtClean="0">
                          <a:solidFill>
                            <a:sysClr val="windowText" lastClr="000000"/>
                          </a:solidFill>
                        </a:rPr>
                        <a:t>Water</a:t>
                      </a:r>
                      <a:endParaRPr lang="en-GB" dirty="0">
                        <a:solidFill>
                          <a:sysClr val="windowText" lastClr="000000"/>
                        </a:solidFill>
                      </a:endParaRPr>
                    </a:p>
                  </a:txBody>
                  <a:tcPr/>
                </a:tc>
                <a:tc>
                  <a:txBody>
                    <a:bodyPr/>
                    <a:lstStyle/>
                    <a:p>
                      <a:r>
                        <a:rPr lang="nl-BE" dirty="0" smtClean="0">
                          <a:solidFill>
                            <a:sysClr val="windowText" lastClr="000000"/>
                          </a:solidFill>
                        </a:rPr>
                        <a:t>Flowsensor </a:t>
                      </a:r>
                      <a:r>
                        <a:rPr lang="nl-BE" dirty="0" err="1" smtClean="0">
                          <a:solidFill>
                            <a:sysClr val="windowText" lastClr="000000"/>
                          </a:solidFill>
                        </a:rPr>
                        <a:t>only</a:t>
                      </a:r>
                      <a:endParaRPr lang="en-GB" dirty="0">
                        <a:solidFill>
                          <a:sysClr val="windowText" lastClr="000000"/>
                        </a:solidFill>
                      </a:endParaRPr>
                    </a:p>
                  </a:txBody>
                  <a:tcPr/>
                </a:tc>
                <a:tc>
                  <a:txBody>
                    <a:bodyPr/>
                    <a:lstStyle/>
                    <a:p>
                      <a:r>
                        <a:rPr lang="nl-BE" dirty="0" smtClean="0">
                          <a:solidFill>
                            <a:sysClr val="windowText" lastClr="000000"/>
                          </a:solidFill>
                        </a:rPr>
                        <a:t>Flowsensor </a:t>
                      </a:r>
                      <a:r>
                        <a:rPr lang="nl-BE" dirty="0" err="1" smtClean="0">
                          <a:solidFill>
                            <a:sysClr val="windowText" lastClr="000000"/>
                          </a:solidFill>
                        </a:rPr>
                        <a:t>only</a:t>
                      </a:r>
                      <a:endParaRPr lang="en-GB" dirty="0">
                        <a:solidFill>
                          <a:sysClr val="windowText" lastClr="000000"/>
                        </a:solidFill>
                      </a:endParaRPr>
                    </a:p>
                  </a:txBody>
                  <a:tcPr/>
                </a:tc>
              </a:tr>
              <a:tr h="370840">
                <a:tc>
                  <a:txBody>
                    <a:bodyPr/>
                    <a:lstStyle/>
                    <a:p>
                      <a:r>
                        <a:rPr lang="nl-BE" dirty="0" smtClean="0">
                          <a:solidFill>
                            <a:sysClr val="windowText" lastClr="000000"/>
                          </a:solidFill>
                        </a:rPr>
                        <a:t>Glycol</a:t>
                      </a:r>
                      <a:endParaRPr lang="en-GB" dirty="0">
                        <a:solidFill>
                          <a:sysClr val="windowText" lastClr="000000"/>
                        </a:solidFill>
                      </a:endParaRPr>
                    </a:p>
                  </a:txBody>
                  <a:tcPr/>
                </a:tc>
                <a:tc>
                  <a:txBody>
                    <a:bodyPr/>
                    <a:lstStyle/>
                    <a:p>
                      <a:r>
                        <a:rPr lang="nl-BE" dirty="0" smtClean="0">
                          <a:solidFill>
                            <a:sysClr val="windowText" lastClr="000000"/>
                          </a:solidFill>
                        </a:rPr>
                        <a:t>Flowswitch </a:t>
                      </a:r>
                      <a:r>
                        <a:rPr lang="nl-BE" dirty="0" err="1" smtClean="0">
                          <a:solidFill>
                            <a:sysClr val="windowText" lastClr="000000"/>
                          </a:solidFill>
                        </a:rPr>
                        <a:t>only</a:t>
                      </a:r>
                      <a:endParaRPr lang="en-GB" dirty="0">
                        <a:solidFill>
                          <a:sysClr val="windowText" lastClr="000000"/>
                        </a:solidFill>
                      </a:endParaRPr>
                    </a:p>
                  </a:txBody>
                  <a:tcPr/>
                </a:tc>
                <a:tc>
                  <a:txBody>
                    <a:bodyPr/>
                    <a:lstStyle/>
                    <a:p>
                      <a:r>
                        <a:rPr lang="nl-BE" dirty="0" smtClean="0">
                          <a:solidFill>
                            <a:sysClr val="windowText" lastClr="000000"/>
                          </a:solidFill>
                        </a:rPr>
                        <a:t>Flowsensor </a:t>
                      </a:r>
                      <a:r>
                        <a:rPr lang="nl-BE" dirty="0" err="1" smtClean="0">
                          <a:solidFill>
                            <a:sysClr val="windowText" lastClr="000000"/>
                          </a:solidFill>
                        </a:rPr>
                        <a:t>only</a:t>
                      </a:r>
                      <a:endParaRPr lang="nl-BE" dirty="0" smtClean="0">
                        <a:solidFill>
                          <a:sysClr val="windowText" lastClr="000000"/>
                        </a:solidFill>
                      </a:endParaRPr>
                    </a:p>
                    <a:p>
                      <a:r>
                        <a:rPr lang="nl-BE" dirty="0" smtClean="0">
                          <a:solidFill>
                            <a:sysClr val="windowText" lastClr="000000"/>
                          </a:solidFill>
                        </a:rPr>
                        <a:t>+ </a:t>
                      </a:r>
                      <a:r>
                        <a:rPr lang="nl-BE" dirty="0" err="1" smtClean="0">
                          <a:solidFill>
                            <a:sysClr val="windowText" lastClr="000000"/>
                          </a:solidFill>
                        </a:rPr>
                        <a:t>Fixed</a:t>
                      </a:r>
                      <a:r>
                        <a:rPr lang="nl-BE" dirty="0" smtClean="0">
                          <a:solidFill>
                            <a:sysClr val="windowText" lastClr="000000"/>
                          </a:solidFill>
                        </a:rPr>
                        <a:t> pump</a:t>
                      </a:r>
                      <a:r>
                        <a:rPr lang="nl-BE" baseline="0" dirty="0" smtClean="0">
                          <a:solidFill>
                            <a:sysClr val="windowText" lastClr="000000"/>
                          </a:solidFill>
                        </a:rPr>
                        <a:t> speed! </a:t>
                      </a:r>
                      <a:endParaRPr lang="en-GB" dirty="0">
                        <a:solidFill>
                          <a:sysClr val="windowText" lastClr="000000"/>
                        </a:solidFill>
                      </a:endParaRPr>
                    </a:p>
                  </a:txBody>
                  <a:tcPr/>
                </a:tc>
              </a:tr>
            </a:tbl>
          </a:graphicData>
        </a:graphic>
      </p:graphicFrame>
    </p:spTree>
    <p:extLst>
      <p:ext uri="{BB962C8B-B14F-4D97-AF65-F5344CB8AC3E}">
        <p14:creationId xmlns:p14="http://schemas.microsoft.com/office/powerpoint/2010/main" val="3945301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5</a:t>
            </a:fld>
            <a:endParaRPr lang="en-US"/>
          </a:p>
        </p:txBody>
      </p:sp>
      <p:sp>
        <p:nvSpPr>
          <p:cNvPr id="4" name="Text Placeholder 3"/>
          <p:cNvSpPr>
            <a:spLocks noGrp="1"/>
          </p:cNvSpPr>
          <p:nvPr>
            <p:ph type="body" sz="quarter" idx="15"/>
          </p:nvPr>
        </p:nvSpPr>
        <p:spPr/>
        <p:txBody>
          <a:bodyPr/>
          <a:lstStyle/>
          <a:p>
            <a:r>
              <a:rPr lang="nl-BE" dirty="0" smtClean="0"/>
              <a:t>0.1 </a:t>
            </a:r>
            <a:r>
              <a:rPr lang="nl-BE" dirty="0"/>
              <a:t>Pre-</a:t>
            </a:r>
            <a:r>
              <a:rPr lang="nl-BE" dirty="0" err="1"/>
              <a:t>commissioning</a:t>
            </a:r>
            <a:r>
              <a:rPr lang="nl-BE" dirty="0"/>
              <a:t> </a:t>
            </a:r>
            <a:r>
              <a:rPr lang="nl-BE" dirty="0" err="1"/>
              <a:t>check’s</a:t>
            </a:r>
            <a:r>
              <a:rPr lang="nl-BE" dirty="0"/>
              <a:t> </a:t>
            </a:r>
            <a:r>
              <a:rPr lang="en-GB" dirty="0" smtClean="0"/>
              <a:t> - Outdoor unit</a:t>
            </a:r>
          </a:p>
        </p:txBody>
      </p:sp>
      <p:sp>
        <p:nvSpPr>
          <p:cNvPr id="5" name="Text Placeholder 4"/>
          <p:cNvSpPr>
            <a:spLocks noGrp="1"/>
          </p:cNvSpPr>
          <p:nvPr>
            <p:ph type="body" sz="quarter" idx="16"/>
          </p:nvPr>
        </p:nvSpPr>
        <p:spPr/>
        <p:txBody>
          <a:bodyPr>
            <a:normAutofit fontScale="92500" lnSpcReduction="10000"/>
          </a:bodyPr>
          <a:lstStyle/>
          <a:p>
            <a:pPr marL="285750" indent="-285750">
              <a:spcBef>
                <a:spcPct val="50000"/>
              </a:spcBef>
              <a:buFontTx/>
              <a:buChar char="-"/>
            </a:pPr>
            <a:r>
              <a:rPr lang="en-GB" dirty="0" smtClean="0">
                <a:solidFill>
                  <a:schemeClr val="bg2"/>
                </a:solidFill>
              </a:rPr>
              <a:t>Ensure </a:t>
            </a:r>
            <a:r>
              <a:rPr lang="en-GB" dirty="0">
                <a:solidFill>
                  <a:schemeClr val="bg2"/>
                </a:solidFill>
              </a:rPr>
              <a:t>power has been supplied to the unit for at least 6 hours prior to running the </a:t>
            </a:r>
            <a:r>
              <a:rPr lang="en-GB" dirty="0" smtClean="0">
                <a:solidFill>
                  <a:schemeClr val="bg2"/>
                </a:solidFill>
              </a:rPr>
              <a:t>compressor</a:t>
            </a:r>
          </a:p>
          <a:p>
            <a:pPr marL="285750" indent="-285750">
              <a:spcBef>
                <a:spcPct val="50000"/>
              </a:spcBef>
              <a:buFontTx/>
              <a:buChar char="-"/>
            </a:pPr>
            <a:r>
              <a:rPr lang="en-GB" dirty="0" smtClean="0">
                <a:solidFill>
                  <a:schemeClr val="bg2"/>
                </a:solidFill>
              </a:rPr>
              <a:t>Check </a:t>
            </a:r>
            <a:r>
              <a:rPr lang="en-GB" dirty="0">
                <a:solidFill>
                  <a:schemeClr val="bg2"/>
                </a:solidFill>
              </a:rPr>
              <a:t>the unit for </a:t>
            </a:r>
            <a:r>
              <a:rPr lang="en-GB" dirty="0" smtClean="0">
                <a:solidFill>
                  <a:schemeClr val="bg2"/>
                </a:solidFill>
              </a:rPr>
              <a:t>damage </a:t>
            </a:r>
          </a:p>
          <a:p>
            <a:pPr marL="285750" indent="-285750">
              <a:spcBef>
                <a:spcPct val="50000"/>
              </a:spcBef>
              <a:buFontTx/>
              <a:buChar char="-"/>
            </a:pPr>
            <a:r>
              <a:rPr lang="en-GB" dirty="0" smtClean="0">
                <a:solidFill>
                  <a:schemeClr val="bg2"/>
                </a:solidFill>
              </a:rPr>
              <a:t>Check </a:t>
            </a:r>
            <a:r>
              <a:rPr lang="en-GB" dirty="0">
                <a:solidFill>
                  <a:schemeClr val="bg2"/>
                </a:solidFill>
              </a:rPr>
              <a:t>all equipment has been correctly sited and securely </a:t>
            </a:r>
            <a:r>
              <a:rPr lang="en-GB" dirty="0" smtClean="0">
                <a:solidFill>
                  <a:schemeClr val="bg2"/>
                </a:solidFill>
              </a:rPr>
              <a:t>mounted</a:t>
            </a:r>
          </a:p>
          <a:p>
            <a:pPr marL="285750" indent="-285750">
              <a:spcBef>
                <a:spcPct val="50000"/>
              </a:spcBef>
              <a:buFontTx/>
              <a:buChar char="-"/>
            </a:pPr>
            <a:r>
              <a:rPr lang="en-GB" dirty="0" smtClean="0">
                <a:solidFill>
                  <a:schemeClr val="bg2"/>
                </a:solidFill>
              </a:rPr>
              <a:t>Check </a:t>
            </a:r>
            <a:r>
              <a:rPr lang="en-GB" dirty="0">
                <a:solidFill>
                  <a:schemeClr val="bg2"/>
                </a:solidFill>
              </a:rPr>
              <a:t>all electrical connections are correct and </a:t>
            </a:r>
            <a:r>
              <a:rPr lang="en-GB" dirty="0" smtClean="0">
                <a:solidFill>
                  <a:schemeClr val="bg2"/>
                </a:solidFill>
              </a:rPr>
              <a:t>secure</a:t>
            </a:r>
          </a:p>
          <a:p>
            <a:pPr marL="285750" indent="-285750">
              <a:spcBef>
                <a:spcPct val="50000"/>
              </a:spcBef>
              <a:buFontTx/>
              <a:buChar char="-"/>
            </a:pPr>
            <a:r>
              <a:rPr lang="en-GB" dirty="0" smtClean="0">
                <a:solidFill>
                  <a:schemeClr val="bg2"/>
                </a:solidFill>
              </a:rPr>
              <a:t>Check </a:t>
            </a:r>
            <a:r>
              <a:rPr lang="en-GB" dirty="0">
                <a:solidFill>
                  <a:schemeClr val="bg2"/>
                </a:solidFill>
              </a:rPr>
              <a:t>any additional thermostat / external valves interlock </a:t>
            </a:r>
            <a:r>
              <a:rPr lang="en-GB" dirty="0" smtClean="0">
                <a:solidFill>
                  <a:schemeClr val="bg2"/>
                </a:solidFill>
              </a:rPr>
              <a:t>terminations</a:t>
            </a:r>
          </a:p>
          <a:p>
            <a:pPr marL="285750" indent="-285750">
              <a:spcBef>
                <a:spcPct val="50000"/>
              </a:spcBef>
              <a:buFontTx/>
              <a:buChar char="-"/>
            </a:pPr>
            <a:r>
              <a:rPr lang="en-GB" dirty="0" smtClean="0">
                <a:solidFill>
                  <a:schemeClr val="bg2"/>
                </a:solidFill>
              </a:rPr>
              <a:t>Check </a:t>
            </a:r>
            <a:r>
              <a:rPr lang="en-GB" dirty="0">
                <a:solidFill>
                  <a:schemeClr val="bg2"/>
                </a:solidFill>
              </a:rPr>
              <a:t>that the correct power supplies available for the OU, BSH and BUH via a local </a:t>
            </a:r>
            <a:r>
              <a:rPr lang="en-GB" dirty="0" smtClean="0">
                <a:solidFill>
                  <a:schemeClr val="bg2"/>
                </a:solidFill>
              </a:rPr>
              <a:t>isolator</a:t>
            </a:r>
          </a:p>
          <a:p>
            <a:pPr marL="285750" indent="-285750">
              <a:spcBef>
                <a:spcPct val="50000"/>
              </a:spcBef>
              <a:buFontTx/>
              <a:buChar char="-"/>
            </a:pPr>
            <a:r>
              <a:rPr lang="en-GB" dirty="0" smtClean="0">
                <a:solidFill>
                  <a:schemeClr val="bg2"/>
                </a:solidFill>
              </a:rPr>
              <a:t>Ensure </a:t>
            </a:r>
            <a:r>
              <a:rPr lang="en-GB" dirty="0">
                <a:solidFill>
                  <a:schemeClr val="bg2"/>
                </a:solidFill>
              </a:rPr>
              <a:t>that the water circuit has been correctly installed, insulated, pressure tested, filled and vented of all </a:t>
            </a:r>
            <a:r>
              <a:rPr lang="en-GB" dirty="0" smtClean="0">
                <a:solidFill>
                  <a:schemeClr val="bg2"/>
                </a:solidFill>
              </a:rPr>
              <a:t>air</a:t>
            </a:r>
          </a:p>
          <a:p>
            <a:pPr marL="285750" indent="-285750">
              <a:spcBef>
                <a:spcPct val="50000"/>
              </a:spcBef>
              <a:buFontTx/>
              <a:buChar char="-"/>
            </a:pPr>
            <a:r>
              <a:rPr lang="en-GB" dirty="0" smtClean="0">
                <a:solidFill>
                  <a:schemeClr val="bg2"/>
                </a:solidFill>
              </a:rPr>
              <a:t>Ensure </a:t>
            </a:r>
            <a:r>
              <a:rPr lang="en-GB" dirty="0">
                <a:solidFill>
                  <a:schemeClr val="bg2"/>
                </a:solidFill>
              </a:rPr>
              <a:t>that both water isolation valves are fully </a:t>
            </a:r>
            <a:r>
              <a:rPr lang="en-GB" dirty="0" smtClean="0">
                <a:solidFill>
                  <a:schemeClr val="bg2"/>
                </a:solidFill>
              </a:rPr>
              <a:t>open</a:t>
            </a:r>
          </a:p>
          <a:p>
            <a:pPr marL="285750" indent="-285750">
              <a:spcBef>
                <a:spcPct val="50000"/>
              </a:spcBef>
              <a:buFontTx/>
              <a:buChar char="-"/>
            </a:pPr>
            <a:r>
              <a:rPr lang="en-GB" dirty="0" smtClean="0">
                <a:solidFill>
                  <a:schemeClr val="bg2"/>
                </a:solidFill>
              </a:rPr>
              <a:t>Check </a:t>
            </a:r>
            <a:r>
              <a:rPr lang="en-GB" dirty="0">
                <a:solidFill>
                  <a:schemeClr val="bg2"/>
                </a:solidFill>
              </a:rPr>
              <a:t>the water flow rate in all modes of </a:t>
            </a:r>
            <a:r>
              <a:rPr lang="en-GB" dirty="0" smtClean="0">
                <a:solidFill>
                  <a:schemeClr val="bg2"/>
                </a:solidFill>
              </a:rPr>
              <a:t>operation</a:t>
            </a:r>
          </a:p>
          <a:p>
            <a:pPr marL="285750" indent="-285750">
              <a:spcBef>
                <a:spcPct val="50000"/>
              </a:spcBef>
              <a:buFontTx/>
              <a:buChar char="-"/>
            </a:pPr>
            <a:r>
              <a:rPr lang="en-GB" dirty="0" smtClean="0">
                <a:solidFill>
                  <a:schemeClr val="bg2"/>
                </a:solidFill>
              </a:rPr>
              <a:t>Check </a:t>
            </a:r>
            <a:r>
              <a:rPr lang="en-GB" dirty="0">
                <a:solidFill>
                  <a:schemeClr val="bg2"/>
                </a:solidFill>
              </a:rPr>
              <a:t>the dipswitch settings 2 and 3 (for tank and thermostat) in the Large </a:t>
            </a:r>
            <a:r>
              <a:rPr lang="en-GB" dirty="0" err="1">
                <a:solidFill>
                  <a:schemeClr val="bg2"/>
                </a:solidFill>
              </a:rPr>
              <a:t>Monobloc</a:t>
            </a:r>
            <a:r>
              <a:rPr lang="en-GB" dirty="0">
                <a:solidFill>
                  <a:schemeClr val="bg2"/>
                </a:solidFill>
              </a:rPr>
              <a:t> (OU PCB)</a:t>
            </a:r>
          </a:p>
          <a:p>
            <a:endParaRPr lang="en-GB" dirty="0"/>
          </a:p>
        </p:txBody>
      </p:sp>
    </p:spTree>
    <p:extLst>
      <p:ext uri="{BB962C8B-B14F-4D97-AF65-F5344CB8AC3E}">
        <p14:creationId xmlns:p14="http://schemas.microsoft.com/office/powerpoint/2010/main" val="17697397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50</a:t>
            </a:fld>
            <a:endParaRPr lang="en-US"/>
          </a:p>
        </p:txBody>
      </p:sp>
      <p:sp>
        <p:nvSpPr>
          <p:cNvPr id="4" name="Text Placeholder 3"/>
          <p:cNvSpPr>
            <a:spLocks noGrp="1"/>
          </p:cNvSpPr>
          <p:nvPr>
            <p:ph type="body" sz="quarter" idx="15"/>
          </p:nvPr>
        </p:nvSpPr>
        <p:spPr/>
        <p:txBody>
          <a:bodyPr/>
          <a:lstStyle/>
          <a:p>
            <a:r>
              <a:rPr lang="nl-BE" dirty="0"/>
              <a:t>2.2 Installer setting – SPH</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smtClean="0">
                <a:solidFill>
                  <a:schemeClr val="bg2"/>
                </a:solidFill>
              </a:rPr>
              <a:t>Pump </a:t>
            </a:r>
            <a:r>
              <a:rPr lang="nl-BE" dirty="0" err="1" smtClean="0">
                <a:solidFill>
                  <a:schemeClr val="bg2"/>
                </a:solidFill>
              </a:rPr>
              <a:t>operation</a:t>
            </a:r>
            <a:r>
              <a:rPr lang="nl-BE" dirty="0" smtClean="0">
                <a:solidFill>
                  <a:schemeClr val="bg2"/>
                </a:solidFill>
              </a:rPr>
              <a:t> </a:t>
            </a:r>
            <a:r>
              <a:rPr lang="nl-BE" dirty="0" err="1" smtClean="0">
                <a:solidFill>
                  <a:schemeClr val="bg2"/>
                </a:solidFill>
              </a:rPr>
              <a:t>during</a:t>
            </a:r>
            <a:r>
              <a:rPr lang="nl-BE" dirty="0" smtClean="0">
                <a:solidFill>
                  <a:schemeClr val="bg2"/>
                </a:solidFill>
              </a:rPr>
              <a:t> flow </a:t>
            </a:r>
            <a:r>
              <a:rPr lang="nl-BE" dirty="0" err="1" smtClean="0">
                <a:solidFill>
                  <a:schemeClr val="bg2"/>
                </a:solidFill>
              </a:rPr>
              <a:t>abnormality</a:t>
            </a:r>
            <a:endParaRPr lang="nl-BE" dirty="0" smtClean="0">
              <a:solidFill>
                <a:schemeClr val="bg2"/>
              </a:solidFill>
            </a:endParaRPr>
          </a:p>
          <a:p>
            <a:pPr marL="742950" lvl="1" indent="-285750">
              <a:buFontTx/>
              <a:buChar char="-"/>
            </a:pPr>
            <a:r>
              <a:rPr lang="nl-BE" dirty="0" smtClean="0"/>
              <a:t>[F-09]</a:t>
            </a:r>
          </a:p>
          <a:p>
            <a:pPr marL="1428750" lvl="2" indent="-285750">
              <a:buFontTx/>
              <a:buChar char="-"/>
            </a:pPr>
            <a:r>
              <a:rPr lang="nl-BE" b="1" dirty="0" smtClean="0"/>
              <a:t>0 = </a:t>
            </a:r>
            <a:r>
              <a:rPr lang="nl-BE" b="1" dirty="0" err="1" smtClean="0"/>
              <a:t>Disabled</a:t>
            </a:r>
            <a:endParaRPr lang="nl-BE" b="1" dirty="0" smtClean="0"/>
          </a:p>
          <a:p>
            <a:pPr marL="1428750" lvl="2" indent="-285750">
              <a:buFontTx/>
              <a:buChar char="-"/>
            </a:pPr>
            <a:r>
              <a:rPr lang="nl-BE" dirty="0" smtClean="0"/>
              <a:t>1 = </a:t>
            </a:r>
            <a:r>
              <a:rPr lang="nl-BE" dirty="0" err="1" smtClean="0"/>
              <a:t>Enabled</a:t>
            </a:r>
            <a:r>
              <a:rPr lang="nl-BE" dirty="0" smtClean="0"/>
              <a:t> </a:t>
            </a:r>
            <a:endParaRPr lang="en-GB" dirty="0"/>
          </a:p>
          <a:p>
            <a:pPr marL="742950" lvl="1" indent="-285750">
              <a:buFontTx/>
              <a:buChar char="-"/>
            </a:pPr>
            <a:r>
              <a:rPr lang="nl-BE" dirty="0"/>
              <a:t>Is the pump </a:t>
            </a:r>
            <a:r>
              <a:rPr lang="nl-BE" dirty="0" err="1"/>
              <a:t>allowed</a:t>
            </a:r>
            <a:r>
              <a:rPr lang="nl-BE" dirty="0"/>
              <a:t> </a:t>
            </a:r>
            <a:r>
              <a:rPr lang="nl-BE" dirty="0" err="1"/>
              <a:t>to</a:t>
            </a:r>
            <a:r>
              <a:rPr lang="nl-BE" dirty="0"/>
              <a:t> </a:t>
            </a:r>
            <a:r>
              <a:rPr lang="nl-BE" dirty="0" err="1"/>
              <a:t>work</a:t>
            </a:r>
            <a:r>
              <a:rPr lang="nl-BE" dirty="0"/>
              <a:t> </a:t>
            </a:r>
            <a:r>
              <a:rPr lang="nl-BE" dirty="0" err="1"/>
              <a:t>during</a:t>
            </a:r>
            <a:r>
              <a:rPr lang="nl-BE" dirty="0"/>
              <a:t> flow error?</a:t>
            </a:r>
          </a:p>
          <a:p>
            <a:pPr marL="742950" lvl="1" indent="-285750">
              <a:buFontTx/>
              <a:buChar char="-"/>
            </a:pPr>
            <a:r>
              <a:rPr lang="nl-BE" dirty="0" err="1"/>
              <a:t>If</a:t>
            </a:r>
            <a:r>
              <a:rPr lang="nl-BE" dirty="0"/>
              <a:t> </a:t>
            </a:r>
            <a:r>
              <a:rPr lang="nl-BE" dirty="0" err="1"/>
              <a:t>enabled</a:t>
            </a:r>
            <a:r>
              <a:rPr lang="nl-BE" dirty="0"/>
              <a:t> </a:t>
            </a:r>
            <a:r>
              <a:rPr lang="nl-BE" dirty="0" err="1"/>
              <a:t>and</a:t>
            </a:r>
            <a:r>
              <a:rPr lang="nl-BE" dirty="0"/>
              <a:t> the system </a:t>
            </a:r>
            <a:r>
              <a:rPr lang="nl-BE" dirty="0" err="1"/>
              <a:t>uses</a:t>
            </a:r>
            <a:r>
              <a:rPr lang="nl-BE" dirty="0"/>
              <a:t> water, the pump </a:t>
            </a:r>
            <a:r>
              <a:rPr lang="nl-BE" dirty="0" err="1"/>
              <a:t>will</a:t>
            </a:r>
            <a:r>
              <a:rPr lang="nl-BE" dirty="0"/>
              <a:t> </a:t>
            </a:r>
            <a:r>
              <a:rPr lang="nl-BE" dirty="0" err="1"/>
              <a:t>work</a:t>
            </a:r>
            <a:r>
              <a:rPr lang="nl-BE" dirty="0"/>
              <a:t> </a:t>
            </a:r>
            <a:r>
              <a:rPr lang="nl-BE" dirty="0" err="1"/>
              <a:t>periodicly</a:t>
            </a:r>
            <a:r>
              <a:rPr lang="nl-BE" dirty="0"/>
              <a:t> (10 min on, 10 min off)</a:t>
            </a:r>
          </a:p>
          <a:p>
            <a:pPr marL="742950" lvl="1" indent="-285750">
              <a:buFontTx/>
              <a:buChar char="-"/>
            </a:pPr>
            <a:r>
              <a:rPr lang="nl-BE" dirty="0" err="1"/>
              <a:t>If</a:t>
            </a:r>
            <a:r>
              <a:rPr lang="nl-BE" dirty="0"/>
              <a:t> </a:t>
            </a:r>
            <a:r>
              <a:rPr lang="nl-BE" dirty="0" err="1"/>
              <a:t>enabled</a:t>
            </a:r>
            <a:r>
              <a:rPr lang="nl-BE" dirty="0"/>
              <a:t> </a:t>
            </a:r>
            <a:r>
              <a:rPr lang="nl-BE" dirty="0" err="1"/>
              <a:t>and</a:t>
            </a:r>
            <a:r>
              <a:rPr lang="nl-BE" dirty="0"/>
              <a:t> system </a:t>
            </a:r>
            <a:r>
              <a:rPr lang="nl-BE" dirty="0" err="1"/>
              <a:t>uses</a:t>
            </a:r>
            <a:r>
              <a:rPr lang="nl-BE" dirty="0"/>
              <a:t> glycol, </a:t>
            </a:r>
            <a:r>
              <a:rPr lang="nl-BE" dirty="0" err="1"/>
              <a:t>this</a:t>
            </a:r>
            <a:r>
              <a:rPr lang="nl-BE" dirty="0"/>
              <a:t> setting </a:t>
            </a:r>
            <a:r>
              <a:rPr lang="nl-BE" dirty="0" err="1"/>
              <a:t>can</a:t>
            </a:r>
            <a:r>
              <a:rPr lang="nl-BE" dirty="0"/>
              <a:t> </a:t>
            </a:r>
            <a:r>
              <a:rPr lang="nl-BE" dirty="0" err="1"/>
              <a:t>be</a:t>
            </a:r>
            <a:r>
              <a:rPr lang="nl-BE" dirty="0"/>
              <a:t> overruled </a:t>
            </a:r>
            <a:r>
              <a:rPr lang="nl-BE" dirty="0" err="1"/>
              <a:t>when</a:t>
            </a:r>
            <a:r>
              <a:rPr lang="nl-BE" dirty="0"/>
              <a:t> the glycol is </a:t>
            </a:r>
            <a:r>
              <a:rPr lang="nl-BE" dirty="0" err="1"/>
              <a:t>very</a:t>
            </a:r>
            <a:r>
              <a:rPr lang="nl-BE" dirty="0"/>
              <a:t> </a:t>
            </a:r>
            <a:r>
              <a:rPr lang="nl-BE" dirty="0" err="1"/>
              <a:t>cold</a:t>
            </a:r>
            <a:r>
              <a:rPr lang="nl-BE" dirty="0"/>
              <a:t>, pump wil </a:t>
            </a:r>
            <a:r>
              <a:rPr lang="nl-BE" dirty="0" err="1"/>
              <a:t>work</a:t>
            </a:r>
            <a:r>
              <a:rPr lang="nl-BE" dirty="0"/>
              <a:t> </a:t>
            </a:r>
            <a:r>
              <a:rPr lang="nl-BE" dirty="0" err="1"/>
              <a:t>periodicly</a:t>
            </a:r>
            <a:r>
              <a:rPr lang="nl-BE" dirty="0"/>
              <a:t> (20 min on, 4min off)</a:t>
            </a:r>
          </a:p>
          <a:p>
            <a:pPr lvl="1"/>
            <a:endParaRPr lang="nl-BE" dirty="0"/>
          </a:p>
          <a:p>
            <a:pPr marL="285750" indent="-285750">
              <a:buFontTx/>
              <a:buChar char="-"/>
            </a:pPr>
            <a:r>
              <a:rPr lang="nl-BE" dirty="0" smtClean="0">
                <a:solidFill>
                  <a:schemeClr val="bg2"/>
                </a:solidFill>
              </a:rPr>
              <a:t>Pump </a:t>
            </a:r>
            <a:r>
              <a:rPr lang="nl-BE" dirty="0" err="1" smtClean="0">
                <a:solidFill>
                  <a:schemeClr val="bg2"/>
                </a:solidFill>
              </a:rPr>
              <a:t>operation</a:t>
            </a:r>
            <a:r>
              <a:rPr lang="nl-BE" dirty="0" smtClean="0">
                <a:solidFill>
                  <a:schemeClr val="bg2"/>
                </a:solidFill>
              </a:rPr>
              <a:t> </a:t>
            </a:r>
            <a:r>
              <a:rPr lang="nl-BE" dirty="0" err="1" smtClean="0">
                <a:solidFill>
                  <a:schemeClr val="bg2"/>
                </a:solidFill>
              </a:rPr>
              <a:t>allowed</a:t>
            </a:r>
            <a:r>
              <a:rPr lang="nl-BE" dirty="0" smtClean="0">
                <a:solidFill>
                  <a:schemeClr val="bg2"/>
                </a:solidFill>
              </a:rPr>
              <a:t> </a:t>
            </a:r>
            <a:r>
              <a:rPr lang="nl-BE" dirty="0" err="1" smtClean="0">
                <a:solidFill>
                  <a:schemeClr val="bg2"/>
                </a:solidFill>
              </a:rPr>
              <a:t>outside</a:t>
            </a:r>
            <a:r>
              <a:rPr lang="nl-BE" dirty="0" smtClean="0">
                <a:solidFill>
                  <a:schemeClr val="bg2"/>
                </a:solidFill>
              </a:rPr>
              <a:t> range</a:t>
            </a:r>
          </a:p>
          <a:p>
            <a:pPr marL="742950" lvl="1" indent="-285750">
              <a:buFontTx/>
              <a:buChar char="-"/>
            </a:pPr>
            <a:r>
              <a:rPr lang="nl-BE" dirty="0" smtClean="0">
                <a:solidFill>
                  <a:schemeClr val="bg2"/>
                </a:solidFill>
              </a:rPr>
              <a:t>[F-00]</a:t>
            </a:r>
          </a:p>
          <a:p>
            <a:pPr marL="1428750" lvl="2" indent="-285750">
              <a:buFontTx/>
              <a:buChar char="-"/>
            </a:pPr>
            <a:r>
              <a:rPr lang="nl-BE" b="1" dirty="0" smtClean="0"/>
              <a:t>0 = </a:t>
            </a:r>
            <a:r>
              <a:rPr lang="nl-BE" b="1" dirty="0" err="1" smtClean="0"/>
              <a:t>Disabled</a:t>
            </a:r>
            <a:r>
              <a:rPr lang="nl-BE" dirty="0" smtClean="0"/>
              <a:t>; </a:t>
            </a:r>
            <a:r>
              <a:rPr lang="en-GB" dirty="0">
                <a:solidFill>
                  <a:schemeClr val="bg2"/>
                </a:solidFill>
              </a:rPr>
              <a:t>Disabled if outdoor temperature is higher than [4-02] or lower than [F-01] depending on heating/cooling operation mode</a:t>
            </a:r>
            <a:r>
              <a:rPr lang="en-GB" dirty="0" smtClean="0">
                <a:solidFill>
                  <a:schemeClr val="bg2"/>
                </a:solidFill>
              </a:rPr>
              <a:t>.</a:t>
            </a:r>
            <a:endParaRPr lang="nl-BE" dirty="0" smtClean="0"/>
          </a:p>
          <a:p>
            <a:pPr marL="1428750" lvl="2" indent="-285750">
              <a:buFontTx/>
              <a:buChar char="-"/>
            </a:pPr>
            <a:r>
              <a:rPr lang="nl-BE" dirty="0" smtClean="0"/>
              <a:t>1 = </a:t>
            </a:r>
            <a:r>
              <a:rPr lang="nl-BE" dirty="0" err="1" smtClean="0"/>
              <a:t>Enabled</a:t>
            </a:r>
            <a:r>
              <a:rPr lang="nl-BE" dirty="0" smtClean="0"/>
              <a:t> ; </a:t>
            </a:r>
            <a:r>
              <a:rPr lang="en-GB" dirty="0">
                <a:solidFill>
                  <a:schemeClr val="bg2"/>
                </a:solidFill>
              </a:rPr>
              <a:t>Possible at all outdoor temperatures.</a:t>
            </a:r>
          </a:p>
          <a:p>
            <a:pPr marL="1428750" lvl="2" indent="-285750">
              <a:buFontTx/>
              <a:buChar char="-"/>
            </a:pPr>
            <a:endParaRPr lang="nl-BE" dirty="0" smtClean="0"/>
          </a:p>
        </p:txBody>
      </p:sp>
    </p:spTree>
    <p:extLst>
      <p:ext uri="{BB962C8B-B14F-4D97-AF65-F5344CB8AC3E}">
        <p14:creationId xmlns:p14="http://schemas.microsoft.com/office/powerpoint/2010/main" val="12484084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51</a:t>
            </a:fld>
            <a:endParaRPr lang="en-US"/>
          </a:p>
        </p:txBody>
      </p:sp>
      <p:sp>
        <p:nvSpPr>
          <p:cNvPr id="4" name="Text Placeholder 3"/>
          <p:cNvSpPr>
            <a:spLocks noGrp="1"/>
          </p:cNvSpPr>
          <p:nvPr>
            <p:ph type="body" sz="quarter" idx="15"/>
          </p:nvPr>
        </p:nvSpPr>
        <p:spPr/>
        <p:txBody>
          <a:bodyPr/>
          <a:lstStyle/>
          <a:p>
            <a:r>
              <a:rPr lang="nl-BE" dirty="0"/>
              <a:t>2.2 Installer setting – SPH</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smtClean="0">
                <a:solidFill>
                  <a:schemeClr val="bg2"/>
                </a:solidFill>
              </a:rPr>
              <a:t>Boiler efficiency </a:t>
            </a:r>
          </a:p>
          <a:p>
            <a:pPr marL="742950" lvl="1" indent="-285750">
              <a:buFontTx/>
              <a:buChar char="-"/>
            </a:pPr>
            <a:r>
              <a:rPr lang="nl-BE" dirty="0" smtClean="0"/>
              <a:t>[A.6.A]</a:t>
            </a:r>
          </a:p>
          <a:p>
            <a:pPr marL="1428750" lvl="2" indent="-285750">
              <a:buFontTx/>
              <a:buChar char="-"/>
            </a:pPr>
            <a:r>
              <a:rPr lang="nl-BE" b="1" dirty="0" smtClean="0"/>
              <a:t>0 </a:t>
            </a:r>
            <a:r>
              <a:rPr lang="nl-BE" b="1" dirty="0" err="1" smtClean="0"/>
              <a:t>Very</a:t>
            </a:r>
            <a:r>
              <a:rPr lang="nl-BE" b="1" dirty="0" smtClean="0"/>
              <a:t> high</a:t>
            </a:r>
          </a:p>
          <a:p>
            <a:pPr marL="1428750" lvl="2" indent="-285750">
              <a:buFontTx/>
              <a:buChar char="-"/>
            </a:pPr>
            <a:r>
              <a:rPr lang="nl-BE" dirty="0" smtClean="0"/>
              <a:t>1 High</a:t>
            </a:r>
          </a:p>
          <a:p>
            <a:pPr marL="1428750" lvl="2" indent="-285750">
              <a:buFontTx/>
              <a:buChar char="-"/>
            </a:pPr>
            <a:r>
              <a:rPr lang="nl-BE" dirty="0" smtClean="0"/>
              <a:t>2 Medium</a:t>
            </a:r>
          </a:p>
          <a:p>
            <a:pPr marL="1428750" lvl="2" indent="-285750">
              <a:buFontTx/>
              <a:buChar char="-"/>
            </a:pPr>
            <a:r>
              <a:rPr lang="nl-BE" dirty="0" smtClean="0"/>
              <a:t>3 Low</a:t>
            </a:r>
          </a:p>
          <a:p>
            <a:pPr marL="1428750" lvl="2" indent="-285750">
              <a:buFontTx/>
              <a:buChar char="-"/>
            </a:pPr>
            <a:r>
              <a:rPr lang="nl-BE" dirty="0" smtClean="0"/>
              <a:t>4 </a:t>
            </a:r>
            <a:r>
              <a:rPr lang="nl-BE" dirty="0" err="1" smtClean="0"/>
              <a:t>Very</a:t>
            </a:r>
            <a:r>
              <a:rPr lang="nl-BE" dirty="0" smtClean="0"/>
              <a:t> Low</a:t>
            </a:r>
          </a:p>
          <a:p>
            <a:pPr marL="1428750" lvl="2" indent="-285750">
              <a:buFontTx/>
              <a:buChar char="-"/>
            </a:pPr>
            <a:endParaRPr lang="nl-BE" dirty="0"/>
          </a:p>
          <a:p>
            <a:pPr marL="1428750" lvl="2" indent="-285750">
              <a:buFontTx/>
              <a:buChar char="-"/>
            </a:pPr>
            <a:r>
              <a:rPr lang="nl-BE" dirty="0" err="1" smtClean="0"/>
              <a:t>Logical</a:t>
            </a:r>
            <a:r>
              <a:rPr lang="nl-BE" dirty="0" smtClean="0"/>
              <a:t> </a:t>
            </a:r>
            <a:r>
              <a:rPr lang="nl-BE" dirty="0" err="1" smtClean="0"/>
              <a:t>reference</a:t>
            </a:r>
            <a:r>
              <a:rPr lang="nl-BE" dirty="0" smtClean="0"/>
              <a:t> </a:t>
            </a:r>
            <a:r>
              <a:rPr lang="nl-BE" dirty="0" err="1" smtClean="0"/>
              <a:t>requested</a:t>
            </a:r>
            <a:r>
              <a:rPr lang="nl-BE" dirty="0" smtClean="0"/>
              <a:t> </a:t>
            </a:r>
            <a:r>
              <a:rPr lang="nl-BE" dirty="0" err="1" smtClean="0"/>
              <a:t>to</a:t>
            </a:r>
            <a:r>
              <a:rPr lang="nl-BE" dirty="0" smtClean="0"/>
              <a:t> design</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696474365"/>
              </p:ext>
            </p:extLst>
          </p:nvPr>
        </p:nvGraphicFramePr>
        <p:xfrm>
          <a:off x="755576" y="5793824"/>
          <a:ext cx="3312368" cy="670560"/>
        </p:xfrm>
        <a:graphic>
          <a:graphicData uri="http://schemas.openxmlformats.org/drawingml/2006/table">
            <a:tbl>
              <a:tblPr firstRow="1" bandRow="1">
                <a:tableStyleId>{5C22544A-7EE6-4342-B048-85BDC9FD1C3A}</a:tableStyleId>
              </a:tblPr>
              <a:tblGrid>
                <a:gridCol w="1656184"/>
                <a:gridCol w="1656184"/>
              </a:tblGrid>
              <a:tr h="324036">
                <a:tc>
                  <a:txBody>
                    <a:bodyPr/>
                    <a:lstStyle/>
                    <a:p>
                      <a:r>
                        <a:rPr lang="nl-BE" sz="1600" dirty="0" err="1" smtClean="0">
                          <a:solidFill>
                            <a:schemeClr val="bg2"/>
                          </a:solidFill>
                        </a:rPr>
                        <a:t>Bread</a:t>
                      </a:r>
                      <a:r>
                        <a:rPr lang="nl-BE" sz="1600" dirty="0" smtClean="0">
                          <a:solidFill>
                            <a:schemeClr val="bg2"/>
                          </a:solidFill>
                        </a:rPr>
                        <a:t> </a:t>
                      </a:r>
                      <a:r>
                        <a:rPr lang="nl-BE" sz="1600" dirty="0" err="1" smtClean="0">
                          <a:solidFill>
                            <a:schemeClr val="bg2"/>
                          </a:solidFill>
                        </a:rPr>
                        <a:t>Crumb</a:t>
                      </a:r>
                      <a:endParaRPr lang="en-GB" sz="1600" dirty="0">
                        <a:solidFill>
                          <a:schemeClr val="bg2"/>
                        </a:solidFill>
                      </a:endParaRPr>
                    </a:p>
                  </a:txBody>
                  <a:tcPr/>
                </a:tc>
                <a:tc>
                  <a:txBody>
                    <a:bodyPr/>
                    <a:lstStyle/>
                    <a:p>
                      <a:r>
                        <a:rPr lang="nl-BE" sz="1600" dirty="0" err="1" smtClean="0">
                          <a:solidFill>
                            <a:schemeClr val="bg2"/>
                          </a:solidFill>
                        </a:rPr>
                        <a:t>Overvieuw</a:t>
                      </a:r>
                      <a:endParaRPr lang="en-GB" sz="1600" dirty="0">
                        <a:solidFill>
                          <a:schemeClr val="bg2"/>
                        </a:solidFill>
                      </a:endParaRPr>
                    </a:p>
                  </a:txBody>
                  <a:tcPr/>
                </a:tc>
              </a:tr>
              <a:tr h="324036">
                <a:tc>
                  <a:txBody>
                    <a:bodyPr/>
                    <a:lstStyle/>
                    <a:p>
                      <a:r>
                        <a:rPr lang="nl-BE" sz="1600" dirty="0" smtClean="0">
                          <a:solidFill>
                            <a:schemeClr val="bg2"/>
                          </a:solidFill>
                        </a:rPr>
                        <a:t>A.6.A</a:t>
                      </a:r>
                      <a:endParaRPr lang="en-GB" sz="1600" dirty="0">
                        <a:solidFill>
                          <a:schemeClr val="bg2"/>
                        </a:solidFill>
                      </a:endParaRPr>
                    </a:p>
                  </a:txBody>
                  <a:tcPr/>
                </a:tc>
                <a:tc>
                  <a:txBody>
                    <a:bodyPr/>
                    <a:lstStyle/>
                    <a:p>
                      <a:r>
                        <a:rPr lang="nl-BE" sz="1600" dirty="0" smtClean="0">
                          <a:solidFill>
                            <a:schemeClr val="bg2"/>
                          </a:solidFill>
                        </a:rPr>
                        <a:t>7-05</a:t>
                      </a:r>
                      <a:endParaRPr lang="en-GB" sz="1600" dirty="0">
                        <a:solidFill>
                          <a:schemeClr val="bg2"/>
                        </a:solidFill>
                      </a:endParaRPr>
                    </a:p>
                  </a:txBody>
                  <a:tcPr/>
                </a:tc>
              </a:tr>
            </a:tbl>
          </a:graphicData>
        </a:graphic>
      </p:graphicFrame>
    </p:spTree>
    <p:extLst>
      <p:ext uri="{BB962C8B-B14F-4D97-AF65-F5344CB8AC3E}">
        <p14:creationId xmlns:p14="http://schemas.microsoft.com/office/powerpoint/2010/main" val="39127019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52</a:t>
            </a:fld>
            <a:endParaRPr lang="en-US"/>
          </a:p>
        </p:txBody>
      </p:sp>
      <p:sp>
        <p:nvSpPr>
          <p:cNvPr id="4" name="Text Placeholder 3"/>
          <p:cNvSpPr>
            <a:spLocks noGrp="1"/>
          </p:cNvSpPr>
          <p:nvPr>
            <p:ph type="body" sz="quarter" idx="15"/>
          </p:nvPr>
        </p:nvSpPr>
        <p:spPr/>
        <p:txBody>
          <a:bodyPr/>
          <a:lstStyle/>
          <a:p>
            <a:r>
              <a:rPr lang="nl-BE" dirty="0"/>
              <a:t>2.2 Installer setting – SPH</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smtClean="0">
                <a:solidFill>
                  <a:schemeClr val="bg2"/>
                </a:solidFill>
              </a:rPr>
              <a:t>Automatic </a:t>
            </a:r>
            <a:r>
              <a:rPr lang="nl-BE" dirty="0" err="1" smtClean="0">
                <a:solidFill>
                  <a:schemeClr val="bg2"/>
                </a:solidFill>
              </a:rPr>
              <a:t>cooling</a:t>
            </a:r>
            <a:r>
              <a:rPr lang="nl-BE" dirty="0" smtClean="0">
                <a:solidFill>
                  <a:schemeClr val="bg2"/>
                </a:solidFill>
              </a:rPr>
              <a:t>/</a:t>
            </a:r>
            <a:r>
              <a:rPr lang="nl-BE" dirty="0" err="1" smtClean="0">
                <a:solidFill>
                  <a:schemeClr val="bg2"/>
                </a:solidFill>
              </a:rPr>
              <a:t>heating</a:t>
            </a:r>
            <a:r>
              <a:rPr lang="nl-BE" dirty="0" smtClean="0">
                <a:solidFill>
                  <a:schemeClr val="bg2"/>
                </a:solidFill>
              </a:rPr>
              <a:t> </a:t>
            </a:r>
            <a:r>
              <a:rPr lang="nl-BE" dirty="0" err="1" smtClean="0">
                <a:solidFill>
                  <a:schemeClr val="bg2"/>
                </a:solidFill>
              </a:rPr>
              <a:t>changeover</a:t>
            </a:r>
            <a:r>
              <a:rPr lang="nl-BE" dirty="0" smtClean="0">
                <a:solidFill>
                  <a:schemeClr val="bg2"/>
                </a:solidFill>
              </a:rPr>
              <a:t> </a:t>
            </a:r>
            <a:r>
              <a:rPr lang="nl-BE" dirty="0" err="1" smtClean="0">
                <a:solidFill>
                  <a:schemeClr val="bg2"/>
                </a:solidFill>
              </a:rPr>
              <a:t>hysteresis</a:t>
            </a:r>
            <a:endParaRPr lang="nl-BE" dirty="0" smtClean="0">
              <a:solidFill>
                <a:schemeClr val="bg2"/>
              </a:solidFill>
            </a:endParaRPr>
          </a:p>
          <a:p>
            <a:pPr marL="742950" lvl="1" indent="-285750">
              <a:buFontTx/>
              <a:buChar char="-"/>
            </a:pPr>
            <a:r>
              <a:rPr lang="nl-BE" dirty="0" smtClean="0">
                <a:solidFill>
                  <a:schemeClr val="bg2"/>
                </a:solidFill>
              </a:rPr>
              <a:t>[4-0B]</a:t>
            </a:r>
          </a:p>
          <a:p>
            <a:pPr marL="1428750" lvl="2" indent="-285750">
              <a:buFontTx/>
              <a:buChar char="-"/>
            </a:pPr>
            <a:r>
              <a:rPr lang="nl-BE" dirty="0" smtClean="0">
                <a:solidFill>
                  <a:schemeClr val="bg2"/>
                </a:solidFill>
              </a:rPr>
              <a:t>Default 1°C</a:t>
            </a:r>
          </a:p>
          <a:p>
            <a:pPr marL="1428750" lvl="2" indent="-285750">
              <a:buFontTx/>
              <a:buChar char="-"/>
            </a:pPr>
            <a:endParaRPr lang="nl-BE" dirty="0">
              <a:solidFill>
                <a:schemeClr val="bg2"/>
              </a:solidFill>
            </a:endParaRPr>
          </a:p>
          <a:p>
            <a:pPr marL="285750" indent="-285750">
              <a:buFontTx/>
              <a:buChar char="-"/>
            </a:pPr>
            <a:r>
              <a:rPr lang="nl-BE" dirty="0" smtClean="0">
                <a:solidFill>
                  <a:schemeClr val="bg2"/>
                </a:solidFill>
              </a:rPr>
              <a:t>Automatic </a:t>
            </a:r>
            <a:r>
              <a:rPr lang="nl-BE" dirty="0" err="1" smtClean="0">
                <a:solidFill>
                  <a:schemeClr val="bg2"/>
                </a:solidFill>
              </a:rPr>
              <a:t>cooling</a:t>
            </a:r>
            <a:r>
              <a:rPr lang="nl-BE" dirty="0" smtClean="0">
                <a:solidFill>
                  <a:schemeClr val="bg2"/>
                </a:solidFill>
              </a:rPr>
              <a:t>/</a:t>
            </a:r>
            <a:r>
              <a:rPr lang="nl-BE" dirty="0" err="1" smtClean="0">
                <a:solidFill>
                  <a:schemeClr val="bg2"/>
                </a:solidFill>
              </a:rPr>
              <a:t>heating</a:t>
            </a:r>
            <a:r>
              <a:rPr lang="nl-BE" dirty="0" smtClean="0">
                <a:solidFill>
                  <a:schemeClr val="bg2"/>
                </a:solidFill>
              </a:rPr>
              <a:t> </a:t>
            </a:r>
            <a:r>
              <a:rPr lang="nl-BE" dirty="0" err="1" smtClean="0">
                <a:solidFill>
                  <a:schemeClr val="bg2"/>
                </a:solidFill>
              </a:rPr>
              <a:t>changeover</a:t>
            </a:r>
            <a:r>
              <a:rPr lang="nl-BE" dirty="0" smtClean="0">
                <a:solidFill>
                  <a:schemeClr val="bg2"/>
                </a:solidFill>
              </a:rPr>
              <a:t> offset</a:t>
            </a:r>
          </a:p>
          <a:p>
            <a:pPr marL="742950" lvl="1" indent="-285750">
              <a:buFontTx/>
              <a:buChar char="-"/>
            </a:pPr>
            <a:r>
              <a:rPr lang="nl-BE" dirty="0" smtClean="0"/>
              <a:t>[4-0D]</a:t>
            </a:r>
          </a:p>
          <a:p>
            <a:pPr marL="1428750" lvl="2" indent="-285750">
              <a:buFontTx/>
              <a:buChar char="-"/>
            </a:pPr>
            <a:r>
              <a:rPr lang="nl-BE" dirty="0" smtClean="0"/>
              <a:t>Default 3°C</a:t>
            </a:r>
            <a:endParaRPr lang="nl-BE" dirty="0"/>
          </a:p>
          <a:p>
            <a:r>
              <a:rPr lang="nl-BE" b="1" dirty="0" err="1" smtClean="0">
                <a:solidFill>
                  <a:srgbClr val="FF0000"/>
                </a:solidFill>
              </a:rPr>
              <a:t>Based</a:t>
            </a:r>
            <a:r>
              <a:rPr lang="nl-BE" b="1" dirty="0" smtClean="0">
                <a:solidFill>
                  <a:srgbClr val="FF0000"/>
                </a:solidFill>
              </a:rPr>
              <a:t> on indoor </a:t>
            </a:r>
            <a:r>
              <a:rPr lang="nl-BE" b="1" dirty="0" err="1" smtClean="0">
                <a:solidFill>
                  <a:srgbClr val="FF0000"/>
                </a:solidFill>
              </a:rPr>
              <a:t>temperature</a:t>
            </a:r>
            <a:r>
              <a:rPr lang="nl-BE" b="1" dirty="0" smtClean="0">
                <a:solidFill>
                  <a:srgbClr val="FF0000"/>
                </a:solidFill>
              </a:rPr>
              <a:t> </a:t>
            </a:r>
          </a:p>
          <a:p>
            <a:r>
              <a:rPr lang="nl-BE" b="1" i="1" dirty="0" smtClean="0">
                <a:solidFill>
                  <a:schemeClr val="bg2"/>
                </a:solidFill>
              </a:rPr>
              <a:t>Complete </a:t>
            </a:r>
            <a:r>
              <a:rPr lang="nl-BE" b="1" i="1" dirty="0" err="1" smtClean="0">
                <a:solidFill>
                  <a:schemeClr val="bg2"/>
                </a:solidFill>
              </a:rPr>
              <a:t>explanation</a:t>
            </a:r>
            <a:r>
              <a:rPr lang="nl-BE" b="1" i="1" dirty="0" smtClean="0">
                <a:solidFill>
                  <a:schemeClr val="bg2"/>
                </a:solidFill>
              </a:rPr>
              <a:t>: See </a:t>
            </a:r>
            <a:r>
              <a:rPr lang="nl-BE" b="1" i="1" dirty="0" err="1" smtClean="0">
                <a:solidFill>
                  <a:schemeClr val="bg2"/>
                </a:solidFill>
              </a:rPr>
              <a:t>chapter</a:t>
            </a:r>
            <a:r>
              <a:rPr lang="nl-BE" b="1" i="1" dirty="0" smtClean="0">
                <a:solidFill>
                  <a:schemeClr val="bg2"/>
                </a:solidFill>
              </a:rPr>
              <a:t> </a:t>
            </a:r>
            <a:r>
              <a:rPr lang="nl-BE" b="1" i="1" dirty="0" err="1" smtClean="0">
                <a:solidFill>
                  <a:schemeClr val="bg2"/>
                </a:solidFill>
              </a:rPr>
              <a:t>commisioning</a:t>
            </a:r>
            <a:endParaRPr lang="nl-BE" b="1" i="1" dirty="0" smtClean="0">
              <a:solidFill>
                <a:schemeClr val="bg2"/>
              </a:solidFill>
            </a:endParaRPr>
          </a:p>
          <a:p>
            <a:endParaRPr lang="en-GB" b="1" dirty="0">
              <a:solidFill>
                <a:srgbClr val="FF0000"/>
              </a:solidFill>
            </a:endParaRPr>
          </a:p>
        </p:txBody>
      </p:sp>
      <p:grpSp>
        <p:nvGrpSpPr>
          <p:cNvPr id="56" name="Group 55"/>
          <p:cNvGrpSpPr/>
          <p:nvPr/>
        </p:nvGrpSpPr>
        <p:grpSpPr>
          <a:xfrm>
            <a:off x="1604307" y="3737941"/>
            <a:ext cx="6856124" cy="2643387"/>
            <a:chOff x="2843808" y="3257671"/>
            <a:chExt cx="7185989" cy="2979641"/>
          </a:xfrm>
        </p:grpSpPr>
        <p:cxnSp>
          <p:nvCxnSpPr>
            <p:cNvPr id="57" name="Straight Arrow Connector 56"/>
            <p:cNvCxnSpPr/>
            <p:nvPr/>
          </p:nvCxnSpPr>
          <p:spPr bwMode="auto">
            <a:xfrm flipV="1">
              <a:off x="2843808" y="3429000"/>
              <a:ext cx="0" cy="2808312"/>
            </a:xfrm>
            <a:prstGeom prst="straightConnector1">
              <a:avLst/>
            </a:prstGeom>
            <a:solidFill>
              <a:schemeClr val="accent1"/>
            </a:solidFill>
            <a:ln w="95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Arrow Connector 57"/>
            <p:cNvCxnSpPr/>
            <p:nvPr/>
          </p:nvCxnSpPr>
          <p:spPr bwMode="auto">
            <a:xfrm>
              <a:off x="2843808" y="6237312"/>
              <a:ext cx="4464496" cy="0"/>
            </a:xfrm>
            <a:prstGeom prst="straightConnector1">
              <a:avLst/>
            </a:prstGeom>
            <a:solidFill>
              <a:schemeClr val="accent1"/>
            </a:solidFill>
            <a:ln w="95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nvCxnSpPr>
          <p:spPr bwMode="auto">
            <a:xfrm>
              <a:off x="2843808" y="5608457"/>
              <a:ext cx="1008112" cy="0"/>
            </a:xfrm>
            <a:prstGeom prst="line">
              <a:avLst/>
            </a:prstGeom>
            <a:solidFill>
              <a:schemeClr val="accent1"/>
            </a:solidFill>
            <a:ln w="381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p:nvPr/>
          </p:nvCxnSpPr>
          <p:spPr bwMode="auto">
            <a:xfrm flipV="1">
              <a:off x="3851920" y="4204301"/>
              <a:ext cx="1152128" cy="1404156"/>
            </a:xfrm>
            <a:prstGeom prst="line">
              <a:avLst/>
            </a:prstGeom>
            <a:solidFill>
              <a:schemeClr val="accent1"/>
            </a:solidFill>
            <a:ln w="381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p:nvPr/>
          </p:nvCxnSpPr>
          <p:spPr bwMode="auto">
            <a:xfrm>
              <a:off x="5004048" y="4204301"/>
              <a:ext cx="1728192" cy="0"/>
            </a:xfrm>
            <a:prstGeom prst="line">
              <a:avLst/>
            </a:prstGeom>
            <a:solidFill>
              <a:schemeClr val="accent1"/>
            </a:solidFill>
            <a:ln w="381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p:cNvCxnSpPr/>
            <p:nvPr/>
          </p:nvCxnSpPr>
          <p:spPr bwMode="auto">
            <a:xfrm>
              <a:off x="2843808" y="5320425"/>
              <a:ext cx="3888432" cy="0"/>
            </a:xfrm>
            <a:prstGeom prst="line">
              <a:avLst/>
            </a:prstGeom>
            <a:solidFill>
              <a:schemeClr val="accent1"/>
            </a:solidFill>
            <a:ln w="25400" cap="flat" cmpd="sng" algn="ctr">
              <a:solidFill>
                <a:srgbClr val="FF0000"/>
              </a:solidFill>
              <a:prstDash val="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p:nvPr/>
          </p:nvCxnSpPr>
          <p:spPr bwMode="auto">
            <a:xfrm>
              <a:off x="2843809" y="4456329"/>
              <a:ext cx="3888432" cy="0"/>
            </a:xfrm>
            <a:prstGeom prst="line">
              <a:avLst/>
            </a:prstGeom>
            <a:solidFill>
              <a:schemeClr val="accent1"/>
            </a:solidFill>
            <a:ln w="25400" cap="flat" cmpd="sng" algn="ctr">
              <a:solidFill>
                <a:srgbClr val="0083C1"/>
              </a:solidFill>
              <a:prstDash val="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TextBox 63"/>
            <p:cNvSpPr txBox="1"/>
            <p:nvPr/>
          </p:nvSpPr>
          <p:spPr>
            <a:xfrm>
              <a:off x="6756885" y="4301726"/>
              <a:ext cx="2063587" cy="312235"/>
            </a:xfrm>
            <a:prstGeom prst="rect">
              <a:avLst/>
            </a:prstGeom>
            <a:noFill/>
            <a:ln>
              <a:noFill/>
            </a:ln>
          </p:spPr>
          <p:txBody>
            <a:bodyPr wrap="square" rtlCol="0">
              <a:spAutoFit/>
            </a:bodyPr>
            <a:lstStyle/>
            <a:p>
              <a:r>
                <a:rPr lang="en-US" sz="1200" dirty="0" smtClean="0">
                  <a:solidFill>
                    <a:srgbClr val="0083C1"/>
                  </a:solidFill>
                </a:rPr>
                <a:t>= Cooling SP </a:t>
              </a:r>
              <a:endParaRPr lang="en-US" sz="1200" dirty="0">
                <a:solidFill>
                  <a:srgbClr val="0083C1"/>
                </a:solidFill>
              </a:endParaRPr>
            </a:p>
          </p:txBody>
        </p:sp>
        <p:sp>
          <p:nvSpPr>
            <p:cNvPr id="65" name="TextBox 64"/>
            <p:cNvSpPr txBox="1"/>
            <p:nvPr/>
          </p:nvSpPr>
          <p:spPr>
            <a:xfrm>
              <a:off x="6781764" y="5125841"/>
              <a:ext cx="2266892" cy="520391"/>
            </a:xfrm>
            <a:prstGeom prst="rect">
              <a:avLst/>
            </a:prstGeom>
            <a:noFill/>
            <a:ln>
              <a:noFill/>
            </a:ln>
          </p:spPr>
          <p:txBody>
            <a:bodyPr wrap="square" rtlCol="0">
              <a:spAutoFit/>
            </a:bodyPr>
            <a:lstStyle/>
            <a:p>
              <a:r>
                <a:rPr lang="en-US" sz="1200" dirty="0" smtClean="0">
                  <a:solidFill>
                    <a:srgbClr val="FF0000"/>
                  </a:solidFill>
                </a:rPr>
                <a:t>= Heating SP</a:t>
              </a:r>
            </a:p>
            <a:p>
              <a:endParaRPr lang="en-US" sz="1200" dirty="0">
                <a:solidFill>
                  <a:srgbClr val="FF0000"/>
                </a:solidFill>
              </a:endParaRPr>
            </a:p>
          </p:txBody>
        </p:sp>
        <p:sp>
          <p:nvSpPr>
            <p:cNvPr id="66" name="TextBox 65"/>
            <p:cNvSpPr txBox="1"/>
            <p:nvPr/>
          </p:nvSpPr>
          <p:spPr>
            <a:xfrm>
              <a:off x="6784481" y="5519242"/>
              <a:ext cx="3094372" cy="312235"/>
            </a:xfrm>
            <a:prstGeom prst="rect">
              <a:avLst/>
            </a:prstGeom>
            <a:noFill/>
            <a:ln>
              <a:noFill/>
            </a:ln>
          </p:spPr>
          <p:txBody>
            <a:bodyPr wrap="square" rtlCol="0">
              <a:spAutoFit/>
            </a:bodyPr>
            <a:lstStyle/>
            <a:p>
              <a:r>
                <a:rPr lang="nl-BE" sz="1200" dirty="0" smtClean="0">
                  <a:solidFill>
                    <a:schemeClr val="bg2"/>
                  </a:solidFill>
                </a:rPr>
                <a:t>= </a:t>
              </a:r>
              <a:r>
                <a:rPr lang="nl-BE" sz="1200" dirty="0" err="1" smtClean="0">
                  <a:solidFill>
                    <a:schemeClr val="bg2"/>
                  </a:solidFill>
                </a:rPr>
                <a:t>Changeover</a:t>
              </a:r>
              <a:r>
                <a:rPr lang="nl-BE" sz="1200" dirty="0" smtClean="0">
                  <a:solidFill>
                    <a:schemeClr val="bg2"/>
                  </a:solidFill>
                </a:rPr>
                <a:t> temp </a:t>
              </a:r>
              <a:r>
                <a:rPr lang="nl-BE" sz="1200" dirty="0" err="1" smtClean="0">
                  <a:solidFill>
                    <a:schemeClr val="bg2"/>
                  </a:solidFill>
                </a:rPr>
                <a:t>from</a:t>
              </a:r>
              <a:r>
                <a:rPr lang="nl-BE" sz="1200" dirty="0" smtClean="0">
                  <a:solidFill>
                    <a:schemeClr val="bg2"/>
                  </a:solidFill>
                </a:rPr>
                <a:t> </a:t>
              </a:r>
              <a:r>
                <a:rPr lang="nl-BE" sz="1200" dirty="0" err="1" smtClean="0">
                  <a:solidFill>
                    <a:schemeClr val="bg2"/>
                  </a:solidFill>
                </a:rPr>
                <a:t>cooling</a:t>
              </a:r>
              <a:r>
                <a:rPr lang="nl-BE" sz="1200" dirty="0" smtClean="0">
                  <a:solidFill>
                    <a:schemeClr val="bg2"/>
                  </a:solidFill>
                </a:rPr>
                <a:t> </a:t>
              </a:r>
              <a:r>
                <a:rPr lang="nl-BE" sz="1200" dirty="0" err="1" smtClean="0">
                  <a:solidFill>
                    <a:schemeClr val="bg2"/>
                  </a:solidFill>
                </a:rPr>
                <a:t>to</a:t>
              </a:r>
              <a:r>
                <a:rPr lang="nl-BE" sz="1200" dirty="0" smtClean="0">
                  <a:solidFill>
                    <a:schemeClr val="bg2"/>
                  </a:solidFill>
                </a:rPr>
                <a:t> </a:t>
              </a:r>
              <a:r>
                <a:rPr lang="nl-BE" sz="1200" dirty="0" err="1" smtClean="0">
                  <a:solidFill>
                    <a:schemeClr val="bg2"/>
                  </a:solidFill>
                </a:rPr>
                <a:t>heating</a:t>
              </a:r>
              <a:endParaRPr lang="en-US" sz="1200" dirty="0">
                <a:solidFill>
                  <a:schemeClr val="bg2"/>
                </a:solidFill>
              </a:endParaRPr>
            </a:p>
          </p:txBody>
        </p:sp>
        <p:sp>
          <p:nvSpPr>
            <p:cNvPr id="67" name="TextBox 66"/>
            <p:cNvSpPr txBox="1"/>
            <p:nvPr/>
          </p:nvSpPr>
          <p:spPr>
            <a:xfrm>
              <a:off x="6762618" y="3989491"/>
              <a:ext cx="3267179" cy="312235"/>
            </a:xfrm>
            <a:prstGeom prst="rect">
              <a:avLst/>
            </a:prstGeom>
            <a:noFill/>
            <a:ln>
              <a:noFill/>
            </a:ln>
          </p:spPr>
          <p:txBody>
            <a:bodyPr wrap="square" rtlCol="0">
              <a:spAutoFit/>
            </a:bodyPr>
            <a:lstStyle/>
            <a:p>
              <a:r>
                <a:rPr lang="nl-BE" sz="1200" dirty="0" smtClean="0">
                  <a:solidFill>
                    <a:schemeClr val="bg2"/>
                  </a:solidFill>
                </a:rPr>
                <a:t>= </a:t>
              </a:r>
              <a:r>
                <a:rPr lang="nl-BE" sz="1200" dirty="0" err="1" smtClean="0">
                  <a:solidFill>
                    <a:schemeClr val="bg2"/>
                  </a:solidFill>
                </a:rPr>
                <a:t>Changeover</a:t>
              </a:r>
              <a:r>
                <a:rPr lang="nl-BE" sz="1200" dirty="0" smtClean="0">
                  <a:solidFill>
                    <a:schemeClr val="bg2"/>
                  </a:solidFill>
                </a:rPr>
                <a:t> temp </a:t>
              </a:r>
              <a:r>
                <a:rPr lang="nl-BE" sz="1200" dirty="0" err="1" smtClean="0">
                  <a:solidFill>
                    <a:schemeClr val="bg2"/>
                  </a:solidFill>
                </a:rPr>
                <a:t>from</a:t>
              </a:r>
              <a:r>
                <a:rPr lang="nl-BE" sz="1200" dirty="0" smtClean="0">
                  <a:solidFill>
                    <a:schemeClr val="bg2"/>
                  </a:solidFill>
                </a:rPr>
                <a:t> </a:t>
              </a:r>
              <a:r>
                <a:rPr lang="nl-BE" sz="1200" dirty="0" err="1" smtClean="0">
                  <a:solidFill>
                    <a:schemeClr val="bg2"/>
                  </a:solidFill>
                </a:rPr>
                <a:t>heating</a:t>
              </a:r>
              <a:r>
                <a:rPr lang="nl-BE" sz="1200" dirty="0" smtClean="0">
                  <a:solidFill>
                    <a:schemeClr val="bg2"/>
                  </a:solidFill>
                </a:rPr>
                <a:t> </a:t>
              </a:r>
              <a:r>
                <a:rPr lang="nl-BE" sz="1200" dirty="0" err="1" smtClean="0">
                  <a:solidFill>
                    <a:schemeClr val="bg2"/>
                  </a:solidFill>
                </a:rPr>
                <a:t>to</a:t>
              </a:r>
              <a:r>
                <a:rPr lang="nl-BE" sz="1200" dirty="0" smtClean="0">
                  <a:solidFill>
                    <a:schemeClr val="bg2"/>
                  </a:solidFill>
                </a:rPr>
                <a:t> </a:t>
              </a:r>
              <a:r>
                <a:rPr lang="nl-BE" sz="1200" dirty="0" err="1" smtClean="0">
                  <a:solidFill>
                    <a:schemeClr val="bg2"/>
                  </a:solidFill>
                </a:rPr>
                <a:t>cooling</a:t>
              </a:r>
              <a:r>
                <a:rPr lang="nl-BE" sz="1200" dirty="0" smtClean="0">
                  <a:solidFill>
                    <a:schemeClr val="bg2"/>
                  </a:solidFill>
                </a:rPr>
                <a:t> </a:t>
              </a:r>
              <a:endParaRPr lang="en-US" sz="1200" dirty="0">
                <a:solidFill>
                  <a:schemeClr val="bg2"/>
                </a:solidFill>
              </a:endParaRPr>
            </a:p>
          </p:txBody>
        </p:sp>
        <p:sp>
          <p:nvSpPr>
            <p:cNvPr id="68" name="TextBox 67"/>
            <p:cNvSpPr txBox="1"/>
            <p:nvPr/>
          </p:nvSpPr>
          <p:spPr>
            <a:xfrm>
              <a:off x="2857829" y="3257671"/>
              <a:ext cx="1134171" cy="346928"/>
            </a:xfrm>
            <a:prstGeom prst="rect">
              <a:avLst/>
            </a:prstGeom>
            <a:noFill/>
            <a:ln>
              <a:noFill/>
            </a:ln>
          </p:spPr>
          <p:txBody>
            <a:bodyPr wrap="square" rtlCol="0">
              <a:spAutoFit/>
            </a:bodyPr>
            <a:lstStyle/>
            <a:p>
              <a:r>
                <a:rPr lang="en-US" sz="1400" b="1" dirty="0" smtClean="0">
                  <a:solidFill>
                    <a:schemeClr val="bg2"/>
                  </a:solidFill>
                </a:rPr>
                <a:t>Room temp</a:t>
              </a:r>
              <a:endParaRPr lang="en-US" sz="1400" b="1" dirty="0">
                <a:solidFill>
                  <a:schemeClr val="bg2"/>
                </a:solidFill>
              </a:endParaRPr>
            </a:p>
          </p:txBody>
        </p:sp>
      </p:grpSp>
    </p:spTree>
    <p:extLst>
      <p:ext uri="{BB962C8B-B14F-4D97-AF65-F5344CB8AC3E}">
        <p14:creationId xmlns:p14="http://schemas.microsoft.com/office/powerpoint/2010/main" val="29155822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53</a:t>
            </a:fld>
            <a:endParaRPr lang="en-US"/>
          </a:p>
        </p:txBody>
      </p:sp>
      <p:sp>
        <p:nvSpPr>
          <p:cNvPr id="4" name="Text Placeholder 3"/>
          <p:cNvSpPr>
            <a:spLocks noGrp="1"/>
          </p:cNvSpPr>
          <p:nvPr>
            <p:ph type="body" sz="quarter" idx="15"/>
          </p:nvPr>
        </p:nvSpPr>
        <p:spPr/>
        <p:txBody>
          <a:bodyPr/>
          <a:lstStyle/>
          <a:p>
            <a:r>
              <a:rPr lang="nl-BE" dirty="0" smtClean="0"/>
              <a:t>2.2 </a:t>
            </a:r>
            <a:r>
              <a:rPr lang="nl-BE" dirty="0"/>
              <a:t>Installer setting – </a:t>
            </a:r>
            <a:r>
              <a:rPr lang="nl-BE" dirty="0" smtClean="0"/>
              <a:t>SPH</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err="1" smtClean="0">
                <a:solidFill>
                  <a:schemeClr val="bg2"/>
                </a:solidFill>
              </a:rPr>
              <a:t>Shut</a:t>
            </a:r>
            <a:r>
              <a:rPr lang="nl-BE" dirty="0" smtClean="0">
                <a:solidFill>
                  <a:schemeClr val="bg2"/>
                </a:solidFill>
              </a:rPr>
              <a:t>-off </a:t>
            </a:r>
            <a:r>
              <a:rPr lang="nl-BE" dirty="0" err="1" smtClean="0">
                <a:solidFill>
                  <a:schemeClr val="bg2"/>
                </a:solidFill>
              </a:rPr>
              <a:t>valve</a:t>
            </a:r>
            <a:r>
              <a:rPr lang="nl-BE" dirty="0" smtClean="0">
                <a:solidFill>
                  <a:schemeClr val="bg2"/>
                </a:solidFill>
              </a:rPr>
              <a:t> (</a:t>
            </a:r>
            <a:r>
              <a:rPr lang="nl-BE" dirty="0" err="1" smtClean="0">
                <a:solidFill>
                  <a:schemeClr val="bg2"/>
                </a:solidFill>
              </a:rPr>
              <a:t>not</a:t>
            </a:r>
            <a:r>
              <a:rPr lang="nl-BE" dirty="0" smtClean="0">
                <a:solidFill>
                  <a:schemeClr val="bg2"/>
                </a:solidFill>
              </a:rPr>
              <a:t> </a:t>
            </a:r>
            <a:r>
              <a:rPr lang="nl-BE" dirty="0" err="1" smtClean="0">
                <a:solidFill>
                  <a:schemeClr val="bg2"/>
                </a:solidFill>
              </a:rPr>
              <a:t>applicable</a:t>
            </a:r>
            <a:r>
              <a:rPr lang="nl-BE" dirty="0" smtClean="0">
                <a:solidFill>
                  <a:schemeClr val="bg2"/>
                </a:solidFill>
              </a:rPr>
              <a:t> </a:t>
            </a:r>
            <a:r>
              <a:rPr lang="nl-BE" dirty="0" err="1" smtClean="0">
                <a:solidFill>
                  <a:schemeClr val="bg2"/>
                </a:solidFill>
              </a:rPr>
              <a:t>for</a:t>
            </a:r>
            <a:r>
              <a:rPr lang="nl-BE" dirty="0" smtClean="0">
                <a:solidFill>
                  <a:schemeClr val="bg2"/>
                </a:solidFill>
              </a:rPr>
              <a:t> UK market)</a:t>
            </a:r>
          </a:p>
          <a:p>
            <a:pPr marL="742950" lvl="1" indent="-285750">
              <a:buFontTx/>
              <a:buChar char="-"/>
            </a:pPr>
            <a:r>
              <a:rPr lang="nl-BE" dirty="0" smtClean="0"/>
              <a:t>[A.3.1.1.6.1] = Close the </a:t>
            </a:r>
            <a:r>
              <a:rPr lang="nl-BE" dirty="0" err="1" smtClean="0"/>
              <a:t>valve</a:t>
            </a:r>
            <a:r>
              <a:rPr lang="nl-BE" dirty="0" smtClean="0"/>
              <a:t> </a:t>
            </a:r>
            <a:r>
              <a:rPr lang="nl-BE" dirty="0" err="1" smtClean="0"/>
              <a:t>during</a:t>
            </a:r>
            <a:r>
              <a:rPr lang="nl-BE" dirty="0" smtClean="0"/>
              <a:t> thermo ON/OFF of the </a:t>
            </a:r>
            <a:r>
              <a:rPr lang="nl-BE" dirty="0" err="1" smtClean="0"/>
              <a:t>main</a:t>
            </a:r>
            <a:r>
              <a:rPr lang="nl-BE" dirty="0" smtClean="0"/>
              <a:t> zone</a:t>
            </a:r>
          </a:p>
          <a:p>
            <a:pPr marL="1428750" lvl="2" indent="-285750">
              <a:buFontTx/>
              <a:buChar char="-"/>
            </a:pPr>
            <a:r>
              <a:rPr lang="nl-BE" b="1" dirty="0" smtClean="0"/>
              <a:t>No: Do </a:t>
            </a:r>
            <a:r>
              <a:rPr lang="nl-BE" b="1" dirty="0" err="1" smtClean="0"/>
              <a:t>not</a:t>
            </a:r>
            <a:r>
              <a:rPr lang="nl-BE" b="1" dirty="0" smtClean="0"/>
              <a:t> close = 0</a:t>
            </a:r>
          </a:p>
          <a:p>
            <a:pPr marL="1428750" lvl="2" indent="-285750">
              <a:buFontTx/>
              <a:buChar char="-"/>
            </a:pPr>
            <a:r>
              <a:rPr lang="nl-BE" dirty="0" smtClean="0"/>
              <a:t>Yes : Close = 1</a:t>
            </a:r>
          </a:p>
          <a:p>
            <a:pPr marL="742950" lvl="1" indent="-285750">
              <a:buFontTx/>
              <a:buChar char="-"/>
            </a:pPr>
            <a:r>
              <a:rPr lang="nl-BE" sz="1800" dirty="0" smtClean="0"/>
              <a:t>[A.3.1.1.6.2] = Close the </a:t>
            </a:r>
            <a:r>
              <a:rPr lang="nl-BE" sz="1800" dirty="0" err="1" smtClean="0"/>
              <a:t>valve</a:t>
            </a:r>
            <a:r>
              <a:rPr lang="nl-BE" sz="1800" dirty="0" smtClean="0"/>
              <a:t> </a:t>
            </a:r>
            <a:r>
              <a:rPr lang="nl-BE" sz="1800" dirty="0" err="1" smtClean="0"/>
              <a:t>during</a:t>
            </a:r>
            <a:r>
              <a:rPr lang="nl-BE" sz="1800" dirty="0" smtClean="0"/>
              <a:t> </a:t>
            </a:r>
            <a:r>
              <a:rPr lang="nl-BE" sz="1800" dirty="0" err="1" smtClean="0"/>
              <a:t>cooling</a:t>
            </a:r>
            <a:r>
              <a:rPr lang="nl-BE" sz="1800" dirty="0" smtClean="0"/>
              <a:t> </a:t>
            </a:r>
            <a:r>
              <a:rPr lang="nl-BE" sz="1800" dirty="0" err="1" smtClean="0"/>
              <a:t>operation</a:t>
            </a:r>
            <a:endParaRPr lang="nl-BE" sz="1800" dirty="0" smtClean="0"/>
          </a:p>
          <a:p>
            <a:pPr marL="1428750" lvl="2" indent="-285750">
              <a:buFontTx/>
              <a:buChar char="-"/>
            </a:pPr>
            <a:r>
              <a:rPr lang="nl-BE" dirty="0"/>
              <a:t>No: Do </a:t>
            </a:r>
            <a:r>
              <a:rPr lang="nl-BE" dirty="0" err="1"/>
              <a:t>not</a:t>
            </a:r>
            <a:r>
              <a:rPr lang="nl-BE" dirty="0"/>
              <a:t> close = 0</a:t>
            </a:r>
          </a:p>
          <a:p>
            <a:pPr marL="1428750" lvl="2" indent="-285750">
              <a:buFontTx/>
              <a:buChar char="-"/>
            </a:pPr>
            <a:r>
              <a:rPr lang="nl-BE" b="1" dirty="0"/>
              <a:t>Yes : Close = </a:t>
            </a:r>
            <a:r>
              <a:rPr lang="nl-BE" b="1" dirty="0" smtClean="0"/>
              <a:t>1</a:t>
            </a:r>
          </a:p>
          <a:p>
            <a:pPr marL="742950" lvl="1" indent="-285750">
              <a:buFontTx/>
              <a:buChar char="-"/>
            </a:pPr>
            <a:endParaRPr lang="nl-BE" b="1" dirty="0"/>
          </a:p>
          <a:p>
            <a:pPr lvl="1"/>
            <a:r>
              <a:rPr lang="nl-BE" b="1" dirty="0" err="1" smtClean="0"/>
              <a:t>Only</a:t>
            </a:r>
            <a:r>
              <a:rPr lang="nl-BE" b="1" dirty="0" smtClean="0"/>
              <a:t> </a:t>
            </a:r>
            <a:r>
              <a:rPr lang="nl-BE" b="1" dirty="0" err="1" smtClean="0"/>
              <a:t>applicable</a:t>
            </a:r>
            <a:r>
              <a:rPr lang="nl-BE" b="1" dirty="0" smtClean="0"/>
              <a:t> </a:t>
            </a:r>
            <a:r>
              <a:rPr lang="nl-BE" b="1" dirty="0" err="1" smtClean="0"/>
              <a:t>for</a:t>
            </a:r>
            <a:r>
              <a:rPr lang="nl-BE" b="1" dirty="0" smtClean="0"/>
              <a:t> 2 LWT zones</a:t>
            </a:r>
          </a:p>
          <a:p>
            <a:pPr lvl="1"/>
            <a:r>
              <a:rPr lang="nl-BE" b="1" dirty="0" smtClean="0"/>
              <a:t>! Has </a:t>
            </a:r>
            <a:r>
              <a:rPr lang="nl-BE" b="1" dirty="0" err="1" smtClean="0"/>
              <a:t>influence</a:t>
            </a:r>
            <a:r>
              <a:rPr lang="nl-BE" b="1" dirty="0" smtClean="0"/>
              <a:t> on WD curves availability. </a:t>
            </a:r>
          </a:p>
        </p:txBody>
      </p:sp>
      <p:graphicFrame>
        <p:nvGraphicFramePr>
          <p:cNvPr id="6" name="Table 5"/>
          <p:cNvGraphicFramePr>
            <a:graphicFrameLocks noGrp="1"/>
          </p:cNvGraphicFramePr>
          <p:nvPr>
            <p:extLst>
              <p:ext uri="{D42A27DB-BD31-4B8C-83A1-F6EECF244321}">
                <p14:modId xmlns:p14="http://schemas.microsoft.com/office/powerpoint/2010/main" val="1226247627"/>
              </p:ext>
            </p:extLst>
          </p:nvPr>
        </p:nvGraphicFramePr>
        <p:xfrm>
          <a:off x="755576" y="5784681"/>
          <a:ext cx="5832648" cy="668655"/>
        </p:xfrm>
        <a:graphic>
          <a:graphicData uri="http://schemas.openxmlformats.org/drawingml/2006/table">
            <a:tbl>
              <a:tblPr firstRow="1">
                <a:tableStyleId>{3C2FFA5D-87B4-456A-9821-1D502468CF0F}</a:tableStyleId>
              </a:tblPr>
              <a:tblGrid>
                <a:gridCol w="1458162"/>
                <a:gridCol w="1458162"/>
                <a:gridCol w="1458162"/>
                <a:gridCol w="1458162"/>
              </a:tblGrid>
              <a:tr h="161925">
                <a:tc>
                  <a:txBody>
                    <a:bodyPr/>
                    <a:lstStyle/>
                    <a:p>
                      <a:pPr algn="ctr" fontAlgn="b"/>
                      <a:r>
                        <a:rPr lang="en-US" sz="1400" u="none" strike="noStrike" dirty="0" smtClean="0">
                          <a:solidFill>
                            <a:schemeClr val="bg2"/>
                          </a:solidFill>
                          <a:effectLst/>
                        </a:rPr>
                        <a:t>Bread</a:t>
                      </a:r>
                      <a:r>
                        <a:rPr lang="en-US" sz="1400" u="none" strike="noStrike" baseline="0" dirty="0" smtClean="0">
                          <a:solidFill>
                            <a:schemeClr val="bg2"/>
                          </a:solidFill>
                          <a:effectLst/>
                        </a:rPr>
                        <a:t> Crumb0/1</a:t>
                      </a:r>
                      <a:endParaRPr lang="en-GB" sz="1400" b="1" i="0" u="none" strike="noStrike" dirty="0">
                        <a:solidFill>
                          <a:schemeClr val="bg2"/>
                        </a:solidFill>
                        <a:effectLst/>
                        <a:latin typeface="+mn-lt"/>
                      </a:endParaRPr>
                    </a:p>
                  </a:txBody>
                  <a:tcPr marL="36000" marR="36000" marT="9525" marB="0" anchor="ctr"/>
                </a:tc>
                <a:tc>
                  <a:txBody>
                    <a:bodyPr/>
                    <a:lstStyle/>
                    <a:p>
                      <a:pPr algn="ctr" fontAlgn="b"/>
                      <a:r>
                        <a:rPr lang="en-US" sz="1400" u="none" strike="noStrike" dirty="0" smtClean="0">
                          <a:solidFill>
                            <a:schemeClr val="bg2"/>
                          </a:solidFill>
                          <a:effectLst/>
                        </a:rPr>
                        <a:t>Overview</a:t>
                      </a:r>
                      <a:endParaRPr lang="en-GB" sz="1400" b="1" i="0" u="none" strike="noStrike" dirty="0">
                        <a:solidFill>
                          <a:schemeClr val="bg2"/>
                        </a:solidFill>
                        <a:effectLst/>
                        <a:latin typeface="+mn-lt"/>
                      </a:endParaRPr>
                    </a:p>
                  </a:txBody>
                  <a:tcPr marL="36000" marR="36000" marT="9525" marB="0" anchor="ctr"/>
                </a:tc>
                <a:tc>
                  <a:txBody>
                    <a:bodyPr/>
                    <a:lstStyle/>
                    <a:p>
                      <a:pPr algn="ctr" fontAlgn="b"/>
                      <a:r>
                        <a:rPr lang="nl-BE" sz="1400" b="1" i="0" u="none" strike="noStrike" dirty="0" smtClean="0">
                          <a:solidFill>
                            <a:schemeClr val="bg2"/>
                          </a:solidFill>
                          <a:effectLst/>
                          <a:latin typeface="+mn-lt"/>
                        </a:rPr>
                        <a:t>SHP control</a:t>
                      </a:r>
                      <a:endParaRPr lang="en-GB" sz="1400" b="1" i="0" u="none" strike="noStrike" dirty="0">
                        <a:solidFill>
                          <a:schemeClr val="bg2"/>
                        </a:solidFill>
                        <a:effectLst/>
                        <a:latin typeface="+mn-lt"/>
                      </a:endParaRPr>
                    </a:p>
                  </a:txBody>
                  <a:tcPr marL="36000" marR="36000" marT="9525" marB="0" anchor="ctr"/>
                </a:tc>
                <a:tc>
                  <a:txBody>
                    <a:bodyPr/>
                    <a:lstStyle/>
                    <a:p>
                      <a:pPr algn="ctr" fontAlgn="b"/>
                      <a:r>
                        <a:rPr lang="nl-BE" sz="1400" b="1" i="0" u="none" strike="noStrike" dirty="0" smtClean="0">
                          <a:solidFill>
                            <a:schemeClr val="bg2"/>
                          </a:solidFill>
                          <a:effectLst/>
                          <a:latin typeface="+mn-lt"/>
                        </a:rPr>
                        <a:t>Value</a:t>
                      </a:r>
                      <a:endParaRPr lang="en-GB" sz="1400" b="1" i="0" u="none" strike="noStrike" dirty="0">
                        <a:solidFill>
                          <a:schemeClr val="bg2"/>
                        </a:solidFill>
                        <a:effectLst/>
                        <a:latin typeface="+mn-lt"/>
                      </a:endParaRPr>
                    </a:p>
                  </a:txBody>
                  <a:tcPr marL="36000" marR="36000" marT="9525" marB="0" anchor="ctr"/>
                </a:tc>
              </a:tr>
              <a:tr h="161925">
                <a:tc>
                  <a:txBody>
                    <a:bodyPr/>
                    <a:lstStyle/>
                    <a:p>
                      <a:pPr algn="ctr" fontAlgn="b"/>
                      <a:r>
                        <a:rPr lang="en-US" sz="1400" u="none" strike="noStrike" dirty="0" smtClean="0">
                          <a:solidFill>
                            <a:schemeClr val="bg2"/>
                          </a:solidFill>
                          <a:effectLst/>
                        </a:rPr>
                        <a:t>[A.3.1.1.6.1]</a:t>
                      </a:r>
                      <a:endParaRPr lang="en-GB" sz="1400" b="0" i="0" u="none" strike="noStrike" dirty="0">
                        <a:solidFill>
                          <a:schemeClr val="bg2"/>
                        </a:solidFill>
                        <a:effectLst/>
                        <a:latin typeface="+mn-lt"/>
                      </a:endParaRPr>
                    </a:p>
                  </a:txBody>
                  <a:tcPr marL="36000" marR="36000" marT="9525" marB="0" anchor="ctr"/>
                </a:tc>
                <a:tc>
                  <a:txBody>
                    <a:bodyPr/>
                    <a:lstStyle/>
                    <a:p>
                      <a:pPr algn="ctr" fontAlgn="b"/>
                      <a:r>
                        <a:rPr lang="en-US" sz="1400" b="0" i="0" u="none" strike="noStrike" dirty="0" smtClean="0">
                          <a:solidFill>
                            <a:schemeClr val="bg2"/>
                          </a:solidFill>
                          <a:effectLst/>
                          <a:latin typeface="+mn-lt"/>
                        </a:rPr>
                        <a:t>F-0B</a:t>
                      </a:r>
                    </a:p>
                  </a:txBody>
                  <a:tcPr marL="36000" marR="36000" marT="9525" marB="0" anchor="ctr"/>
                </a:tc>
                <a:tc>
                  <a:txBody>
                    <a:bodyPr/>
                    <a:lstStyle/>
                    <a:p>
                      <a:pPr algn="ctr" fontAlgn="b"/>
                      <a:r>
                        <a:rPr lang="en-US" sz="1400" b="0" i="0" u="none" strike="noStrike" dirty="0" smtClean="0">
                          <a:solidFill>
                            <a:schemeClr val="bg2"/>
                          </a:solidFill>
                          <a:effectLst/>
                          <a:latin typeface="+mn-lt"/>
                        </a:rPr>
                        <a:t>RT &amp; Ext RT</a:t>
                      </a:r>
                    </a:p>
                  </a:txBody>
                  <a:tcPr marL="36000" marR="36000" marT="9525" marB="0" anchor="ctr"/>
                </a:tc>
                <a:tc>
                  <a:txBody>
                    <a:bodyPr/>
                    <a:lstStyle/>
                    <a:p>
                      <a:pPr algn="ctr" fontAlgn="b"/>
                      <a:r>
                        <a:rPr lang="en-US" sz="1400" b="0" i="0" u="none" strike="noStrike" dirty="0" smtClean="0">
                          <a:solidFill>
                            <a:schemeClr val="bg2"/>
                          </a:solidFill>
                          <a:effectLst/>
                          <a:latin typeface="+mn-lt"/>
                        </a:rPr>
                        <a:t>0/1</a:t>
                      </a:r>
                    </a:p>
                  </a:txBody>
                  <a:tcPr marL="36000" marR="36000" marT="9525" marB="0" anchor="ctr"/>
                </a:tc>
              </a:tr>
              <a:tr h="161925">
                <a:tc>
                  <a:txBody>
                    <a:bodyPr/>
                    <a:lstStyle/>
                    <a:p>
                      <a:pPr algn="ctr" fontAlgn="b"/>
                      <a:r>
                        <a:rPr lang="en-US" sz="1400" b="0" i="0" u="none" strike="noStrike" dirty="0" smtClean="0">
                          <a:solidFill>
                            <a:schemeClr val="bg2"/>
                          </a:solidFill>
                          <a:effectLst/>
                          <a:latin typeface="+mn-lt"/>
                        </a:rPr>
                        <a:t>[A.3.1.1.6.2]</a:t>
                      </a:r>
                      <a:endParaRPr lang="en-GB" sz="1400" b="0" i="0" u="none" strike="noStrike" dirty="0">
                        <a:solidFill>
                          <a:schemeClr val="bg2"/>
                        </a:solidFill>
                        <a:effectLst/>
                        <a:latin typeface="+mn-lt"/>
                      </a:endParaRPr>
                    </a:p>
                  </a:txBody>
                  <a:tcPr marL="36000" marR="36000" marT="9525" marB="0" anchor="ctr"/>
                </a:tc>
                <a:tc>
                  <a:txBody>
                    <a:bodyPr/>
                    <a:lstStyle/>
                    <a:p>
                      <a:pPr algn="ctr" fontAlgn="b"/>
                      <a:r>
                        <a:rPr lang="en-US" sz="1400" b="0" i="0" u="none" strike="noStrike" dirty="0" smtClean="0">
                          <a:solidFill>
                            <a:schemeClr val="bg2"/>
                          </a:solidFill>
                          <a:effectLst/>
                          <a:latin typeface="+mn-lt"/>
                        </a:rPr>
                        <a:t>F-0C</a:t>
                      </a:r>
                    </a:p>
                  </a:txBody>
                  <a:tcPr marL="36000" marR="36000" marT="9525" marB="0" anchor="ctr"/>
                </a:tc>
                <a:tc>
                  <a:txBody>
                    <a:bodyPr/>
                    <a:lstStyle/>
                    <a:p>
                      <a:pPr algn="ctr" fontAlgn="b"/>
                      <a:r>
                        <a:rPr lang="en-US" sz="1400" b="0" i="0" u="none" strike="noStrike" dirty="0" smtClean="0">
                          <a:solidFill>
                            <a:schemeClr val="bg2"/>
                          </a:solidFill>
                          <a:effectLst/>
                          <a:latin typeface="+mn-lt"/>
                        </a:rPr>
                        <a:t>LWT &amp; RT &amp; Ext RT</a:t>
                      </a:r>
                    </a:p>
                  </a:txBody>
                  <a:tcPr marL="36000" marR="36000" marT="9525" marB="0" anchor="ctr"/>
                </a:tc>
                <a:tc>
                  <a:txBody>
                    <a:bodyPr/>
                    <a:lstStyle/>
                    <a:p>
                      <a:pPr algn="ctr" fontAlgn="b"/>
                      <a:r>
                        <a:rPr lang="en-US" sz="1400" b="0" i="0" u="none" strike="noStrike" dirty="0" smtClean="0">
                          <a:solidFill>
                            <a:schemeClr val="bg2"/>
                          </a:solidFill>
                          <a:effectLst/>
                          <a:latin typeface="+mn-lt"/>
                        </a:rPr>
                        <a:t>0/1</a:t>
                      </a:r>
                    </a:p>
                  </a:txBody>
                  <a:tcPr marL="36000" marR="36000" marT="9525" marB="0" anchor="ctr"/>
                </a:tc>
              </a:tr>
            </a:tbl>
          </a:graphicData>
        </a:graphic>
      </p:graphicFrame>
      <p:sp>
        <p:nvSpPr>
          <p:cNvPr id="7" name="Rectangle 6"/>
          <p:cNvSpPr/>
          <p:nvPr/>
        </p:nvSpPr>
        <p:spPr>
          <a:xfrm rot="19593077">
            <a:off x="383227" y="2967335"/>
            <a:ext cx="8377550" cy="923330"/>
          </a:xfrm>
          <a:prstGeom prst="rect">
            <a:avLst/>
          </a:prstGeom>
          <a:noFill/>
        </p:spPr>
        <p:txBody>
          <a:bodyPr wrap="none" lIns="91440" tIns="45720" rIns="91440" bIns="45720">
            <a:spAutoFit/>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Not applicable for </a:t>
            </a:r>
            <a:r>
              <a:rPr lang="en-US" sz="54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monobloc</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4260771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54</a:t>
            </a:fld>
            <a:endParaRPr lang="en-US"/>
          </a:p>
        </p:txBody>
      </p:sp>
      <p:sp>
        <p:nvSpPr>
          <p:cNvPr id="4" name="Text Placeholder 3"/>
          <p:cNvSpPr>
            <a:spLocks noGrp="1"/>
          </p:cNvSpPr>
          <p:nvPr>
            <p:ph type="body" sz="quarter" idx="15"/>
          </p:nvPr>
        </p:nvSpPr>
        <p:spPr/>
        <p:txBody>
          <a:bodyPr/>
          <a:lstStyle/>
          <a:p>
            <a:r>
              <a:rPr lang="nl-BE" dirty="0" smtClean="0"/>
              <a:t>2.3 </a:t>
            </a:r>
            <a:r>
              <a:rPr lang="nl-BE" dirty="0"/>
              <a:t>Installer setting – </a:t>
            </a:r>
            <a:r>
              <a:rPr lang="nl-BE" dirty="0" smtClean="0"/>
              <a:t>DHW</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err="1" smtClean="0">
                <a:solidFill>
                  <a:schemeClr val="bg2"/>
                </a:solidFill>
              </a:rPr>
              <a:t>Can</a:t>
            </a:r>
            <a:r>
              <a:rPr lang="nl-BE" dirty="0" smtClean="0">
                <a:solidFill>
                  <a:schemeClr val="bg2"/>
                </a:solidFill>
              </a:rPr>
              <a:t> the system </a:t>
            </a:r>
            <a:r>
              <a:rPr lang="nl-BE" dirty="0" err="1" smtClean="0">
                <a:solidFill>
                  <a:schemeClr val="bg2"/>
                </a:solidFill>
              </a:rPr>
              <a:t>prepare</a:t>
            </a:r>
            <a:r>
              <a:rPr lang="nl-BE" dirty="0" smtClean="0">
                <a:solidFill>
                  <a:schemeClr val="bg2"/>
                </a:solidFill>
              </a:rPr>
              <a:t> DHW?</a:t>
            </a:r>
          </a:p>
          <a:p>
            <a:pPr marL="742950" lvl="1" indent="-285750">
              <a:buFontTx/>
              <a:buChar char="-"/>
            </a:pPr>
            <a:r>
              <a:rPr lang="nl-BE" dirty="0" smtClean="0"/>
              <a:t>[A.2.2.E.4] </a:t>
            </a:r>
          </a:p>
          <a:p>
            <a:pPr marL="1428750" lvl="2" indent="-285750">
              <a:buFontTx/>
              <a:buChar char="-"/>
            </a:pPr>
            <a:r>
              <a:rPr lang="nl-BE" b="1" dirty="0" smtClean="0"/>
              <a:t>No = 0</a:t>
            </a:r>
          </a:p>
          <a:p>
            <a:pPr marL="1428750" lvl="2" indent="-285750">
              <a:buFontTx/>
              <a:buChar char="-"/>
            </a:pPr>
            <a:r>
              <a:rPr lang="nl-BE" dirty="0" smtClean="0"/>
              <a:t>Yes = 1</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668609922"/>
              </p:ext>
            </p:extLst>
          </p:nvPr>
        </p:nvGraphicFramePr>
        <p:xfrm>
          <a:off x="755576" y="5793824"/>
          <a:ext cx="3312368" cy="731520"/>
        </p:xfrm>
        <a:graphic>
          <a:graphicData uri="http://schemas.openxmlformats.org/drawingml/2006/table">
            <a:tbl>
              <a:tblPr firstRow="1" bandRow="1">
                <a:tableStyleId>{5C22544A-7EE6-4342-B048-85BDC9FD1C3A}</a:tableStyleId>
              </a:tblPr>
              <a:tblGrid>
                <a:gridCol w="1656184"/>
                <a:gridCol w="1656184"/>
              </a:tblGrid>
              <a:tr h="324036">
                <a:tc>
                  <a:txBody>
                    <a:bodyPr/>
                    <a:lstStyle/>
                    <a:p>
                      <a:r>
                        <a:rPr lang="nl-BE" dirty="0" err="1" smtClean="0">
                          <a:solidFill>
                            <a:schemeClr val="bg2"/>
                          </a:solidFill>
                        </a:rPr>
                        <a:t>Bread</a:t>
                      </a:r>
                      <a:r>
                        <a:rPr lang="nl-BE" dirty="0" smtClean="0">
                          <a:solidFill>
                            <a:schemeClr val="bg2"/>
                          </a:solidFill>
                        </a:rPr>
                        <a:t> </a:t>
                      </a:r>
                      <a:r>
                        <a:rPr lang="nl-BE" dirty="0" err="1" smtClean="0">
                          <a:solidFill>
                            <a:schemeClr val="bg2"/>
                          </a:solidFill>
                        </a:rPr>
                        <a:t>Crumb</a:t>
                      </a:r>
                      <a:endParaRPr lang="en-GB" dirty="0">
                        <a:solidFill>
                          <a:schemeClr val="bg2"/>
                        </a:solidFill>
                      </a:endParaRPr>
                    </a:p>
                  </a:txBody>
                  <a:tcPr/>
                </a:tc>
                <a:tc>
                  <a:txBody>
                    <a:bodyPr/>
                    <a:lstStyle/>
                    <a:p>
                      <a:r>
                        <a:rPr lang="nl-BE" dirty="0" err="1" smtClean="0">
                          <a:solidFill>
                            <a:schemeClr val="bg2"/>
                          </a:solidFill>
                        </a:rPr>
                        <a:t>Overvieuw</a:t>
                      </a:r>
                      <a:endParaRPr lang="en-GB" dirty="0">
                        <a:solidFill>
                          <a:schemeClr val="bg2"/>
                        </a:solidFill>
                      </a:endParaRPr>
                    </a:p>
                  </a:txBody>
                  <a:tcPr/>
                </a:tc>
              </a:tr>
              <a:tr h="324036">
                <a:tc>
                  <a:txBody>
                    <a:bodyPr/>
                    <a:lstStyle/>
                    <a:p>
                      <a:r>
                        <a:rPr lang="nl-BE" sz="1600" dirty="0" smtClean="0">
                          <a:solidFill>
                            <a:schemeClr val="bg2"/>
                          </a:solidFill>
                        </a:rPr>
                        <a:t>A.2.2.E.4</a:t>
                      </a:r>
                      <a:endParaRPr lang="en-GB" sz="1600" dirty="0">
                        <a:solidFill>
                          <a:schemeClr val="bg2"/>
                        </a:solidFill>
                      </a:endParaRPr>
                    </a:p>
                  </a:txBody>
                  <a:tcPr/>
                </a:tc>
                <a:tc>
                  <a:txBody>
                    <a:bodyPr/>
                    <a:lstStyle/>
                    <a:p>
                      <a:r>
                        <a:rPr lang="nl-BE" dirty="0" smtClean="0">
                          <a:solidFill>
                            <a:schemeClr val="bg2"/>
                          </a:solidFill>
                        </a:rPr>
                        <a:t>E-05</a:t>
                      </a:r>
                      <a:endParaRPr lang="en-GB" dirty="0">
                        <a:solidFill>
                          <a:schemeClr val="bg2"/>
                        </a:solidFill>
                      </a:endParaRPr>
                    </a:p>
                  </a:txBody>
                  <a:tcPr/>
                </a:tc>
              </a:tr>
            </a:tbl>
          </a:graphicData>
        </a:graphic>
      </p:graphicFrame>
    </p:spTree>
    <p:extLst>
      <p:ext uri="{BB962C8B-B14F-4D97-AF65-F5344CB8AC3E}">
        <p14:creationId xmlns:p14="http://schemas.microsoft.com/office/powerpoint/2010/main" val="18647734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55</a:t>
            </a:fld>
            <a:endParaRPr lang="en-US"/>
          </a:p>
        </p:txBody>
      </p:sp>
      <p:sp>
        <p:nvSpPr>
          <p:cNvPr id="4" name="Text Placeholder 3"/>
          <p:cNvSpPr>
            <a:spLocks noGrp="1"/>
          </p:cNvSpPr>
          <p:nvPr>
            <p:ph type="body" sz="quarter" idx="15"/>
          </p:nvPr>
        </p:nvSpPr>
        <p:spPr/>
        <p:txBody>
          <a:bodyPr/>
          <a:lstStyle/>
          <a:p>
            <a:r>
              <a:rPr lang="nl-BE" dirty="0"/>
              <a:t>2.3 Installer setting – DHW</a:t>
            </a:r>
            <a:endParaRPr lang="en-GB" dirty="0"/>
          </a:p>
          <a:p>
            <a:endParaRPr lang="en-GB" dirty="0"/>
          </a:p>
        </p:txBody>
      </p:sp>
      <p:sp>
        <p:nvSpPr>
          <p:cNvPr id="5" name="Text Placeholder 4"/>
          <p:cNvSpPr>
            <a:spLocks noGrp="1"/>
          </p:cNvSpPr>
          <p:nvPr>
            <p:ph type="body" sz="quarter" idx="16"/>
          </p:nvPr>
        </p:nvSpPr>
        <p:spPr/>
        <p:txBody>
          <a:bodyPr/>
          <a:lstStyle/>
          <a:p>
            <a:r>
              <a:rPr lang="nl-BE" dirty="0" smtClean="0">
                <a:solidFill>
                  <a:schemeClr val="bg2"/>
                </a:solidFill>
              </a:rPr>
              <a:t>Type of tank</a:t>
            </a:r>
            <a:endParaRPr lang="en-GB" dirty="0">
              <a:solidFill>
                <a:schemeClr val="bg2"/>
              </a:solidFill>
            </a:endParaRPr>
          </a:p>
        </p:txBody>
      </p:sp>
      <p:sp>
        <p:nvSpPr>
          <p:cNvPr id="6" name="Rectangle 5"/>
          <p:cNvSpPr/>
          <p:nvPr/>
        </p:nvSpPr>
        <p:spPr>
          <a:xfrm rot="19736073">
            <a:off x="383233" y="2967335"/>
            <a:ext cx="8377551"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Not applicable for </a:t>
            </a:r>
            <a:r>
              <a:rPr lang="en-US" sz="5400" b="1" cap="none"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monobloc</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6023352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56</a:t>
            </a:fld>
            <a:endParaRPr lang="en-US"/>
          </a:p>
        </p:txBody>
      </p:sp>
      <p:sp>
        <p:nvSpPr>
          <p:cNvPr id="4" name="Text Placeholder 3"/>
          <p:cNvSpPr>
            <a:spLocks noGrp="1"/>
          </p:cNvSpPr>
          <p:nvPr>
            <p:ph type="body" sz="quarter" idx="15"/>
          </p:nvPr>
        </p:nvSpPr>
        <p:spPr/>
        <p:txBody>
          <a:bodyPr/>
          <a:lstStyle/>
          <a:p>
            <a:r>
              <a:rPr lang="nl-BE" dirty="0"/>
              <a:t>2.3 Installer setting – DHW</a:t>
            </a:r>
            <a:endParaRPr lang="en-GB" dirty="0"/>
          </a:p>
          <a:p>
            <a:endParaRPr lang="en-GB" dirty="0"/>
          </a:p>
        </p:txBody>
      </p:sp>
      <p:sp>
        <p:nvSpPr>
          <p:cNvPr id="5" name="Text Placeholder 4"/>
          <p:cNvSpPr>
            <a:spLocks noGrp="1"/>
          </p:cNvSpPr>
          <p:nvPr>
            <p:ph type="body" sz="quarter" idx="16"/>
          </p:nvPr>
        </p:nvSpPr>
        <p:spPr/>
        <p:txBody>
          <a:bodyPr>
            <a:normAutofit/>
          </a:bodyPr>
          <a:lstStyle/>
          <a:p>
            <a:pPr marL="285750" indent="-285750">
              <a:buFontTx/>
              <a:buChar char="-"/>
            </a:pPr>
            <a:r>
              <a:rPr lang="nl-BE" dirty="0" smtClean="0">
                <a:solidFill>
                  <a:schemeClr val="bg2"/>
                </a:solidFill>
              </a:rPr>
              <a:t>DHW Type </a:t>
            </a:r>
          </a:p>
          <a:p>
            <a:pPr marL="742950" lvl="1" indent="-285750">
              <a:buFontTx/>
              <a:buChar char="-"/>
            </a:pPr>
            <a:r>
              <a:rPr lang="nl-BE" dirty="0" smtClean="0">
                <a:solidFill>
                  <a:schemeClr val="bg2"/>
                </a:solidFill>
              </a:rPr>
              <a:t>[A.4.1]</a:t>
            </a:r>
          </a:p>
          <a:p>
            <a:pPr marL="1428750" lvl="2" indent="-285750">
              <a:buFontTx/>
              <a:buChar char="-"/>
            </a:pPr>
            <a:r>
              <a:rPr lang="nl-BE" dirty="0" err="1" smtClean="0">
                <a:solidFill>
                  <a:schemeClr val="bg2"/>
                </a:solidFill>
              </a:rPr>
              <a:t>Reheat</a:t>
            </a:r>
            <a:r>
              <a:rPr lang="nl-BE" dirty="0" smtClean="0">
                <a:solidFill>
                  <a:schemeClr val="bg2"/>
                </a:solidFill>
              </a:rPr>
              <a:t> </a:t>
            </a:r>
            <a:r>
              <a:rPr lang="nl-BE" dirty="0" err="1" smtClean="0">
                <a:solidFill>
                  <a:schemeClr val="bg2"/>
                </a:solidFill>
              </a:rPr>
              <a:t>Only</a:t>
            </a:r>
            <a:r>
              <a:rPr lang="nl-BE" dirty="0" smtClean="0">
                <a:solidFill>
                  <a:schemeClr val="bg2"/>
                </a:solidFill>
              </a:rPr>
              <a:t> = 0</a:t>
            </a:r>
          </a:p>
          <a:p>
            <a:pPr marL="1428750" lvl="2" indent="-285750">
              <a:buFontTx/>
              <a:buChar char="-"/>
            </a:pPr>
            <a:r>
              <a:rPr lang="nl-BE" b="1" dirty="0" err="1" smtClean="0">
                <a:solidFill>
                  <a:schemeClr val="bg2"/>
                </a:solidFill>
              </a:rPr>
              <a:t>Reheat</a:t>
            </a:r>
            <a:r>
              <a:rPr lang="nl-BE" b="1" dirty="0" smtClean="0">
                <a:solidFill>
                  <a:schemeClr val="bg2"/>
                </a:solidFill>
              </a:rPr>
              <a:t> + </a:t>
            </a:r>
            <a:r>
              <a:rPr lang="nl-BE" b="1" dirty="0" err="1" smtClean="0">
                <a:solidFill>
                  <a:schemeClr val="bg2"/>
                </a:solidFill>
              </a:rPr>
              <a:t>scheduled</a:t>
            </a:r>
            <a:r>
              <a:rPr lang="nl-BE" b="1" dirty="0" smtClean="0">
                <a:solidFill>
                  <a:schemeClr val="bg2"/>
                </a:solidFill>
              </a:rPr>
              <a:t> = </a:t>
            </a:r>
            <a:r>
              <a:rPr lang="nl-BE" b="1" dirty="0">
                <a:solidFill>
                  <a:schemeClr val="bg2"/>
                </a:solidFill>
              </a:rPr>
              <a:t>1 (</a:t>
            </a:r>
            <a:r>
              <a:rPr lang="nl-BE" b="1" dirty="0" err="1">
                <a:solidFill>
                  <a:schemeClr val="bg2"/>
                </a:solidFill>
              </a:rPr>
              <a:t>recommended</a:t>
            </a:r>
            <a:r>
              <a:rPr lang="nl-BE" b="1" dirty="0" smtClean="0">
                <a:solidFill>
                  <a:schemeClr val="bg2"/>
                </a:solidFill>
              </a:rPr>
              <a:t>)</a:t>
            </a:r>
          </a:p>
          <a:p>
            <a:pPr marL="1428750" lvl="2" indent="-285750">
              <a:buFontTx/>
              <a:buChar char="-"/>
            </a:pPr>
            <a:r>
              <a:rPr lang="nl-BE" dirty="0" err="1" smtClean="0">
                <a:solidFill>
                  <a:schemeClr val="bg2"/>
                </a:solidFill>
              </a:rPr>
              <a:t>Scheduled</a:t>
            </a:r>
            <a:r>
              <a:rPr lang="nl-BE" dirty="0" smtClean="0">
                <a:solidFill>
                  <a:schemeClr val="bg2"/>
                </a:solidFill>
              </a:rPr>
              <a:t> </a:t>
            </a:r>
            <a:r>
              <a:rPr lang="nl-BE" dirty="0" err="1" smtClean="0">
                <a:solidFill>
                  <a:schemeClr val="bg2"/>
                </a:solidFill>
              </a:rPr>
              <a:t>only</a:t>
            </a:r>
            <a:r>
              <a:rPr lang="nl-BE" dirty="0" smtClean="0">
                <a:solidFill>
                  <a:schemeClr val="bg2"/>
                </a:solidFill>
              </a:rPr>
              <a:t> = 2</a:t>
            </a:r>
          </a:p>
          <a:p>
            <a:pPr lvl="2" indent="0">
              <a:buNone/>
            </a:pPr>
            <a:endParaRPr lang="nl-BE" dirty="0" smtClean="0">
              <a:solidFill>
                <a:schemeClr val="bg2"/>
              </a:solidFill>
            </a:endParaRPr>
          </a:p>
          <a:p>
            <a:pPr marL="285750" lvl="2" indent="-285750">
              <a:buFontTx/>
              <a:buChar char="-"/>
            </a:pPr>
            <a:r>
              <a:rPr lang="nl-BE" sz="1800" dirty="0">
                <a:solidFill>
                  <a:schemeClr val="bg2"/>
                </a:solidFill>
              </a:rPr>
              <a:t>Maximum </a:t>
            </a:r>
            <a:r>
              <a:rPr lang="nl-BE" sz="1800" dirty="0" smtClean="0">
                <a:solidFill>
                  <a:schemeClr val="bg2"/>
                </a:solidFill>
              </a:rPr>
              <a:t>setpoint </a:t>
            </a:r>
            <a:r>
              <a:rPr lang="nl-BE" sz="1800" b="1" smtClean="0">
                <a:solidFill>
                  <a:srgbClr val="FF0000"/>
                </a:solidFill>
              </a:rPr>
              <a:t>This </a:t>
            </a:r>
            <a:r>
              <a:rPr lang="nl-BE" sz="1800" b="1" dirty="0" smtClean="0">
                <a:solidFill>
                  <a:srgbClr val="FF0000"/>
                </a:solidFill>
              </a:rPr>
              <a:t>setting is overruled </a:t>
            </a:r>
            <a:r>
              <a:rPr lang="nl-BE" sz="1800" b="1" dirty="0" err="1" smtClean="0">
                <a:solidFill>
                  <a:srgbClr val="FF0000"/>
                </a:solidFill>
              </a:rPr>
              <a:t>during</a:t>
            </a:r>
            <a:r>
              <a:rPr lang="nl-BE" sz="1800" b="1" dirty="0" smtClean="0">
                <a:solidFill>
                  <a:srgbClr val="FF0000"/>
                </a:solidFill>
              </a:rPr>
              <a:t> </a:t>
            </a:r>
            <a:r>
              <a:rPr lang="nl-BE" sz="1800" b="1" dirty="0" err="1" smtClean="0">
                <a:solidFill>
                  <a:srgbClr val="FF0000"/>
                </a:solidFill>
              </a:rPr>
              <a:t>disinfection</a:t>
            </a:r>
            <a:endParaRPr lang="nl-BE" sz="1800" dirty="0">
              <a:solidFill>
                <a:schemeClr val="bg2"/>
              </a:solidFill>
            </a:endParaRPr>
          </a:p>
          <a:p>
            <a:pPr marL="742950" lvl="1" indent="-285750">
              <a:buFontTx/>
              <a:buChar char="-"/>
            </a:pPr>
            <a:r>
              <a:rPr lang="nl-BE" dirty="0"/>
              <a:t>[A.4.5]</a:t>
            </a:r>
          </a:p>
          <a:p>
            <a:pPr marL="1428750" lvl="2" indent="-285750">
              <a:buFontTx/>
              <a:buChar char="-"/>
            </a:pPr>
            <a:r>
              <a:rPr lang="nl-BE" dirty="0"/>
              <a:t>40 -&gt; 80 °C (Default 60°C) </a:t>
            </a:r>
          </a:p>
          <a:p>
            <a:pPr lvl="2" indent="0">
              <a:buNone/>
            </a:pPr>
            <a:r>
              <a:rPr lang="nl-BE" b="1" dirty="0"/>
              <a:t>55 °C (</a:t>
            </a:r>
            <a:r>
              <a:rPr lang="nl-BE" b="1" dirty="0" err="1"/>
              <a:t>recommended</a:t>
            </a:r>
            <a:r>
              <a:rPr lang="nl-BE" b="1" dirty="0"/>
              <a:t>)</a:t>
            </a:r>
          </a:p>
          <a:p>
            <a:r>
              <a:rPr lang="nl-BE" dirty="0" smtClean="0">
                <a:solidFill>
                  <a:srgbClr val="FF0000"/>
                </a:solidFill>
              </a:rPr>
              <a:t>		</a:t>
            </a:r>
            <a:endParaRPr lang="nl-BE" dirty="0">
              <a:solidFill>
                <a:srgbClr val="FF0000"/>
              </a:solidFill>
            </a:endParaRPr>
          </a:p>
          <a:p>
            <a:pPr lvl="2" indent="0">
              <a:buNone/>
            </a:pPr>
            <a:endParaRPr lang="nl-BE" dirty="0" smtClean="0"/>
          </a:p>
        </p:txBody>
      </p:sp>
      <p:graphicFrame>
        <p:nvGraphicFramePr>
          <p:cNvPr id="6" name="Table 5"/>
          <p:cNvGraphicFramePr>
            <a:graphicFrameLocks noGrp="1"/>
          </p:cNvGraphicFramePr>
          <p:nvPr>
            <p:extLst>
              <p:ext uri="{D42A27DB-BD31-4B8C-83A1-F6EECF244321}">
                <p14:modId xmlns:p14="http://schemas.microsoft.com/office/powerpoint/2010/main" val="304874117"/>
              </p:ext>
            </p:extLst>
          </p:nvPr>
        </p:nvGraphicFramePr>
        <p:xfrm>
          <a:off x="755576" y="5928697"/>
          <a:ext cx="4392489" cy="668655"/>
        </p:xfrm>
        <a:graphic>
          <a:graphicData uri="http://schemas.openxmlformats.org/drawingml/2006/table">
            <a:tbl>
              <a:tblPr firstRow="1">
                <a:tableStyleId>{3C2FFA5D-87B4-456A-9821-1D502468CF0F}</a:tableStyleId>
              </a:tblPr>
              <a:tblGrid>
                <a:gridCol w="1464163"/>
                <a:gridCol w="1200133"/>
                <a:gridCol w="1728193"/>
              </a:tblGrid>
              <a:tr h="161925">
                <a:tc>
                  <a:txBody>
                    <a:bodyPr/>
                    <a:lstStyle/>
                    <a:p>
                      <a:pPr algn="ctr" fontAlgn="b"/>
                      <a:r>
                        <a:rPr lang="en-US" sz="1400" u="none" strike="noStrike" dirty="0" smtClean="0">
                          <a:solidFill>
                            <a:schemeClr val="tx2"/>
                          </a:solidFill>
                          <a:effectLst/>
                        </a:rPr>
                        <a:t>Bread</a:t>
                      </a:r>
                      <a:r>
                        <a:rPr lang="en-US" sz="1400" u="none" strike="noStrike" baseline="0" dirty="0" smtClean="0">
                          <a:solidFill>
                            <a:schemeClr val="tx2"/>
                          </a:solidFill>
                          <a:effectLst/>
                        </a:rPr>
                        <a:t> Crumb</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Overview</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nl-BE" sz="1400" b="1" i="0" u="none" strike="noStrike" dirty="0" smtClean="0">
                          <a:solidFill>
                            <a:schemeClr val="tx2"/>
                          </a:solidFill>
                          <a:effectLst/>
                          <a:latin typeface="+mn-lt"/>
                        </a:rPr>
                        <a:t>Range</a:t>
                      </a:r>
                      <a:endParaRPr lang="en-GB" sz="1400" b="1" i="0" u="none" strike="noStrike" dirty="0">
                        <a:solidFill>
                          <a:schemeClr val="tx2"/>
                        </a:solidFill>
                        <a:effectLst/>
                        <a:latin typeface="+mn-lt"/>
                      </a:endParaRPr>
                    </a:p>
                  </a:txBody>
                  <a:tcPr marL="36000" marR="36000" marT="9525" marB="0" anchor="ctr"/>
                </a:tc>
              </a:tr>
              <a:tr h="161925">
                <a:tc>
                  <a:txBody>
                    <a:bodyPr/>
                    <a:lstStyle/>
                    <a:p>
                      <a:pPr algn="ctr" fontAlgn="b"/>
                      <a:r>
                        <a:rPr lang="en-US" sz="1400" b="0" i="0" u="none" strike="noStrike" dirty="0" smtClean="0">
                          <a:solidFill>
                            <a:schemeClr val="tx2"/>
                          </a:solidFill>
                          <a:effectLst/>
                          <a:latin typeface="+mn-lt"/>
                        </a:rPr>
                        <a:t>A.4.1</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6-0D</a:t>
                      </a:r>
                    </a:p>
                  </a:txBody>
                  <a:tcPr marL="36000" marR="36000" marT="9525" marB="0" anchor="ctr"/>
                </a:tc>
                <a:tc>
                  <a:txBody>
                    <a:bodyPr/>
                    <a:lstStyle/>
                    <a:p>
                      <a:pPr algn="ctr" fontAlgn="b"/>
                      <a:r>
                        <a:rPr lang="en-US" sz="1400" b="0" i="0" u="none" strike="noStrike" dirty="0" smtClean="0">
                          <a:solidFill>
                            <a:schemeClr val="tx2"/>
                          </a:solidFill>
                          <a:effectLst/>
                          <a:latin typeface="+mn-lt"/>
                        </a:rPr>
                        <a:t>-</a:t>
                      </a:r>
                    </a:p>
                  </a:txBody>
                  <a:tcPr marL="36000" marR="36000" marT="9525" marB="0" anchor="ctr"/>
                </a:tc>
              </a:tr>
              <a:tr h="161925">
                <a:tc>
                  <a:txBody>
                    <a:bodyPr/>
                    <a:lstStyle/>
                    <a:p>
                      <a:pPr algn="ctr" fontAlgn="b"/>
                      <a:r>
                        <a:rPr lang="en-US" sz="1400" b="0" i="0" u="none" strike="noStrike" dirty="0" smtClean="0">
                          <a:solidFill>
                            <a:schemeClr val="tx2"/>
                          </a:solidFill>
                          <a:effectLst/>
                          <a:latin typeface="+mn-lt"/>
                        </a:rPr>
                        <a:t>A.4.5</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6-0E</a:t>
                      </a:r>
                    </a:p>
                  </a:txBody>
                  <a:tcPr marL="36000" marR="36000" marT="9525" marB="0" anchor="ctr"/>
                </a:tc>
                <a:tc>
                  <a:txBody>
                    <a:bodyPr/>
                    <a:lstStyle/>
                    <a:p>
                      <a:pPr algn="ctr" fontAlgn="b"/>
                      <a:r>
                        <a:rPr lang="en-US" sz="1400" b="0" i="0" u="none" strike="noStrike" dirty="0" smtClean="0">
                          <a:solidFill>
                            <a:schemeClr val="tx2"/>
                          </a:solidFill>
                          <a:effectLst/>
                          <a:latin typeface="+mn-lt"/>
                        </a:rPr>
                        <a:t>40-&gt;80°C</a:t>
                      </a:r>
                      <a:r>
                        <a:rPr lang="en-US" sz="1400" b="0" i="0" u="none" strike="noStrike" baseline="0" dirty="0" smtClean="0">
                          <a:solidFill>
                            <a:schemeClr val="tx2"/>
                          </a:solidFill>
                          <a:effectLst/>
                          <a:latin typeface="+mn-lt"/>
                        </a:rPr>
                        <a:t> Default 60°C</a:t>
                      </a:r>
                      <a:endParaRPr lang="en-US" sz="1400" b="0" i="0" u="none" strike="noStrike" dirty="0" smtClean="0">
                        <a:solidFill>
                          <a:schemeClr val="tx2"/>
                        </a:solidFill>
                        <a:effectLst/>
                        <a:latin typeface="+mn-lt"/>
                      </a:endParaRPr>
                    </a:p>
                  </a:txBody>
                  <a:tcPr marL="36000" marR="36000" marT="9525" marB="0" anchor="ctr"/>
                </a:tc>
              </a:tr>
            </a:tbl>
          </a:graphicData>
        </a:graphic>
      </p:graphicFrame>
    </p:spTree>
    <p:extLst>
      <p:ext uri="{BB962C8B-B14F-4D97-AF65-F5344CB8AC3E}">
        <p14:creationId xmlns:p14="http://schemas.microsoft.com/office/powerpoint/2010/main" val="40194181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57</a:t>
            </a:fld>
            <a:endParaRPr lang="en-US"/>
          </a:p>
        </p:txBody>
      </p:sp>
      <p:sp>
        <p:nvSpPr>
          <p:cNvPr id="4" name="Text Placeholder 3"/>
          <p:cNvSpPr>
            <a:spLocks noGrp="1"/>
          </p:cNvSpPr>
          <p:nvPr>
            <p:ph type="body" sz="quarter" idx="15"/>
          </p:nvPr>
        </p:nvSpPr>
        <p:spPr/>
        <p:txBody>
          <a:bodyPr/>
          <a:lstStyle/>
          <a:p>
            <a:r>
              <a:rPr lang="nl-BE" dirty="0"/>
              <a:t>2.3 Installer setting – DHW</a:t>
            </a:r>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i="1" dirty="0" smtClean="0">
                <a:solidFill>
                  <a:schemeClr val="bg2"/>
                </a:solidFill>
              </a:rPr>
              <a:t>Storage Comfort</a:t>
            </a:r>
          </a:p>
          <a:p>
            <a:pPr marL="742950" lvl="1" indent="-285750">
              <a:buFontTx/>
              <a:buChar char="-"/>
            </a:pPr>
            <a:r>
              <a:rPr lang="nl-BE" i="1" dirty="0" smtClean="0">
                <a:solidFill>
                  <a:schemeClr val="bg2"/>
                </a:solidFill>
              </a:rPr>
              <a:t>[7.4.3.1]</a:t>
            </a:r>
          </a:p>
          <a:p>
            <a:pPr marL="1428750" lvl="2" indent="-285750">
              <a:buFontTx/>
              <a:buChar char="-"/>
            </a:pPr>
            <a:r>
              <a:rPr lang="nl-BE" i="1" dirty="0" smtClean="0">
                <a:solidFill>
                  <a:schemeClr val="bg2"/>
                </a:solidFill>
              </a:rPr>
              <a:t>Default 55°C</a:t>
            </a:r>
          </a:p>
          <a:p>
            <a:pPr marL="285750" indent="-285750">
              <a:buFontTx/>
              <a:buChar char="-"/>
            </a:pPr>
            <a:r>
              <a:rPr lang="nl-BE" i="1" dirty="0" smtClean="0">
                <a:solidFill>
                  <a:schemeClr val="bg2"/>
                </a:solidFill>
              </a:rPr>
              <a:t>Storage </a:t>
            </a:r>
            <a:r>
              <a:rPr lang="nl-BE" i="1" dirty="0" err="1" smtClean="0">
                <a:solidFill>
                  <a:schemeClr val="bg2"/>
                </a:solidFill>
              </a:rPr>
              <a:t>Eco</a:t>
            </a:r>
            <a:endParaRPr lang="nl-BE" i="1" dirty="0" smtClean="0">
              <a:solidFill>
                <a:schemeClr val="bg2"/>
              </a:solidFill>
            </a:endParaRPr>
          </a:p>
          <a:p>
            <a:pPr marL="742950" lvl="1" indent="-285750">
              <a:buFontTx/>
              <a:buChar char="-"/>
            </a:pPr>
            <a:r>
              <a:rPr lang="nl-BE" i="1" dirty="0" smtClean="0">
                <a:solidFill>
                  <a:schemeClr val="bg2"/>
                </a:solidFill>
              </a:rPr>
              <a:t>[7.4.3.2]</a:t>
            </a:r>
          </a:p>
          <a:p>
            <a:pPr marL="1428750" lvl="2" indent="-285750">
              <a:buFontTx/>
              <a:buChar char="-"/>
            </a:pPr>
            <a:r>
              <a:rPr lang="nl-BE" i="1" dirty="0" smtClean="0">
                <a:solidFill>
                  <a:schemeClr val="bg2"/>
                </a:solidFill>
              </a:rPr>
              <a:t>Default 45°C</a:t>
            </a:r>
          </a:p>
          <a:p>
            <a:pPr marL="285750" indent="-285750">
              <a:buFontTx/>
              <a:buChar char="-"/>
            </a:pPr>
            <a:r>
              <a:rPr lang="nl-BE" i="1" dirty="0" err="1" smtClean="0">
                <a:solidFill>
                  <a:schemeClr val="bg2"/>
                </a:solidFill>
              </a:rPr>
              <a:t>Reheat</a:t>
            </a:r>
            <a:r>
              <a:rPr lang="nl-BE" i="1" dirty="0" smtClean="0">
                <a:solidFill>
                  <a:schemeClr val="bg2"/>
                </a:solidFill>
              </a:rPr>
              <a:t> </a:t>
            </a:r>
          </a:p>
          <a:p>
            <a:pPr marL="742950" lvl="1" indent="-285750">
              <a:buFontTx/>
              <a:buChar char="-"/>
            </a:pPr>
            <a:r>
              <a:rPr lang="nl-BE" i="1" dirty="0" smtClean="0">
                <a:solidFill>
                  <a:schemeClr val="bg2"/>
                </a:solidFill>
              </a:rPr>
              <a:t>[7.4.3.3]</a:t>
            </a:r>
          </a:p>
          <a:p>
            <a:pPr marL="1428750" lvl="2" indent="-285750">
              <a:buFontTx/>
              <a:buChar char="-"/>
            </a:pPr>
            <a:r>
              <a:rPr lang="nl-BE" i="1" dirty="0" smtClean="0">
                <a:solidFill>
                  <a:schemeClr val="bg2"/>
                </a:solidFill>
              </a:rPr>
              <a:t>Default 45°C</a:t>
            </a:r>
          </a:p>
        </p:txBody>
      </p:sp>
      <p:graphicFrame>
        <p:nvGraphicFramePr>
          <p:cNvPr id="6" name="Table 5"/>
          <p:cNvGraphicFramePr>
            <a:graphicFrameLocks noGrp="1"/>
          </p:cNvGraphicFramePr>
          <p:nvPr>
            <p:extLst>
              <p:ext uri="{D42A27DB-BD31-4B8C-83A1-F6EECF244321}">
                <p14:modId xmlns:p14="http://schemas.microsoft.com/office/powerpoint/2010/main" val="561470602"/>
              </p:ext>
            </p:extLst>
          </p:nvPr>
        </p:nvGraphicFramePr>
        <p:xfrm>
          <a:off x="683568" y="5041984"/>
          <a:ext cx="7992887" cy="1483360"/>
        </p:xfrm>
        <a:graphic>
          <a:graphicData uri="http://schemas.openxmlformats.org/drawingml/2006/table">
            <a:tbl>
              <a:tblPr firstRow="1" bandRow="1">
                <a:tableStyleId>{5C22544A-7EE6-4342-B048-85BDC9FD1C3A}</a:tableStyleId>
              </a:tblPr>
              <a:tblGrid>
                <a:gridCol w="1512167"/>
                <a:gridCol w="1296144"/>
                <a:gridCol w="1728192"/>
                <a:gridCol w="3456384"/>
              </a:tblGrid>
              <a:tr h="370840">
                <a:tc>
                  <a:txBody>
                    <a:bodyPr/>
                    <a:lstStyle/>
                    <a:p>
                      <a:r>
                        <a:rPr lang="nl-BE" sz="1400" dirty="0" err="1" smtClean="0">
                          <a:solidFill>
                            <a:schemeClr val="bg2"/>
                          </a:solidFill>
                        </a:rPr>
                        <a:t>Bread</a:t>
                      </a:r>
                      <a:r>
                        <a:rPr lang="nl-BE" sz="1400" dirty="0" smtClean="0">
                          <a:solidFill>
                            <a:schemeClr val="bg2"/>
                          </a:solidFill>
                        </a:rPr>
                        <a:t> </a:t>
                      </a:r>
                      <a:r>
                        <a:rPr lang="nl-BE" sz="1400" dirty="0" err="1" smtClean="0">
                          <a:solidFill>
                            <a:schemeClr val="bg2"/>
                          </a:solidFill>
                        </a:rPr>
                        <a:t>Crumb</a:t>
                      </a:r>
                      <a:endParaRPr lang="en-GB" sz="1400" dirty="0">
                        <a:solidFill>
                          <a:schemeClr val="bg2"/>
                        </a:solidFill>
                      </a:endParaRPr>
                    </a:p>
                  </a:txBody>
                  <a:tcPr/>
                </a:tc>
                <a:tc>
                  <a:txBody>
                    <a:bodyPr/>
                    <a:lstStyle/>
                    <a:p>
                      <a:r>
                        <a:rPr lang="nl-BE" sz="1400" dirty="0" err="1" smtClean="0">
                          <a:solidFill>
                            <a:schemeClr val="bg2"/>
                          </a:solidFill>
                        </a:rPr>
                        <a:t>Overvieuw</a:t>
                      </a:r>
                      <a:endParaRPr lang="en-GB" sz="1400" dirty="0">
                        <a:solidFill>
                          <a:schemeClr val="bg2"/>
                        </a:solidFill>
                      </a:endParaRPr>
                    </a:p>
                  </a:txBody>
                  <a:tcPr/>
                </a:tc>
                <a:tc>
                  <a:txBody>
                    <a:bodyPr/>
                    <a:lstStyle/>
                    <a:p>
                      <a:r>
                        <a:rPr lang="nl-BE" sz="1400" dirty="0" smtClean="0">
                          <a:solidFill>
                            <a:schemeClr val="bg2"/>
                          </a:solidFill>
                        </a:rPr>
                        <a:t>DHW control</a:t>
                      </a:r>
                      <a:endParaRPr lang="en-GB" sz="1400" dirty="0">
                        <a:solidFill>
                          <a:schemeClr val="bg2"/>
                        </a:solidFill>
                      </a:endParaRPr>
                    </a:p>
                  </a:txBody>
                  <a:tcPr/>
                </a:tc>
                <a:tc>
                  <a:txBody>
                    <a:bodyPr/>
                    <a:lstStyle/>
                    <a:p>
                      <a:r>
                        <a:rPr lang="nl-BE" sz="1400" dirty="0" smtClean="0">
                          <a:solidFill>
                            <a:schemeClr val="bg2"/>
                          </a:solidFill>
                        </a:rPr>
                        <a:t>Range</a:t>
                      </a:r>
                      <a:endParaRPr lang="en-GB" sz="1400" dirty="0">
                        <a:solidFill>
                          <a:schemeClr val="bg2"/>
                        </a:solidFill>
                      </a:endParaRPr>
                    </a:p>
                  </a:txBody>
                  <a:tcPr/>
                </a:tc>
              </a:tr>
              <a:tr h="370840">
                <a:tc>
                  <a:txBody>
                    <a:bodyPr/>
                    <a:lstStyle/>
                    <a:p>
                      <a:r>
                        <a:rPr lang="nl-BE" sz="1400" dirty="0" smtClean="0">
                          <a:solidFill>
                            <a:schemeClr val="bg2"/>
                          </a:solidFill>
                        </a:rPr>
                        <a:t>7.4.3.1</a:t>
                      </a:r>
                      <a:endParaRPr lang="en-GB" sz="1400" dirty="0">
                        <a:solidFill>
                          <a:schemeClr val="bg2"/>
                        </a:solidFill>
                      </a:endParaRPr>
                    </a:p>
                  </a:txBody>
                  <a:tcPr/>
                </a:tc>
                <a:tc>
                  <a:txBody>
                    <a:bodyPr/>
                    <a:lstStyle/>
                    <a:p>
                      <a:r>
                        <a:rPr lang="nl-BE" sz="1400" dirty="0" smtClean="0">
                          <a:solidFill>
                            <a:schemeClr val="bg2"/>
                          </a:solidFill>
                        </a:rPr>
                        <a:t>6-0A</a:t>
                      </a:r>
                      <a:endParaRPr lang="en-GB" sz="1400" dirty="0">
                        <a:solidFill>
                          <a:schemeClr val="bg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400" dirty="0" smtClean="0">
                          <a:solidFill>
                            <a:schemeClr val="bg2"/>
                          </a:solidFill>
                        </a:rPr>
                        <a:t>S</a:t>
                      </a:r>
                      <a:r>
                        <a:rPr lang="nl-BE" sz="1400" baseline="0" dirty="0" smtClean="0">
                          <a:solidFill>
                            <a:schemeClr val="bg2"/>
                          </a:solidFill>
                        </a:rPr>
                        <a:t> &amp; R+S</a:t>
                      </a:r>
                      <a:endParaRPr lang="en-GB" sz="1400" dirty="0" smtClean="0">
                        <a:solidFill>
                          <a:schemeClr val="bg2"/>
                        </a:solidFill>
                      </a:endParaRPr>
                    </a:p>
                  </a:txBody>
                  <a:tcPr/>
                </a:tc>
                <a:tc>
                  <a:txBody>
                    <a:bodyPr/>
                    <a:lstStyle/>
                    <a:p>
                      <a:r>
                        <a:rPr lang="nl-BE" sz="1400" dirty="0" smtClean="0">
                          <a:solidFill>
                            <a:schemeClr val="bg2"/>
                          </a:solidFill>
                        </a:rPr>
                        <a:t>30~[6-0E]; step</a:t>
                      </a:r>
                      <a:r>
                        <a:rPr lang="nl-BE" sz="1400" baseline="0" dirty="0" smtClean="0">
                          <a:solidFill>
                            <a:schemeClr val="bg2"/>
                          </a:solidFill>
                        </a:rPr>
                        <a:t> 1°C; Default 55°C</a:t>
                      </a:r>
                      <a:endParaRPr lang="en-GB" sz="1400" dirty="0">
                        <a:solidFill>
                          <a:schemeClr val="bg2"/>
                        </a:solidFill>
                      </a:endParaRPr>
                    </a:p>
                  </a:txBody>
                  <a:tcPr/>
                </a:tc>
              </a:tr>
              <a:tr h="370840">
                <a:tc>
                  <a:txBody>
                    <a:bodyPr/>
                    <a:lstStyle/>
                    <a:p>
                      <a:r>
                        <a:rPr lang="nl-BE" sz="1400" dirty="0" smtClean="0">
                          <a:solidFill>
                            <a:schemeClr val="bg2"/>
                          </a:solidFill>
                        </a:rPr>
                        <a:t>7.4.3.2</a:t>
                      </a:r>
                      <a:endParaRPr lang="en-GB" sz="1400" dirty="0">
                        <a:solidFill>
                          <a:schemeClr val="bg2"/>
                        </a:solidFill>
                      </a:endParaRPr>
                    </a:p>
                  </a:txBody>
                  <a:tcPr/>
                </a:tc>
                <a:tc>
                  <a:txBody>
                    <a:bodyPr/>
                    <a:lstStyle/>
                    <a:p>
                      <a:r>
                        <a:rPr lang="nl-BE" sz="1400" dirty="0" smtClean="0">
                          <a:solidFill>
                            <a:schemeClr val="bg2"/>
                          </a:solidFill>
                        </a:rPr>
                        <a:t>6-0B</a:t>
                      </a:r>
                      <a:endParaRPr lang="en-GB" sz="1400" dirty="0">
                        <a:solidFill>
                          <a:schemeClr val="bg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400" dirty="0" smtClean="0">
                          <a:solidFill>
                            <a:schemeClr val="bg2"/>
                          </a:solidFill>
                        </a:rPr>
                        <a:t>S</a:t>
                      </a:r>
                      <a:r>
                        <a:rPr lang="nl-BE" sz="1400" baseline="0" dirty="0" smtClean="0">
                          <a:solidFill>
                            <a:schemeClr val="bg2"/>
                          </a:solidFill>
                        </a:rPr>
                        <a:t> &amp; R+S</a:t>
                      </a:r>
                      <a:endParaRPr lang="en-GB" sz="1400" dirty="0" smtClean="0">
                        <a:solidFill>
                          <a:schemeClr val="bg2"/>
                        </a:solidFill>
                      </a:endParaRPr>
                    </a:p>
                  </a:txBody>
                  <a:tcPr/>
                </a:tc>
                <a:tc>
                  <a:txBody>
                    <a:bodyPr/>
                    <a:lstStyle/>
                    <a:p>
                      <a:r>
                        <a:rPr lang="nl-BE" sz="1400" dirty="0" smtClean="0">
                          <a:solidFill>
                            <a:schemeClr val="bg2"/>
                          </a:solidFill>
                        </a:rPr>
                        <a:t>30~min(50,</a:t>
                      </a:r>
                      <a:r>
                        <a:rPr lang="nl-BE" sz="1400" baseline="0" dirty="0" smtClean="0">
                          <a:solidFill>
                            <a:schemeClr val="bg2"/>
                          </a:solidFill>
                        </a:rPr>
                        <a:t> [6-0E])°C; step 1°C; Default 45°C</a:t>
                      </a:r>
                      <a:endParaRPr lang="en-GB" sz="1400" dirty="0">
                        <a:solidFill>
                          <a:schemeClr val="bg2"/>
                        </a:solidFill>
                      </a:endParaRPr>
                    </a:p>
                  </a:txBody>
                  <a:tcPr/>
                </a:tc>
              </a:tr>
              <a:tr h="370840">
                <a:tc>
                  <a:txBody>
                    <a:bodyPr/>
                    <a:lstStyle/>
                    <a:p>
                      <a:r>
                        <a:rPr lang="nl-BE" sz="1400" dirty="0" smtClean="0">
                          <a:solidFill>
                            <a:schemeClr val="bg2"/>
                          </a:solidFill>
                        </a:rPr>
                        <a:t>7.4.3.3</a:t>
                      </a:r>
                      <a:endParaRPr lang="en-GB" sz="1400" dirty="0">
                        <a:solidFill>
                          <a:schemeClr val="bg2"/>
                        </a:solidFill>
                      </a:endParaRPr>
                    </a:p>
                  </a:txBody>
                  <a:tcPr/>
                </a:tc>
                <a:tc>
                  <a:txBody>
                    <a:bodyPr/>
                    <a:lstStyle/>
                    <a:p>
                      <a:r>
                        <a:rPr lang="nl-BE" sz="1400" dirty="0" smtClean="0">
                          <a:solidFill>
                            <a:schemeClr val="bg2"/>
                          </a:solidFill>
                        </a:rPr>
                        <a:t>6-0C</a:t>
                      </a:r>
                      <a:endParaRPr lang="en-GB" sz="1400" dirty="0">
                        <a:solidFill>
                          <a:schemeClr val="bg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400" dirty="0" smtClean="0">
                          <a:solidFill>
                            <a:schemeClr val="bg2"/>
                          </a:solidFill>
                        </a:rPr>
                        <a:t>S</a:t>
                      </a:r>
                      <a:r>
                        <a:rPr lang="nl-BE" sz="1400" baseline="0" dirty="0" smtClean="0">
                          <a:solidFill>
                            <a:schemeClr val="bg2"/>
                          </a:solidFill>
                        </a:rPr>
                        <a:t> &amp; R+S</a:t>
                      </a:r>
                      <a:endParaRPr lang="en-GB" sz="1400" dirty="0" smtClean="0">
                        <a:solidFill>
                          <a:schemeClr val="bg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400" dirty="0" smtClean="0">
                          <a:solidFill>
                            <a:schemeClr val="bg2"/>
                          </a:solidFill>
                        </a:rPr>
                        <a:t>30~min(50,</a:t>
                      </a:r>
                      <a:r>
                        <a:rPr lang="nl-BE" sz="1400" baseline="0" dirty="0" smtClean="0">
                          <a:solidFill>
                            <a:schemeClr val="bg2"/>
                          </a:solidFill>
                        </a:rPr>
                        <a:t> [6-0E])°C; step 1°C; Default 45°C</a:t>
                      </a:r>
                      <a:endParaRPr lang="en-GB" sz="1400" dirty="0" smtClean="0">
                        <a:solidFill>
                          <a:schemeClr val="bg2"/>
                        </a:solidFill>
                      </a:endParaRPr>
                    </a:p>
                  </a:txBody>
                  <a:tcPr/>
                </a:tc>
              </a:tr>
            </a:tbl>
          </a:graphicData>
        </a:graphic>
      </p:graphicFrame>
    </p:spTree>
    <p:extLst>
      <p:ext uri="{BB962C8B-B14F-4D97-AF65-F5344CB8AC3E}">
        <p14:creationId xmlns:p14="http://schemas.microsoft.com/office/powerpoint/2010/main" val="23448074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58</a:t>
            </a:fld>
            <a:endParaRPr lang="en-US"/>
          </a:p>
        </p:txBody>
      </p:sp>
      <p:sp>
        <p:nvSpPr>
          <p:cNvPr id="4" name="Text Placeholder 3"/>
          <p:cNvSpPr>
            <a:spLocks noGrp="1"/>
          </p:cNvSpPr>
          <p:nvPr>
            <p:ph type="body" sz="quarter" idx="15"/>
          </p:nvPr>
        </p:nvSpPr>
        <p:spPr/>
        <p:txBody>
          <a:bodyPr/>
          <a:lstStyle/>
          <a:p>
            <a:r>
              <a:rPr lang="nl-BE" dirty="0"/>
              <a:t>2.3 Installer setting – DHW</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err="1" smtClean="0">
                <a:solidFill>
                  <a:schemeClr val="bg2"/>
                </a:solidFill>
              </a:rPr>
              <a:t>SetPoint</a:t>
            </a:r>
            <a:r>
              <a:rPr lang="nl-BE" dirty="0" smtClean="0">
                <a:solidFill>
                  <a:schemeClr val="bg2"/>
                </a:solidFill>
              </a:rPr>
              <a:t> </a:t>
            </a:r>
            <a:r>
              <a:rPr lang="nl-BE" dirty="0">
                <a:solidFill>
                  <a:schemeClr val="bg2"/>
                </a:solidFill>
              </a:rPr>
              <a:t>mode </a:t>
            </a:r>
          </a:p>
          <a:p>
            <a:pPr marL="742950" lvl="1" indent="-285750">
              <a:buFontTx/>
              <a:buChar char="-"/>
            </a:pPr>
            <a:r>
              <a:rPr lang="nl-BE" dirty="0">
                <a:solidFill>
                  <a:schemeClr val="bg2"/>
                </a:solidFill>
              </a:rPr>
              <a:t>[A.4.6]</a:t>
            </a:r>
          </a:p>
          <a:p>
            <a:pPr marL="1428750" lvl="2" indent="-285750">
              <a:buFontTx/>
              <a:buChar char="-"/>
            </a:pPr>
            <a:r>
              <a:rPr lang="nl-BE" b="1" dirty="0" smtClean="0">
                <a:solidFill>
                  <a:schemeClr val="bg2"/>
                </a:solidFill>
              </a:rPr>
              <a:t>0 = </a:t>
            </a:r>
            <a:r>
              <a:rPr lang="nl-BE" b="1" dirty="0" err="1" smtClean="0">
                <a:solidFill>
                  <a:schemeClr val="bg2"/>
                </a:solidFill>
              </a:rPr>
              <a:t>Fixed</a:t>
            </a:r>
            <a:r>
              <a:rPr lang="nl-BE" b="1" dirty="0" smtClean="0">
                <a:solidFill>
                  <a:schemeClr val="bg2"/>
                </a:solidFill>
              </a:rPr>
              <a:t> </a:t>
            </a:r>
            <a:endParaRPr lang="nl-BE" b="1" dirty="0">
              <a:solidFill>
                <a:schemeClr val="bg2"/>
              </a:solidFill>
            </a:endParaRPr>
          </a:p>
          <a:p>
            <a:pPr marL="1428750" lvl="2" indent="-285750">
              <a:buFontTx/>
              <a:buChar char="-"/>
            </a:pPr>
            <a:r>
              <a:rPr lang="nl-BE" dirty="0" smtClean="0">
                <a:solidFill>
                  <a:schemeClr val="bg2"/>
                </a:solidFill>
              </a:rPr>
              <a:t>1 = </a:t>
            </a:r>
            <a:r>
              <a:rPr lang="nl-BE" dirty="0" err="1" smtClean="0">
                <a:solidFill>
                  <a:schemeClr val="bg2"/>
                </a:solidFill>
              </a:rPr>
              <a:t>Weather</a:t>
            </a:r>
            <a:r>
              <a:rPr lang="nl-BE" dirty="0" smtClean="0">
                <a:solidFill>
                  <a:schemeClr val="bg2"/>
                </a:solidFill>
              </a:rPr>
              <a:t> </a:t>
            </a:r>
            <a:r>
              <a:rPr lang="nl-BE" dirty="0" err="1" smtClean="0">
                <a:solidFill>
                  <a:schemeClr val="bg2"/>
                </a:solidFill>
              </a:rPr>
              <a:t>dependent</a:t>
            </a:r>
            <a:endParaRPr lang="nl-BE" dirty="0" smtClean="0">
              <a:solidFill>
                <a:schemeClr val="bg2"/>
              </a:solidFill>
            </a:endParaRPr>
          </a:p>
          <a:p>
            <a:pPr marL="1428750" lvl="2" indent="-285750">
              <a:buFontTx/>
              <a:buChar char="-"/>
            </a:pPr>
            <a:endParaRPr lang="nl-BE" dirty="0">
              <a:solidFill>
                <a:schemeClr val="bg2"/>
              </a:solidFill>
            </a:endParaRPr>
          </a:p>
          <a:p>
            <a:pPr marL="285750" indent="-285750">
              <a:buFontTx/>
              <a:buChar char="-"/>
            </a:pPr>
            <a:r>
              <a:rPr lang="nl-BE" dirty="0" err="1" smtClean="0">
                <a:solidFill>
                  <a:schemeClr val="bg2"/>
                </a:solidFill>
              </a:rPr>
              <a:t>Weather</a:t>
            </a:r>
            <a:r>
              <a:rPr lang="nl-BE" dirty="0" smtClean="0">
                <a:solidFill>
                  <a:schemeClr val="bg2"/>
                </a:solidFill>
              </a:rPr>
              <a:t> </a:t>
            </a:r>
            <a:r>
              <a:rPr lang="nl-BE" dirty="0" err="1" smtClean="0">
                <a:solidFill>
                  <a:schemeClr val="bg2"/>
                </a:solidFill>
              </a:rPr>
              <a:t>dependent</a:t>
            </a:r>
            <a:r>
              <a:rPr lang="nl-BE" dirty="0" smtClean="0">
                <a:solidFill>
                  <a:schemeClr val="bg2"/>
                </a:solidFill>
              </a:rPr>
              <a:t> curve</a:t>
            </a:r>
          </a:p>
          <a:p>
            <a:pPr marL="742950" lvl="1" indent="-285750">
              <a:buFontTx/>
              <a:buChar char="-"/>
            </a:pPr>
            <a:r>
              <a:rPr lang="nl-BE" dirty="0" smtClean="0">
                <a:solidFill>
                  <a:schemeClr val="bg2"/>
                </a:solidFill>
              </a:rPr>
              <a:t>[A.4.7]</a:t>
            </a:r>
          </a:p>
          <a:p>
            <a:pPr marL="1428750" lvl="2" indent="-285750">
              <a:buFontTx/>
              <a:buChar char="-"/>
            </a:pPr>
            <a:r>
              <a:rPr lang="nl-BE" dirty="0" smtClean="0">
                <a:solidFill>
                  <a:schemeClr val="bg2"/>
                </a:solidFill>
              </a:rPr>
              <a:t>Set WD curve </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776955455"/>
              </p:ext>
            </p:extLst>
          </p:nvPr>
        </p:nvGraphicFramePr>
        <p:xfrm>
          <a:off x="755576" y="5157192"/>
          <a:ext cx="4392489" cy="1337310"/>
        </p:xfrm>
        <a:graphic>
          <a:graphicData uri="http://schemas.openxmlformats.org/drawingml/2006/table">
            <a:tbl>
              <a:tblPr firstRow="1">
                <a:tableStyleId>{3C2FFA5D-87B4-456A-9821-1D502468CF0F}</a:tableStyleId>
              </a:tblPr>
              <a:tblGrid>
                <a:gridCol w="1464163"/>
                <a:gridCol w="1200133"/>
                <a:gridCol w="1728193"/>
              </a:tblGrid>
              <a:tr h="161925">
                <a:tc>
                  <a:txBody>
                    <a:bodyPr/>
                    <a:lstStyle/>
                    <a:p>
                      <a:pPr algn="ctr" fontAlgn="b"/>
                      <a:r>
                        <a:rPr lang="en-US" sz="1400" u="none" strike="noStrike" dirty="0" smtClean="0">
                          <a:solidFill>
                            <a:schemeClr val="tx2"/>
                          </a:solidFill>
                          <a:effectLst/>
                        </a:rPr>
                        <a:t>Bread</a:t>
                      </a:r>
                      <a:r>
                        <a:rPr lang="en-US" sz="1400" u="none" strike="noStrike" baseline="0" dirty="0" smtClean="0">
                          <a:solidFill>
                            <a:schemeClr val="tx2"/>
                          </a:solidFill>
                          <a:effectLst/>
                        </a:rPr>
                        <a:t> Crumb</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Overview</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nl-BE" sz="1400" b="1" i="0" u="none" strike="noStrike" dirty="0" smtClean="0">
                          <a:solidFill>
                            <a:schemeClr val="tx2"/>
                          </a:solidFill>
                          <a:effectLst/>
                          <a:latin typeface="+mn-lt"/>
                        </a:rPr>
                        <a:t>Range</a:t>
                      </a:r>
                      <a:endParaRPr lang="en-GB" sz="1400" b="1" i="0" u="none" strike="noStrike" dirty="0">
                        <a:solidFill>
                          <a:schemeClr val="tx2"/>
                        </a:solidFill>
                        <a:effectLst/>
                        <a:latin typeface="+mn-lt"/>
                      </a:endParaRPr>
                    </a:p>
                  </a:txBody>
                  <a:tcPr marL="36000" marR="36000" marT="9525" marB="0" anchor="ctr"/>
                </a:tc>
              </a:tr>
              <a:tr h="161925">
                <a:tc>
                  <a:txBody>
                    <a:bodyPr/>
                    <a:lstStyle/>
                    <a:p>
                      <a:pPr algn="ctr" fontAlgn="b"/>
                      <a:r>
                        <a:rPr lang="en-US" sz="1400" b="0" i="0" u="none" strike="noStrike" dirty="0" smtClean="0">
                          <a:solidFill>
                            <a:schemeClr val="tx2"/>
                          </a:solidFill>
                          <a:effectLst/>
                          <a:latin typeface="+mn-lt"/>
                        </a:rPr>
                        <a:t>A.4.6</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a:t>
                      </a:r>
                    </a:p>
                  </a:txBody>
                  <a:tcPr marL="36000" marR="36000" marT="9525" marB="0" anchor="ctr"/>
                </a:tc>
                <a:tc>
                  <a:txBody>
                    <a:bodyPr/>
                    <a:lstStyle/>
                    <a:p>
                      <a:pPr algn="ctr" fontAlgn="b"/>
                      <a:r>
                        <a:rPr lang="en-US" sz="1400" b="0" i="0" u="none" strike="noStrike" dirty="0" smtClean="0">
                          <a:solidFill>
                            <a:schemeClr val="tx2"/>
                          </a:solidFill>
                          <a:effectLst/>
                          <a:latin typeface="+mn-lt"/>
                        </a:rPr>
                        <a:t>-</a:t>
                      </a:r>
                    </a:p>
                  </a:txBody>
                  <a:tcPr marL="36000" marR="36000" marT="9525" marB="0" anchor="ctr"/>
                </a:tc>
              </a:tr>
              <a:tr h="161925">
                <a:tc>
                  <a:txBody>
                    <a:bodyPr/>
                    <a:lstStyle/>
                    <a:p>
                      <a:pPr algn="ctr" fontAlgn="b"/>
                      <a:r>
                        <a:rPr lang="en-US" sz="1400" b="0" i="0" u="none" strike="noStrike" dirty="0" smtClean="0">
                          <a:solidFill>
                            <a:schemeClr val="tx2"/>
                          </a:solidFill>
                          <a:effectLst/>
                          <a:latin typeface="+mn-lt"/>
                        </a:rPr>
                        <a:t>A.4.7</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0-0B</a:t>
                      </a:r>
                    </a:p>
                  </a:txBody>
                  <a:tcPr marL="36000" marR="36000" marT="9525" marB="0" anchor="ctr"/>
                </a:tc>
                <a:tc>
                  <a:txBody>
                    <a:bodyPr/>
                    <a:lstStyle/>
                    <a:p>
                      <a:pPr algn="ctr" fontAlgn="b"/>
                      <a:r>
                        <a:rPr lang="en-US" sz="1400" b="0" i="0" u="none" strike="noStrike" dirty="0" smtClean="0">
                          <a:solidFill>
                            <a:schemeClr val="tx2"/>
                          </a:solidFill>
                          <a:effectLst/>
                          <a:latin typeface="+mn-lt"/>
                        </a:rPr>
                        <a:t>35~[6-0E] Default 55°C</a:t>
                      </a:r>
                    </a:p>
                  </a:txBody>
                  <a:tcPr marL="36000" marR="36000" marT="9525" marB="0" anchor="ctr"/>
                </a:tc>
              </a:tr>
              <a:tr h="161925">
                <a:tc>
                  <a:txBody>
                    <a:bodyPr/>
                    <a:lstStyle/>
                    <a:p>
                      <a:pPr algn="ctr" fontAlgn="b"/>
                      <a:r>
                        <a:rPr lang="nl-BE" sz="1400" b="0" i="0" u="none" strike="noStrike" dirty="0" smtClean="0">
                          <a:solidFill>
                            <a:schemeClr val="tx2"/>
                          </a:solidFill>
                          <a:effectLst/>
                          <a:latin typeface="+mn-lt"/>
                        </a:rPr>
                        <a:t>-</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0-0C</a:t>
                      </a:r>
                    </a:p>
                  </a:txBody>
                  <a:tcPr marL="36000" marR="36000" marT="9525" marB="0" anchor="ctr"/>
                </a:tc>
                <a:tc>
                  <a:txBody>
                    <a:bodyPr/>
                    <a:lstStyle/>
                    <a:p>
                      <a:pPr algn="ctr" fontAlgn="b"/>
                      <a:r>
                        <a:rPr lang="en-US" sz="1400" b="0" i="0" u="none" strike="noStrike" dirty="0" smtClean="0">
                          <a:solidFill>
                            <a:schemeClr val="tx2"/>
                          </a:solidFill>
                          <a:effectLst/>
                          <a:latin typeface="+mn-lt"/>
                        </a:rPr>
                        <a:t>45~[6-0E] Default 60°C</a:t>
                      </a:r>
                    </a:p>
                  </a:txBody>
                  <a:tcPr marL="36000" marR="36000" marT="9525" marB="0" anchor="ctr"/>
                </a:tc>
              </a:tr>
              <a:tr h="161925">
                <a:tc>
                  <a:txBody>
                    <a:bodyPr/>
                    <a:lstStyle/>
                    <a:p>
                      <a:pPr algn="ctr" fontAlgn="b"/>
                      <a:r>
                        <a:rPr lang="nl-BE" sz="1400" b="0" i="0" u="none" strike="noStrike" dirty="0" smtClean="0">
                          <a:solidFill>
                            <a:schemeClr val="tx2"/>
                          </a:solidFill>
                          <a:effectLst/>
                          <a:latin typeface="+mn-lt"/>
                        </a:rPr>
                        <a:t>-</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0-0D</a:t>
                      </a:r>
                    </a:p>
                  </a:txBody>
                  <a:tcPr marL="36000" marR="36000" marT="9525" marB="0" anchor="ctr"/>
                </a:tc>
                <a:tc>
                  <a:txBody>
                    <a:bodyPr/>
                    <a:lstStyle/>
                    <a:p>
                      <a:pPr algn="ctr" fontAlgn="b"/>
                      <a:r>
                        <a:rPr lang="en-US" sz="1400" b="0" i="0" u="none" strike="noStrike" dirty="0" smtClean="0">
                          <a:solidFill>
                            <a:schemeClr val="tx2"/>
                          </a:solidFill>
                          <a:effectLst/>
                          <a:latin typeface="+mn-lt"/>
                        </a:rPr>
                        <a:t>10~25°C Default 15°C</a:t>
                      </a:r>
                    </a:p>
                  </a:txBody>
                  <a:tcPr marL="36000" marR="36000" marT="9525" marB="0" anchor="ctr"/>
                </a:tc>
              </a:tr>
              <a:tr h="161925">
                <a:tc>
                  <a:txBody>
                    <a:bodyPr/>
                    <a:lstStyle/>
                    <a:p>
                      <a:pPr algn="ctr" fontAlgn="b"/>
                      <a:r>
                        <a:rPr lang="nl-BE" sz="1400" b="0" i="0" u="none" strike="noStrike" dirty="0" smtClean="0">
                          <a:solidFill>
                            <a:schemeClr val="tx2"/>
                          </a:solidFill>
                          <a:effectLst/>
                          <a:latin typeface="+mn-lt"/>
                        </a:rPr>
                        <a:t>-</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0-0E</a:t>
                      </a:r>
                    </a:p>
                  </a:txBody>
                  <a:tcPr marL="36000" marR="36000" marT="9525" marB="0" anchor="ctr"/>
                </a:tc>
                <a:tc>
                  <a:txBody>
                    <a:bodyPr/>
                    <a:lstStyle/>
                    <a:p>
                      <a:pPr algn="ctr" fontAlgn="b"/>
                      <a:r>
                        <a:rPr lang="en-US" sz="1400" b="0" i="0" u="none" strike="noStrike" dirty="0" smtClean="0">
                          <a:solidFill>
                            <a:schemeClr val="tx2"/>
                          </a:solidFill>
                          <a:effectLst/>
                          <a:latin typeface="+mn-lt"/>
                        </a:rPr>
                        <a:t>-40~-5°C Default</a:t>
                      </a:r>
                      <a:r>
                        <a:rPr lang="en-US" sz="1400" b="0" i="0" u="none" strike="noStrike" baseline="0" dirty="0" smtClean="0">
                          <a:solidFill>
                            <a:schemeClr val="tx2"/>
                          </a:solidFill>
                          <a:effectLst/>
                          <a:latin typeface="+mn-lt"/>
                        </a:rPr>
                        <a:t> -10°C</a:t>
                      </a:r>
                      <a:endParaRPr lang="en-US" sz="1400" b="0" i="0" u="none" strike="noStrike" dirty="0" smtClean="0">
                        <a:solidFill>
                          <a:schemeClr val="tx2"/>
                        </a:solidFill>
                        <a:effectLst/>
                        <a:latin typeface="+mn-lt"/>
                      </a:endParaRPr>
                    </a:p>
                  </a:txBody>
                  <a:tcPr marL="36000" marR="36000" marT="9525" marB="0" anchor="ctr"/>
                </a:tc>
              </a:tr>
            </a:tbl>
          </a:graphicData>
        </a:graphic>
      </p:graphicFrame>
      <p:grpSp>
        <p:nvGrpSpPr>
          <p:cNvPr id="7" name="Group 6"/>
          <p:cNvGrpSpPr/>
          <p:nvPr/>
        </p:nvGrpSpPr>
        <p:grpSpPr>
          <a:xfrm>
            <a:off x="6203927" y="4282416"/>
            <a:ext cx="2832569" cy="2098912"/>
            <a:chOff x="3279453" y="4409560"/>
            <a:chExt cx="2832569" cy="2098912"/>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78397" y="4409560"/>
              <a:ext cx="233362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279453" y="4607550"/>
              <a:ext cx="452368" cy="261610"/>
            </a:xfrm>
            <a:prstGeom prst="rect">
              <a:avLst/>
            </a:prstGeom>
            <a:noFill/>
          </p:spPr>
          <p:txBody>
            <a:bodyPr wrap="none" rtlCol="0">
              <a:spAutoFit/>
            </a:bodyPr>
            <a:lstStyle/>
            <a:p>
              <a:r>
                <a:rPr lang="en-GB" sz="1100" b="1" dirty="0" smtClean="0">
                  <a:solidFill>
                    <a:srgbClr val="FF0000"/>
                  </a:solidFill>
                </a:rPr>
                <a:t>70°C</a:t>
              </a:r>
              <a:endParaRPr lang="en-GB" sz="1100" b="1" dirty="0">
                <a:solidFill>
                  <a:srgbClr val="FF0000"/>
                </a:solidFill>
              </a:endParaRPr>
            </a:p>
          </p:txBody>
        </p:sp>
        <p:sp>
          <p:nvSpPr>
            <p:cNvPr id="10" name="TextBox 9"/>
            <p:cNvSpPr txBox="1"/>
            <p:nvPr/>
          </p:nvSpPr>
          <p:spPr>
            <a:xfrm>
              <a:off x="3279453" y="5445224"/>
              <a:ext cx="452368" cy="261610"/>
            </a:xfrm>
            <a:prstGeom prst="rect">
              <a:avLst/>
            </a:prstGeom>
            <a:noFill/>
          </p:spPr>
          <p:txBody>
            <a:bodyPr wrap="none" rtlCol="0">
              <a:spAutoFit/>
            </a:bodyPr>
            <a:lstStyle/>
            <a:p>
              <a:r>
                <a:rPr lang="en-GB" sz="1100" b="1" dirty="0" smtClean="0">
                  <a:solidFill>
                    <a:srgbClr val="FF0000"/>
                  </a:solidFill>
                </a:rPr>
                <a:t>48°C</a:t>
              </a:r>
              <a:endParaRPr lang="en-GB" sz="1100" b="1" dirty="0">
                <a:solidFill>
                  <a:srgbClr val="FF0000"/>
                </a:solidFill>
              </a:endParaRPr>
            </a:p>
          </p:txBody>
        </p:sp>
        <p:sp>
          <p:nvSpPr>
            <p:cNvPr id="11" name="TextBox 10"/>
            <p:cNvSpPr txBox="1"/>
            <p:nvPr/>
          </p:nvSpPr>
          <p:spPr>
            <a:xfrm>
              <a:off x="4211960" y="6230714"/>
              <a:ext cx="495649" cy="261610"/>
            </a:xfrm>
            <a:prstGeom prst="rect">
              <a:avLst/>
            </a:prstGeom>
            <a:noFill/>
          </p:spPr>
          <p:txBody>
            <a:bodyPr wrap="none" rtlCol="0">
              <a:spAutoFit/>
            </a:bodyPr>
            <a:lstStyle/>
            <a:p>
              <a:r>
                <a:rPr lang="en-GB" sz="1100" b="1" dirty="0" smtClean="0">
                  <a:solidFill>
                    <a:srgbClr val="FF0000"/>
                  </a:solidFill>
                </a:rPr>
                <a:t>-10°C</a:t>
              </a:r>
              <a:endParaRPr lang="en-GB" sz="1100" b="1" dirty="0">
                <a:solidFill>
                  <a:srgbClr val="FF0000"/>
                </a:solidFill>
              </a:endParaRPr>
            </a:p>
          </p:txBody>
        </p:sp>
        <p:sp>
          <p:nvSpPr>
            <p:cNvPr id="12" name="TextBox 11"/>
            <p:cNvSpPr txBox="1"/>
            <p:nvPr/>
          </p:nvSpPr>
          <p:spPr>
            <a:xfrm>
              <a:off x="4961805" y="6246862"/>
              <a:ext cx="452368" cy="261610"/>
            </a:xfrm>
            <a:prstGeom prst="rect">
              <a:avLst/>
            </a:prstGeom>
            <a:noFill/>
          </p:spPr>
          <p:txBody>
            <a:bodyPr wrap="none" rtlCol="0">
              <a:spAutoFit/>
            </a:bodyPr>
            <a:lstStyle/>
            <a:p>
              <a:r>
                <a:rPr lang="en-GB" sz="1100" b="1" dirty="0" smtClean="0">
                  <a:solidFill>
                    <a:srgbClr val="FF0000"/>
                  </a:solidFill>
                </a:rPr>
                <a:t>15°C</a:t>
              </a:r>
              <a:endParaRPr lang="en-GB" sz="1100" b="1" dirty="0">
                <a:solidFill>
                  <a:srgbClr val="FF0000"/>
                </a:solidFill>
              </a:endParaRPr>
            </a:p>
          </p:txBody>
        </p:sp>
      </p:grpSp>
    </p:spTree>
    <p:extLst>
      <p:ext uri="{BB962C8B-B14F-4D97-AF65-F5344CB8AC3E}">
        <p14:creationId xmlns:p14="http://schemas.microsoft.com/office/powerpoint/2010/main" val="20173123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59</a:t>
            </a:fld>
            <a:endParaRPr lang="en-US"/>
          </a:p>
        </p:txBody>
      </p:sp>
      <p:sp>
        <p:nvSpPr>
          <p:cNvPr id="4" name="Text Placeholder 3"/>
          <p:cNvSpPr>
            <a:spLocks noGrp="1"/>
          </p:cNvSpPr>
          <p:nvPr>
            <p:ph type="body" sz="quarter" idx="15"/>
          </p:nvPr>
        </p:nvSpPr>
        <p:spPr/>
        <p:txBody>
          <a:bodyPr/>
          <a:lstStyle/>
          <a:p>
            <a:r>
              <a:rPr lang="nl-BE" dirty="0"/>
              <a:t>2.3 Installer setting – DHW</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err="1">
                <a:solidFill>
                  <a:schemeClr val="bg2"/>
                </a:solidFill>
              </a:rPr>
              <a:t>Temperature</a:t>
            </a:r>
            <a:r>
              <a:rPr lang="nl-BE" dirty="0">
                <a:solidFill>
                  <a:schemeClr val="bg2"/>
                </a:solidFill>
              </a:rPr>
              <a:t> </a:t>
            </a:r>
            <a:r>
              <a:rPr lang="nl-BE" dirty="0" err="1">
                <a:solidFill>
                  <a:schemeClr val="bg2"/>
                </a:solidFill>
              </a:rPr>
              <a:t>difference</a:t>
            </a:r>
            <a:r>
              <a:rPr lang="nl-BE" dirty="0">
                <a:solidFill>
                  <a:schemeClr val="bg2"/>
                </a:solidFill>
              </a:rPr>
              <a:t> </a:t>
            </a:r>
            <a:r>
              <a:rPr lang="nl-BE" dirty="0" err="1">
                <a:solidFill>
                  <a:schemeClr val="bg2"/>
                </a:solidFill>
              </a:rPr>
              <a:t>determining</a:t>
            </a:r>
            <a:r>
              <a:rPr lang="nl-BE" dirty="0">
                <a:solidFill>
                  <a:schemeClr val="bg2"/>
                </a:solidFill>
              </a:rPr>
              <a:t> the HP ON </a:t>
            </a:r>
            <a:r>
              <a:rPr lang="nl-BE" dirty="0" err="1">
                <a:solidFill>
                  <a:schemeClr val="bg2"/>
                </a:solidFill>
              </a:rPr>
              <a:t>temperature</a:t>
            </a:r>
            <a:endParaRPr lang="nl-BE" dirty="0">
              <a:solidFill>
                <a:schemeClr val="bg2"/>
              </a:solidFill>
            </a:endParaRPr>
          </a:p>
          <a:p>
            <a:pPr marL="742950" lvl="1" indent="-285750">
              <a:buFontTx/>
              <a:buChar char="-"/>
            </a:pPr>
            <a:r>
              <a:rPr lang="nl-BE" dirty="0"/>
              <a:t>[6-00] </a:t>
            </a:r>
            <a:endParaRPr lang="nl-BE" dirty="0" smtClean="0"/>
          </a:p>
          <a:p>
            <a:pPr marL="1428750" lvl="2" indent="-285750">
              <a:buFontTx/>
              <a:buChar char="-"/>
            </a:pPr>
            <a:r>
              <a:rPr lang="nl-BE" dirty="0" smtClean="0">
                <a:solidFill>
                  <a:schemeClr val="bg2"/>
                </a:solidFill>
              </a:rPr>
              <a:t>2 </a:t>
            </a:r>
            <a:r>
              <a:rPr lang="nl-BE" dirty="0">
                <a:solidFill>
                  <a:schemeClr val="bg2"/>
                </a:solidFill>
              </a:rPr>
              <a:t>°C </a:t>
            </a:r>
            <a:r>
              <a:rPr lang="nl-BE" dirty="0" smtClean="0">
                <a:solidFill>
                  <a:schemeClr val="bg2"/>
                </a:solidFill>
              </a:rPr>
              <a:t>default</a:t>
            </a:r>
          </a:p>
          <a:p>
            <a:pPr marL="742950" lvl="1" indent="-285750">
              <a:buFontTx/>
              <a:buChar char="-"/>
            </a:pPr>
            <a:r>
              <a:rPr lang="nl-BE" dirty="0" err="1" smtClean="0">
                <a:solidFill>
                  <a:schemeClr val="bg2"/>
                </a:solidFill>
              </a:rPr>
              <a:t>Temperature</a:t>
            </a:r>
            <a:r>
              <a:rPr lang="nl-BE" dirty="0" smtClean="0">
                <a:solidFill>
                  <a:schemeClr val="bg2"/>
                </a:solidFill>
              </a:rPr>
              <a:t> </a:t>
            </a:r>
            <a:r>
              <a:rPr lang="nl-BE" dirty="0" err="1">
                <a:solidFill>
                  <a:schemeClr val="bg2"/>
                </a:solidFill>
              </a:rPr>
              <a:t>hysteresis</a:t>
            </a:r>
            <a:r>
              <a:rPr lang="nl-BE" dirty="0">
                <a:solidFill>
                  <a:schemeClr val="bg2"/>
                </a:solidFill>
              </a:rPr>
              <a:t> below </a:t>
            </a:r>
            <a:r>
              <a:rPr lang="nl-BE" dirty="0" err="1">
                <a:solidFill>
                  <a:schemeClr val="bg2"/>
                </a:solidFill>
              </a:rPr>
              <a:t>reheat</a:t>
            </a:r>
            <a:r>
              <a:rPr lang="nl-BE" dirty="0">
                <a:solidFill>
                  <a:schemeClr val="bg2"/>
                </a:solidFill>
              </a:rPr>
              <a:t> [7.4.3.3] </a:t>
            </a:r>
            <a:r>
              <a:rPr lang="nl-BE" dirty="0" err="1">
                <a:solidFill>
                  <a:schemeClr val="bg2"/>
                </a:solidFill>
              </a:rPr>
              <a:t>where</a:t>
            </a:r>
            <a:r>
              <a:rPr lang="nl-BE" dirty="0">
                <a:solidFill>
                  <a:schemeClr val="bg2"/>
                </a:solidFill>
              </a:rPr>
              <a:t> system </a:t>
            </a:r>
            <a:r>
              <a:rPr lang="nl-BE" dirty="0" err="1">
                <a:solidFill>
                  <a:schemeClr val="bg2"/>
                </a:solidFill>
              </a:rPr>
              <a:t>will</a:t>
            </a:r>
            <a:r>
              <a:rPr lang="nl-BE" dirty="0">
                <a:solidFill>
                  <a:schemeClr val="bg2"/>
                </a:solidFill>
              </a:rPr>
              <a:t> </a:t>
            </a:r>
            <a:r>
              <a:rPr lang="nl-BE" dirty="0" err="1">
                <a:solidFill>
                  <a:schemeClr val="bg2"/>
                </a:solidFill>
              </a:rPr>
              <a:t>restart</a:t>
            </a:r>
            <a:r>
              <a:rPr lang="nl-BE" dirty="0">
                <a:solidFill>
                  <a:schemeClr val="bg2"/>
                </a:solidFill>
              </a:rPr>
              <a:t> DHW </a:t>
            </a:r>
            <a:endParaRPr lang="nl-BE" dirty="0" smtClean="0">
              <a:solidFill>
                <a:schemeClr val="bg2"/>
              </a:solidFill>
            </a:endParaRPr>
          </a:p>
          <a:p>
            <a:pPr lvl="2" indent="0">
              <a:buNone/>
            </a:pPr>
            <a:endParaRPr lang="nl-BE" dirty="0" smtClean="0">
              <a:solidFill>
                <a:schemeClr val="bg2"/>
              </a:solidFill>
            </a:endParaRPr>
          </a:p>
          <a:p>
            <a:pPr marL="285750" indent="-285750">
              <a:buFontTx/>
              <a:buChar char="-"/>
            </a:pPr>
            <a:r>
              <a:rPr lang="nl-BE" dirty="0" err="1">
                <a:solidFill>
                  <a:schemeClr val="bg2"/>
                </a:solidFill>
              </a:rPr>
              <a:t>Temperature</a:t>
            </a:r>
            <a:r>
              <a:rPr lang="nl-BE" dirty="0">
                <a:solidFill>
                  <a:schemeClr val="bg2"/>
                </a:solidFill>
              </a:rPr>
              <a:t> </a:t>
            </a:r>
            <a:r>
              <a:rPr lang="nl-BE" dirty="0" err="1">
                <a:solidFill>
                  <a:schemeClr val="bg2"/>
                </a:solidFill>
              </a:rPr>
              <a:t>difference</a:t>
            </a:r>
            <a:r>
              <a:rPr lang="nl-BE" dirty="0">
                <a:solidFill>
                  <a:schemeClr val="bg2"/>
                </a:solidFill>
              </a:rPr>
              <a:t> </a:t>
            </a:r>
            <a:r>
              <a:rPr lang="nl-BE" dirty="0" err="1">
                <a:solidFill>
                  <a:schemeClr val="bg2"/>
                </a:solidFill>
              </a:rPr>
              <a:t>determining</a:t>
            </a:r>
            <a:r>
              <a:rPr lang="nl-BE" dirty="0">
                <a:solidFill>
                  <a:schemeClr val="bg2"/>
                </a:solidFill>
              </a:rPr>
              <a:t> the HP OFF </a:t>
            </a:r>
            <a:r>
              <a:rPr lang="nl-BE" dirty="0" err="1">
                <a:solidFill>
                  <a:schemeClr val="bg2"/>
                </a:solidFill>
              </a:rPr>
              <a:t>temperature</a:t>
            </a:r>
            <a:r>
              <a:rPr lang="nl-BE" dirty="0">
                <a:solidFill>
                  <a:schemeClr val="bg2"/>
                </a:solidFill>
              </a:rPr>
              <a:t> </a:t>
            </a:r>
          </a:p>
          <a:p>
            <a:pPr marL="742950" lvl="1" indent="-285750">
              <a:buFontTx/>
              <a:buChar char="-"/>
            </a:pPr>
            <a:r>
              <a:rPr lang="nl-BE" dirty="0">
                <a:solidFill>
                  <a:schemeClr val="bg2"/>
                </a:solidFill>
              </a:rPr>
              <a:t>[6-01] </a:t>
            </a:r>
            <a:endParaRPr lang="nl-BE" dirty="0" smtClean="0">
              <a:solidFill>
                <a:schemeClr val="bg2"/>
              </a:solidFill>
            </a:endParaRPr>
          </a:p>
          <a:p>
            <a:pPr marL="1428750" lvl="2" indent="-285750">
              <a:buFontTx/>
              <a:buChar char="-"/>
            </a:pPr>
            <a:r>
              <a:rPr lang="nl-BE" dirty="0" smtClean="0">
                <a:solidFill>
                  <a:schemeClr val="bg2"/>
                </a:solidFill>
              </a:rPr>
              <a:t>Default  2°C </a:t>
            </a:r>
            <a:endParaRPr lang="nl-BE" dirty="0">
              <a:solidFill>
                <a:schemeClr val="bg2"/>
              </a:solidFill>
            </a:endParaRPr>
          </a:p>
          <a:p>
            <a:pPr marL="742950" lvl="1" indent="-285750">
              <a:buFontTx/>
              <a:buChar char="-"/>
            </a:pPr>
            <a:r>
              <a:rPr lang="nl-BE" dirty="0" err="1" smtClean="0">
                <a:solidFill>
                  <a:schemeClr val="bg2"/>
                </a:solidFill>
              </a:rPr>
              <a:t>Overshoot</a:t>
            </a:r>
            <a:r>
              <a:rPr lang="nl-BE" dirty="0" smtClean="0">
                <a:solidFill>
                  <a:schemeClr val="bg2"/>
                </a:solidFill>
              </a:rPr>
              <a:t> </a:t>
            </a:r>
            <a:r>
              <a:rPr lang="nl-BE" dirty="0" err="1">
                <a:solidFill>
                  <a:schemeClr val="bg2"/>
                </a:solidFill>
              </a:rPr>
              <a:t>above</a:t>
            </a:r>
            <a:r>
              <a:rPr lang="nl-BE" dirty="0">
                <a:solidFill>
                  <a:schemeClr val="bg2"/>
                </a:solidFill>
              </a:rPr>
              <a:t> DHW tank </a:t>
            </a:r>
            <a:r>
              <a:rPr lang="nl-BE" dirty="0" smtClean="0">
                <a:solidFill>
                  <a:schemeClr val="bg2"/>
                </a:solidFill>
              </a:rPr>
              <a:t>setpoint</a:t>
            </a:r>
          </a:p>
          <a:p>
            <a:pPr marL="742950" lvl="1" indent="-285750">
              <a:buFontTx/>
              <a:buChar char="-"/>
            </a:pPr>
            <a:endParaRPr lang="nl-BE" dirty="0">
              <a:solidFill>
                <a:schemeClr val="bg2"/>
              </a:solidFill>
            </a:endParaRPr>
          </a:p>
          <a:p>
            <a:pPr marL="285750" indent="-285750">
              <a:buFontTx/>
              <a:buChar char="-"/>
            </a:pPr>
            <a:r>
              <a:rPr lang="nl-BE" dirty="0" err="1" smtClean="0">
                <a:solidFill>
                  <a:schemeClr val="bg2"/>
                </a:solidFill>
              </a:rPr>
              <a:t>Hysteresis</a:t>
            </a:r>
            <a:r>
              <a:rPr lang="nl-BE" dirty="0" smtClean="0">
                <a:solidFill>
                  <a:schemeClr val="bg2"/>
                </a:solidFill>
              </a:rPr>
              <a:t> </a:t>
            </a:r>
            <a:r>
              <a:rPr lang="nl-BE" dirty="0" err="1" smtClean="0">
                <a:solidFill>
                  <a:schemeClr val="bg2"/>
                </a:solidFill>
              </a:rPr>
              <a:t>used</a:t>
            </a:r>
            <a:r>
              <a:rPr lang="nl-BE" dirty="0" smtClean="0">
                <a:solidFill>
                  <a:schemeClr val="bg2"/>
                </a:solidFill>
              </a:rPr>
              <a:t> in </a:t>
            </a:r>
            <a:r>
              <a:rPr lang="nl-BE" dirty="0" err="1" smtClean="0">
                <a:solidFill>
                  <a:schemeClr val="bg2"/>
                </a:solidFill>
              </a:rPr>
              <a:t>scheduled</a:t>
            </a:r>
            <a:r>
              <a:rPr lang="nl-BE" dirty="0" smtClean="0">
                <a:solidFill>
                  <a:schemeClr val="bg2"/>
                </a:solidFill>
              </a:rPr>
              <a:t> + </a:t>
            </a:r>
            <a:r>
              <a:rPr lang="nl-BE" dirty="0" err="1" smtClean="0">
                <a:solidFill>
                  <a:schemeClr val="bg2"/>
                </a:solidFill>
              </a:rPr>
              <a:t>reheat</a:t>
            </a:r>
            <a:r>
              <a:rPr lang="nl-BE" dirty="0" smtClean="0">
                <a:solidFill>
                  <a:schemeClr val="bg2"/>
                </a:solidFill>
              </a:rPr>
              <a:t> mode </a:t>
            </a:r>
          </a:p>
          <a:p>
            <a:pPr marL="742950" lvl="1" indent="-285750">
              <a:buFontTx/>
              <a:buChar char="-"/>
            </a:pPr>
            <a:r>
              <a:rPr lang="nl-BE" dirty="0" smtClean="0">
                <a:solidFill>
                  <a:schemeClr val="bg2"/>
                </a:solidFill>
              </a:rPr>
              <a:t>[6-08]</a:t>
            </a:r>
          </a:p>
          <a:p>
            <a:pPr marL="1428750" lvl="2" indent="-285750">
              <a:buFontTx/>
              <a:buChar char="-"/>
            </a:pPr>
            <a:r>
              <a:rPr lang="nl-BE" dirty="0" smtClean="0">
                <a:solidFill>
                  <a:schemeClr val="bg2"/>
                </a:solidFill>
              </a:rPr>
              <a:t>Default 10°C</a:t>
            </a:r>
          </a:p>
          <a:p>
            <a:pPr lvl="2" indent="0">
              <a:buNone/>
            </a:pPr>
            <a:endParaRPr lang="nl-BE" dirty="0">
              <a:solidFill>
                <a:schemeClr val="bg2"/>
              </a:solidFill>
            </a:endParaRPr>
          </a:p>
          <a:p>
            <a:pPr marL="285750" indent="-285750">
              <a:buFontTx/>
              <a:buChar char="-"/>
            </a:pPr>
            <a:endParaRPr lang="nl-BE" dirty="0">
              <a:solidFill>
                <a:schemeClr val="bg2"/>
              </a:solidFill>
            </a:endParaRPr>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577174516"/>
              </p:ext>
            </p:extLst>
          </p:nvPr>
        </p:nvGraphicFramePr>
        <p:xfrm>
          <a:off x="755575" y="5258106"/>
          <a:ext cx="5688633" cy="1195230"/>
        </p:xfrm>
        <a:graphic>
          <a:graphicData uri="http://schemas.openxmlformats.org/drawingml/2006/table">
            <a:tbl>
              <a:tblPr firstRow="1" bandRow="1">
                <a:tableStyleId>{5C22544A-7EE6-4342-B048-85BDC9FD1C3A}</a:tableStyleId>
              </a:tblPr>
              <a:tblGrid>
                <a:gridCol w="1896211"/>
                <a:gridCol w="1896211"/>
                <a:gridCol w="1896211"/>
              </a:tblGrid>
              <a:tr h="280830">
                <a:tc>
                  <a:txBody>
                    <a:bodyPr/>
                    <a:lstStyle/>
                    <a:p>
                      <a:pPr algn="l" fontAlgn="b"/>
                      <a:r>
                        <a:rPr lang="en-US" sz="1400" u="none" strike="noStrike" dirty="0" smtClean="0">
                          <a:solidFill>
                            <a:schemeClr val="tx2"/>
                          </a:solidFill>
                          <a:effectLst/>
                        </a:rPr>
                        <a:t>Bread</a:t>
                      </a:r>
                      <a:r>
                        <a:rPr lang="en-US" sz="1400" u="none" strike="noStrike" baseline="0" dirty="0" smtClean="0">
                          <a:solidFill>
                            <a:schemeClr val="tx2"/>
                          </a:solidFill>
                          <a:effectLst/>
                        </a:rPr>
                        <a:t> Crumb</a:t>
                      </a:r>
                      <a:endParaRPr lang="en-GB" sz="1400" b="1" i="0" u="none" strike="noStrike" dirty="0">
                        <a:solidFill>
                          <a:schemeClr val="tx2"/>
                        </a:solidFill>
                        <a:effectLst/>
                        <a:latin typeface="+mn-lt"/>
                      </a:endParaRPr>
                    </a:p>
                  </a:txBody>
                  <a:tcPr marL="36000" marR="36000" marT="9525" marB="0" anchor="ctr"/>
                </a:tc>
                <a:tc>
                  <a:txBody>
                    <a:bodyPr/>
                    <a:lstStyle/>
                    <a:p>
                      <a:pPr algn="l" fontAlgn="b"/>
                      <a:r>
                        <a:rPr lang="en-US" sz="1400" u="none" strike="noStrike" dirty="0" smtClean="0">
                          <a:solidFill>
                            <a:schemeClr val="tx2"/>
                          </a:solidFill>
                          <a:effectLst/>
                        </a:rPr>
                        <a:t>Overview</a:t>
                      </a:r>
                      <a:endParaRPr lang="en-GB" sz="1400" b="1" i="0" u="none" strike="noStrike" dirty="0">
                        <a:solidFill>
                          <a:schemeClr val="tx2"/>
                        </a:solidFill>
                        <a:effectLst/>
                        <a:latin typeface="+mn-lt"/>
                      </a:endParaRPr>
                    </a:p>
                  </a:txBody>
                  <a:tcPr marL="36000" marR="36000" marT="9525" marB="0" anchor="ctr"/>
                </a:tc>
                <a:tc>
                  <a:txBody>
                    <a:bodyPr/>
                    <a:lstStyle/>
                    <a:p>
                      <a:pPr algn="l" fontAlgn="b"/>
                      <a:r>
                        <a:rPr lang="nl-BE" sz="1400" b="1" i="0" u="none" strike="noStrike" dirty="0" smtClean="0">
                          <a:solidFill>
                            <a:schemeClr val="tx2"/>
                          </a:solidFill>
                          <a:effectLst/>
                          <a:latin typeface="+mn-lt"/>
                        </a:rPr>
                        <a:t>DHW</a:t>
                      </a:r>
                      <a:r>
                        <a:rPr lang="nl-BE" sz="1400" b="1" i="0" u="none" strike="noStrike" baseline="0" dirty="0" smtClean="0">
                          <a:solidFill>
                            <a:schemeClr val="tx2"/>
                          </a:solidFill>
                          <a:effectLst/>
                          <a:latin typeface="+mn-lt"/>
                        </a:rPr>
                        <a:t> control</a:t>
                      </a:r>
                      <a:endParaRPr lang="en-GB" sz="1400" b="1" i="0" u="none" strike="noStrike" dirty="0">
                        <a:solidFill>
                          <a:schemeClr val="tx2"/>
                        </a:solidFill>
                        <a:effectLst/>
                        <a:latin typeface="+mn-lt"/>
                      </a:endParaRPr>
                    </a:p>
                  </a:txBody>
                  <a:tcPr marL="36000" marR="36000" marT="9525" marB="0" anchor="ctr"/>
                </a:tc>
              </a:tr>
              <a:tr h="280830">
                <a:tc>
                  <a:txBody>
                    <a:bodyPr/>
                    <a:lstStyle/>
                    <a:p>
                      <a:r>
                        <a:rPr lang="nl-BE" sz="1400" dirty="0" smtClean="0">
                          <a:solidFill>
                            <a:schemeClr val="bg2"/>
                          </a:solidFill>
                        </a:rPr>
                        <a:t>-</a:t>
                      </a:r>
                      <a:endParaRPr lang="en-GB" sz="1400" dirty="0">
                        <a:solidFill>
                          <a:schemeClr val="bg2"/>
                        </a:solidFill>
                      </a:endParaRPr>
                    </a:p>
                  </a:txBody>
                  <a:tcPr/>
                </a:tc>
                <a:tc>
                  <a:txBody>
                    <a:bodyPr/>
                    <a:lstStyle/>
                    <a:p>
                      <a:r>
                        <a:rPr lang="nl-BE" sz="1400" dirty="0" smtClean="0">
                          <a:solidFill>
                            <a:schemeClr val="bg2"/>
                          </a:solidFill>
                        </a:rPr>
                        <a:t>6-00</a:t>
                      </a:r>
                      <a:endParaRPr lang="en-GB" sz="1400" dirty="0">
                        <a:solidFill>
                          <a:schemeClr val="bg2"/>
                        </a:solidFill>
                      </a:endParaRPr>
                    </a:p>
                  </a:txBody>
                  <a:tcPr/>
                </a:tc>
                <a:tc>
                  <a:txBody>
                    <a:bodyPr/>
                    <a:lstStyle/>
                    <a:p>
                      <a:r>
                        <a:rPr lang="nl-BE" sz="1400" dirty="0" smtClean="0">
                          <a:solidFill>
                            <a:schemeClr val="bg2"/>
                          </a:solidFill>
                        </a:rPr>
                        <a:t>R</a:t>
                      </a:r>
                      <a:r>
                        <a:rPr lang="nl-BE" sz="1400" baseline="0" dirty="0" smtClean="0">
                          <a:solidFill>
                            <a:schemeClr val="bg2"/>
                          </a:solidFill>
                        </a:rPr>
                        <a:t> &amp; R+S</a:t>
                      </a:r>
                      <a:endParaRPr lang="en-GB" sz="1400" dirty="0">
                        <a:solidFill>
                          <a:schemeClr val="bg2"/>
                        </a:solidFill>
                      </a:endParaRPr>
                    </a:p>
                  </a:txBody>
                  <a:tcPr/>
                </a:tc>
              </a:tr>
              <a:tr h="280830">
                <a:tc>
                  <a:txBody>
                    <a:bodyPr/>
                    <a:lstStyle/>
                    <a:p>
                      <a:r>
                        <a:rPr lang="nl-BE" sz="1400" dirty="0" smtClean="0">
                          <a:solidFill>
                            <a:schemeClr val="bg2"/>
                          </a:solidFill>
                        </a:rPr>
                        <a:t>-</a:t>
                      </a:r>
                      <a:endParaRPr lang="en-GB" sz="1400" dirty="0">
                        <a:solidFill>
                          <a:schemeClr val="bg2"/>
                        </a:solidFill>
                      </a:endParaRPr>
                    </a:p>
                  </a:txBody>
                  <a:tcPr/>
                </a:tc>
                <a:tc>
                  <a:txBody>
                    <a:bodyPr/>
                    <a:lstStyle/>
                    <a:p>
                      <a:r>
                        <a:rPr lang="nl-BE" sz="1400" dirty="0" smtClean="0">
                          <a:solidFill>
                            <a:schemeClr val="bg2"/>
                          </a:solidFill>
                        </a:rPr>
                        <a:t>6-01</a:t>
                      </a:r>
                      <a:endParaRPr lang="en-GB" sz="1400" dirty="0">
                        <a:solidFill>
                          <a:schemeClr val="bg2"/>
                        </a:solidFill>
                      </a:endParaRPr>
                    </a:p>
                  </a:txBody>
                  <a:tcPr/>
                </a:tc>
                <a:tc>
                  <a:txBody>
                    <a:bodyPr/>
                    <a:lstStyle/>
                    <a:p>
                      <a:r>
                        <a:rPr lang="nl-BE" sz="1400" dirty="0" smtClean="0">
                          <a:solidFill>
                            <a:schemeClr val="bg2"/>
                          </a:solidFill>
                        </a:rPr>
                        <a:t>R &amp; S &amp; R+S</a:t>
                      </a:r>
                      <a:endParaRPr lang="en-GB" sz="1400" dirty="0">
                        <a:solidFill>
                          <a:schemeClr val="bg2"/>
                        </a:solidFill>
                      </a:endParaRPr>
                    </a:p>
                  </a:txBody>
                  <a:tcPr/>
                </a:tc>
              </a:tr>
              <a:tr h="280830">
                <a:tc>
                  <a:txBody>
                    <a:bodyPr/>
                    <a:lstStyle/>
                    <a:p>
                      <a:r>
                        <a:rPr lang="nl-BE" sz="1400" dirty="0" smtClean="0">
                          <a:solidFill>
                            <a:schemeClr val="bg2"/>
                          </a:solidFill>
                        </a:rPr>
                        <a:t>-</a:t>
                      </a:r>
                      <a:endParaRPr lang="en-GB" sz="1400" dirty="0">
                        <a:solidFill>
                          <a:schemeClr val="bg2"/>
                        </a:solidFill>
                      </a:endParaRPr>
                    </a:p>
                  </a:txBody>
                  <a:tcPr/>
                </a:tc>
                <a:tc>
                  <a:txBody>
                    <a:bodyPr/>
                    <a:lstStyle/>
                    <a:p>
                      <a:r>
                        <a:rPr lang="nl-BE" sz="1400" dirty="0" smtClean="0">
                          <a:solidFill>
                            <a:schemeClr val="bg2"/>
                          </a:solidFill>
                        </a:rPr>
                        <a:t>6-08</a:t>
                      </a:r>
                      <a:endParaRPr lang="en-GB" sz="1400" dirty="0">
                        <a:solidFill>
                          <a:schemeClr val="bg2"/>
                        </a:solidFill>
                      </a:endParaRPr>
                    </a:p>
                  </a:txBody>
                  <a:tcPr/>
                </a:tc>
                <a:tc>
                  <a:txBody>
                    <a:bodyPr/>
                    <a:lstStyle/>
                    <a:p>
                      <a:r>
                        <a:rPr lang="nl-BE" sz="1400" dirty="0" smtClean="0">
                          <a:solidFill>
                            <a:schemeClr val="bg2"/>
                          </a:solidFill>
                        </a:rPr>
                        <a:t>R+S</a:t>
                      </a:r>
                      <a:endParaRPr lang="en-GB" sz="1400" dirty="0">
                        <a:solidFill>
                          <a:schemeClr val="bg2"/>
                        </a:solidFill>
                      </a:endParaRPr>
                    </a:p>
                  </a:txBody>
                  <a:tcPr/>
                </a:tc>
              </a:tr>
            </a:tbl>
          </a:graphicData>
        </a:graphic>
      </p:graphicFrame>
    </p:spTree>
    <p:extLst>
      <p:ext uri="{BB962C8B-B14F-4D97-AF65-F5344CB8AC3E}">
        <p14:creationId xmlns:p14="http://schemas.microsoft.com/office/powerpoint/2010/main" val="3466066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6</a:t>
            </a:fld>
            <a:endParaRPr lang="en-US"/>
          </a:p>
        </p:txBody>
      </p:sp>
      <p:sp>
        <p:nvSpPr>
          <p:cNvPr id="4" name="Text Placeholder 3"/>
          <p:cNvSpPr>
            <a:spLocks noGrp="1"/>
          </p:cNvSpPr>
          <p:nvPr>
            <p:ph type="body" sz="quarter" idx="15"/>
          </p:nvPr>
        </p:nvSpPr>
        <p:spPr/>
        <p:txBody>
          <a:bodyPr/>
          <a:lstStyle/>
          <a:p>
            <a:r>
              <a:rPr lang="nl-BE" dirty="0" smtClean="0"/>
              <a:t>0.2 </a:t>
            </a:r>
            <a:r>
              <a:rPr lang="nl-BE" dirty="0"/>
              <a:t>Pre-</a:t>
            </a:r>
            <a:r>
              <a:rPr lang="nl-BE" dirty="0" err="1"/>
              <a:t>commissioning</a:t>
            </a:r>
            <a:r>
              <a:rPr lang="nl-BE" dirty="0"/>
              <a:t> </a:t>
            </a:r>
            <a:r>
              <a:rPr lang="nl-BE" dirty="0" err="1"/>
              <a:t>check’s</a:t>
            </a:r>
            <a:r>
              <a:rPr lang="nl-BE" dirty="0"/>
              <a:t> </a:t>
            </a:r>
            <a:r>
              <a:rPr lang="en-GB" dirty="0"/>
              <a:t> - </a:t>
            </a:r>
            <a:r>
              <a:rPr lang="en-GB" dirty="0" smtClean="0"/>
              <a:t>DHW tank</a:t>
            </a:r>
            <a:endParaRPr lang="en-GB" dirty="0"/>
          </a:p>
          <a:p>
            <a:endParaRPr lang="en-GB" dirty="0"/>
          </a:p>
        </p:txBody>
      </p:sp>
      <p:sp>
        <p:nvSpPr>
          <p:cNvPr id="5" name="Text Placeholder 4"/>
          <p:cNvSpPr>
            <a:spLocks noGrp="1"/>
          </p:cNvSpPr>
          <p:nvPr>
            <p:ph type="body" sz="quarter" idx="16"/>
          </p:nvPr>
        </p:nvSpPr>
        <p:spPr/>
        <p:txBody>
          <a:bodyPr>
            <a:normAutofit fontScale="92500" lnSpcReduction="20000"/>
          </a:bodyPr>
          <a:lstStyle/>
          <a:p>
            <a:pPr marL="285750" lvl="0" indent="-285750">
              <a:spcBef>
                <a:spcPct val="50000"/>
              </a:spcBef>
              <a:buFontTx/>
              <a:buChar char="-"/>
              <a:defRPr/>
            </a:pPr>
            <a:r>
              <a:rPr lang="en-GB" sz="1900" kern="0" dirty="0" smtClean="0">
                <a:solidFill>
                  <a:sysClr val="windowText" lastClr="000000"/>
                </a:solidFill>
              </a:rPr>
              <a:t>Check </a:t>
            </a:r>
            <a:r>
              <a:rPr lang="en-GB" sz="1900" kern="0" dirty="0">
                <a:solidFill>
                  <a:sysClr val="windowText" lastClr="000000"/>
                </a:solidFill>
              </a:rPr>
              <a:t>the unit for </a:t>
            </a:r>
            <a:r>
              <a:rPr lang="en-GB" sz="1900" kern="0" dirty="0" smtClean="0">
                <a:solidFill>
                  <a:sysClr val="windowText" lastClr="000000"/>
                </a:solidFill>
              </a:rPr>
              <a:t>damage</a:t>
            </a:r>
          </a:p>
          <a:p>
            <a:pPr marL="285750" lvl="1" indent="-285750">
              <a:spcBef>
                <a:spcPct val="50000"/>
              </a:spcBef>
              <a:buFontTx/>
              <a:buChar char="-"/>
              <a:defRPr/>
            </a:pPr>
            <a:r>
              <a:rPr lang="en-GB" sz="1900" kern="0" dirty="0" smtClean="0">
                <a:solidFill>
                  <a:sysClr val="windowText" lastClr="000000"/>
                </a:solidFill>
              </a:rPr>
              <a:t>Check </a:t>
            </a:r>
            <a:r>
              <a:rPr lang="en-GB" sz="1900" kern="0" dirty="0">
                <a:solidFill>
                  <a:sysClr val="windowText" lastClr="000000"/>
                </a:solidFill>
              </a:rPr>
              <a:t>that the DHW tank has been correctly </a:t>
            </a:r>
            <a:r>
              <a:rPr lang="en-GB" sz="1900" kern="0" dirty="0" smtClean="0">
                <a:solidFill>
                  <a:sysClr val="windowText" lastClr="000000"/>
                </a:solidFill>
              </a:rPr>
              <a:t>sited</a:t>
            </a:r>
          </a:p>
          <a:p>
            <a:pPr marL="285750" lvl="1" indent="-285750">
              <a:spcBef>
                <a:spcPct val="50000"/>
              </a:spcBef>
              <a:buFontTx/>
              <a:buChar char="-"/>
              <a:defRPr/>
            </a:pPr>
            <a:r>
              <a:rPr lang="en-GB" sz="1900" kern="0" dirty="0" smtClean="0">
                <a:solidFill>
                  <a:sysClr val="windowText" lastClr="000000"/>
                </a:solidFill>
              </a:rPr>
              <a:t>Check </a:t>
            </a:r>
            <a:r>
              <a:rPr lang="en-GB" sz="1900" kern="0" dirty="0">
                <a:solidFill>
                  <a:sysClr val="windowText" lastClr="000000"/>
                </a:solidFill>
              </a:rPr>
              <a:t>the DHW tank to </a:t>
            </a:r>
            <a:r>
              <a:rPr lang="en-GB" sz="1900" kern="0" dirty="0" err="1">
                <a:solidFill>
                  <a:sysClr val="windowText" lastClr="000000"/>
                </a:solidFill>
              </a:rPr>
              <a:t>hydrobox</a:t>
            </a:r>
            <a:r>
              <a:rPr lang="en-GB" sz="1900" kern="0" dirty="0">
                <a:solidFill>
                  <a:sysClr val="windowText" lastClr="000000"/>
                </a:solidFill>
              </a:rPr>
              <a:t> electrical </a:t>
            </a:r>
            <a:r>
              <a:rPr lang="en-GB" sz="1900" kern="0" dirty="0" smtClean="0">
                <a:solidFill>
                  <a:sysClr val="windowText" lastClr="000000"/>
                </a:solidFill>
              </a:rPr>
              <a:t>connections</a:t>
            </a:r>
          </a:p>
          <a:p>
            <a:pPr marL="285750" lvl="1" indent="-285750">
              <a:spcBef>
                <a:spcPct val="50000"/>
              </a:spcBef>
              <a:buFontTx/>
              <a:buChar char="-"/>
              <a:defRPr/>
            </a:pPr>
            <a:r>
              <a:rPr lang="en-GB" sz="1900" kern="0" dirty="0" smtClean="0">
                <a:solidFill>
                  <a:sysClr val="windowText" lastClr="000000"/>
                </a:solidFill>
              </a:rPr>
              <a:t>Check </a:t>
            </a:r>
            <a:r>
              <a:rPr lang="en-GB" sz="1900" kern="0" dirty="0">
                <a:solidFill>
                  <a:sysClr val="windowText" lastClr="000000"/>
                </a:solidFill>
              </a:rPr>
              <a:t>that the correct power supply is available for the booster heater, via a local </a:t>
            </a:r>
            <a:r>
              <a:rPr lang="en-GB" sz="1900" kern="0" dirty="0" smtClean="0">
                <a:solidFill>
                  <a:sysClr val="windowText" lastClr="000000"/>
                </a:solidFill>
              </a:rPr>
              <a:t>isolator</a:t>
            </a:r>
          </a:p>
          <a:p>
            <a:pPr marL="285750" lvl="1" indent="-285750">
              <a:spcBef>
                <a:spcPct val="50000"/>
              </a:spcBef>
              <a:buFontTx/>
              <a:buChar char="-"/>
              <a:defRPr/>
            </a:pPr>
            <a:r>
              <a:rPr lang="en-GB" sz="1900" kern="0" dirty="0" smtClean="0">
                <a:solidFill>
                  <a:sysClr val="windowText" lastClr="000000"/>
                </a:solidFill>
              </a:rPr>
              <a:t>Check </a:t>
            </a:r>
            <a:r>
              <a:rPr lang="en-GB" sz="1900" kern="0" dirty="0">
                <a:solidFill>
                  <a:sysClr val="windowText" lastClr="000000"/>
                </a:solidFill>
              </a:rPr>
              <a:t>the safety device </a:t>
            </a:r>
            <a:r>
              <a:rPr lang="en-GB" sz="1900" kern="0" dirty="0" smtClean="0">
                <a:solidFill>
                  <a:sysClr val="windowText" lastClr="000000"/>
                </a:solidFill>
              </a:rPr>
              <a:t>settings</a:t>
            </a:r>
          </a:p>
          <a:p>
            <a:pPr marL="285750" lvl="1" indent="-285750">
              <a:spcBef>
                <a:spcPct val="50000"/>
              </a:spcBef>
              <a:buFontTx/>
              <a:buChar char="-"/>
              <a:defRPr/>
            </a:pPr>
            <a:r>
              <a:rPr lang="en-GB" sz="1900" kern="0" dirty="0" smtClean="0">
                <a:solidFill>
                  <a:sysClr val="windowText" lastClr="000000"/>
                </a:solidFill>
              </a:rPr>
              <a:t>Check </a:t>
            </a:r>
            <a:r>
              <a:rPr lang="en-GB" sz="1900" kern="0" dirty="0">
                <a:solidFill>
                  <a:sysClr val="windowText" lastClr="000000"/>
                </a:solidFill>
              </a:rPr>
              <a:t>the factory fitted pressure/temperature relief valve has been discharged to a suitable location, complying with G3 </a:t>
            </a:r>
            <a:r>
              <a:rPr lang="en-GB" sz="1900" kern="0" dirty="0" smtClean="0">
                <a:solidFill>
                  <a:sysClr val="windowText" lastClr="000000"/>
                </a:solidFill>
              </a:rPr>
              <a:t>regulations</a:t>
            </a:r>
          </a:p>
          <a:p>
            <a:pPr marL="285750" lvl="1" indent="-285750">
              <a:spcBef>
                <a:spcPct val="50000"/>
              </a:spcBef>
              <a:buFontTx/>
              <a:buChar char="-"/>
              <a:defRPr/>
            </a:pPr>
            <a:r>
              <a:rPr lang="en-GB" sz="1900" kern="0" dirty="0" smtClean="0">
                <a:solidFill>
                  <a:sysClr val="windowText" lastClr="000000"/>
                </a:solidFill>
              </a:rPr>
              <a:t>Check </a:t>
            </a:r>
            <a:r>
              <a:rPr lang="en-GB" sz="1900" kern="0" dirty="0">
                <a:solidFill>
                  <a:sysClr val="windowText" lastClr="000000"/>
                </a:solidFill>
              </a:rPr>
              <a:t>for correct water supply, flow, return, hot water &amp; drainage </a:t>
            </a:r>
            <a:r>
              <a:rPr lang="en-GB" sz="1900" kern="0" dirty="0" smtClean="0">
                <a:solidFill>
                  <a:sysClr val="windowText" lastClr="000000"/>
                </a:solidFill>
              </a:rPr>
              <a:t>connections</a:t>
            </a:r>
          </a:p>
          <a:p>
            <a:pPr marL="285750" lvl="1" indent="-285750">
              <a:spcBef>
                <a:spcPct val="50000"/>
              </a:spcBef>
              <a:buFontTx/>
              <a:buChar char="-"/>
              <a:defRPr/>
            </a:pPr>
            <a:r>
              <a:rPr lang="en-GB" sz="1900" kern="0" dirty="0" smtClean="0">
                <a:solidFill>
                  <a:sysClr val="windowText" lastClr="000000"/>
                </a:solidFill>
              </a:rPr>
              <a:t>Check </a:t>
            </a:r>
            <a:r>
              <a:rPr lang="en-GB" sz="1900" kern="0" dirty="0">
                <a:solidFill>
                  <a:sysClr val="windowText" lastClr="000000"/>
                </a:solidFill>
              </a:rPr>
              <a:t>that the DHW tank sensor has been installed </a:t>
            </a:r>
            <a:r>
              <a:rPr lang="en-GB" sz="1900" kern="0" dirty="0" smtClean="0">
                <a:solidFill>
                  <a:sysClr val="windowText" lastClr="000000"/>
                </a:solidFill>
              </a:rPr>
              <a:t>correctly</a:t>
            </a:r>
          </a:p>
          <a:p>
            <a:pPr marL="285750" lvl="1" indent="-285750">
              <a:spcBef>
                <a:spcPct val="50000"/>
              </a:spcBef>
              <a:buFontTx/>
              <a:buChar char="-"/>
              <a:defRPr/>
            </a:pPr>
            <a:r>
              <a:rPr lang="en-GB" sz="1900" kern="0" dirty="0" smtClean="0">
                <a:solidFill>
                  <a:sysClr val="windowText" lastClr="000000"/>
                </a:solidFill>
              </a:rPr>
              <a:t>Check </a:t>
            </a:r>
            <a:r>
              <a:rPr lang="en-GB" sz="1900" kern="0" dirty="0">
                <a:solidFill>
                  <a:sysClr val="windowText" lastClr="000000"/>
                </a:solidFill>
              </a:rPr>
              <a:t>that the required safety isolation solenoid valve has been fitted (only for solar </a:t>
            </a:r>
            <a:r>
              <a:rPr lang="en-GB" sz="1900" kern="0" dirty="0" smtClean="0">
                <a:solidFill>
                  <a:sysClr val="windowText" lastClr="000000"/>
                </a:solidFill>
              </a:rPr>
              <a:t>application)</a:t>
            </a:r>
          </a:p>
          <a:p>
            <a:pPr marL="285750" lvl="1" indent="-285750">
              <a:spcBef>
                <a:spcPct val="50000"/>
              </a:spcBef>
              <a:buFontTx/>
              <a:buChar char="-"/>
              <a:defRPr/>
            </a:pPr>
            <a:r>
              <a:rPr lang="en-GB" sz="1900" kern="0" dirty="0" smtClean="0">
                <a:solidFill>
                  <a:sysClr val="windowText" lastClr="000000"/>
                </a:solidFill>
              </a:rPr>
              <a:t>Check </a:t>
            </a:r>
            <a:r>
              <a:rPr lang="en-GB" sz="1900" kern="0" dirty="0">
                <a:solidFill>
                  <a:sysClr val="windowText" lastClr="000000"/>
                </a:solidFill>
              </a:rPr>
              <a:t>that the G3 Label has been filled in on the DHW tank</a:t>
            </a:r>
          </a:p>
          <a:p>
            <a:endParaRPr lang="en-GB" dirty="0"/>
          </a:p>
        </p:txBody>
      </p:sp>
    </p:spTree>
    <p:extLst>
      <p:ext uri="{BB962C8B-B14F-4D97-AF65-F5344CB8AC3E}">
        <p14:creationId xmlns:p14="http://schemas.microsoft.com/office/powerpoint/2010/main" val="11271311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60</a:t>
            </a:fld>
            <a:endParaRPr lang="en-US"/>
          </a:p>
        </p:txBody>
      </p:sp>
      <p:sp>
        <p:nvSpPr>
          <p:cNvPr id="4" name="Text Placeholder 3"/>
          <p:cNvSpPr>
            <a:spLocks noGrp="1"/>
          </p:cNvSpPr>
          <p:nvPr>
            <p:ph type="body" sz="quarter" idx="15"/>
          </p:nvPr>
        </p:nvSpPr>
        <p:spPr/>
        <p:txBody>
          <a:bodyPr/>
          <a:lstStyle/>
          <a:p>
            <a:r>
              <a:rPr lang="nl-BE" dirty="0"/>
              <a:t>2.3 Installer setting – DHW</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err="1" smtClean="0">
                <a:solidFill>
                  <a:schemeClr val="bg2"/>
                </a:solidFill>
              </a:rPr>
              <a:t>Disinfection</a:t>
            </a:r>
            <a:r>
              <a:rPr lang="nl-BE" dirty="0" smtClean="0">
                <a:solidFill>
                  <a:schemeClr val="bg2"/>
                </a:solidFill>
              </a:rPr>
              <a:t> </a:t>
            </a:r>
            <a:r>
              <a:rPr lang="nl-BE" dirty="0" err="1" smtClean="0">
                <a:solidFill>
                  <a:schemeClr val="bg2"/>
                </a:solidFill>
              </a:rPr>
              <a:t>operation</a:t>
            </a:r>
            <a:r>
              <a:rPr lang="nl-BE" dirty="0" smtClean="0">
                <a:solidFill>
                  <a:schemeClr val="bg2"/>
                </a:solidFill>
              </a:rPr>
              <a:t> </a:t>
            </a:r>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658260570"/>
              </p:ext>
            </p:extLst>
          </p:nvPr>
        </p:nvGraphicFramePr>
        <p:xfrm>
          <a:off x="683568" y="5013176"/>
          <a:ext cx="5616625" cy="1481326"/>
        </p:xfrm>
        <a:graphic>
          <a:graphicData uri="http://schemas.openxmlformats.org/drawingml/2006/table">
            <a:tbl>
              <a:tblPr firstRow="1">
                <a:tableStyleId>{3C2FFA5D-87B4-456A-9821-1D502468CF0F}</a:tableStyleId>
              </a:tblPr>
              <a:tblGrid>
                <a:gridCol w="1620180"/>
                <a:gridCol w="2124237"/>
                <a:gridCol w="1872208"/>
              </a:tblGrid>
              <a:tr h="366901">
                <a:tc>
                  <a:txBody>
                    <a:bodyPr/>
                    <a:lstStyle/>
                    <a:p>
                      <a:pPr algn="ctr" fontAlgn="b"/>
                      <a:r>
                        <a:rPr lang="en-US" sz="1400" u="none" strike="noStrike" dirty="0" smtClean="0">
                          <a:solidFill>
                            <a:schemeClr val="bg2"/>
                          </a:solidFill>
                          <a:effectLst/>
                        </a:rPr>
                        <a:t>Bread</a:t>
                      </a:r>
                      <a:r>
                        <a:rPr lang="en-US" sz="1400" u="none" strike="noStrike" baseline="0" dirty="0" smtClean="0">
                          <a:solidFill>
                            <a:schemeClr val="bg2"/>
                          </a:solidFill>
                          <a:effectLst/>
                        </a:rPr>
                        <a:t> Crumb</a:t>
                      </a:r>
                      <a:endParaRPr lang="en-GB" sz="1400" b="1" i="0" u="none" strike="noStrike" dirty="0">
                        <a:solidFill>
                          <a:schemeClr val="bg2"/>
                        </a:solidFill>
                        <a:effectLst/>
                        <a:latin typeface="+mn-lt"/>
                      </a:endParaRPr>
                    </a:p>
                  </a:txBody>
                  <a:tcPr marL="36000" marR="36000" marT="9525" marB="0" anchor="ctr"/>
                </a:tc>
                <a:tc>
                  <a:txBody>
                    <a:bodyPr/>
                    <a:lstStyle/>
                    <a:p>
                      <a:pPr algn="ctr" fontAlgn="b"/>
                      <a:r>
                        <a:rPr lang="en-US" sz="1400" u="none" strike="noStrike" dirty="0" smtClean="0">
                          <a:solidFill>
                            <a:schemeClr val="bg2"/>
                          </a:solidFill>
                          <a:effectLst/>
                        </a:rPr>
                        <a:t>Overview</a:t>
                      </a:r>
                      <a:endParaRPr lang="en-GB" sz="1400" b="1" i="0" u="none" strike="noStrike" dirty="0">
                        <a:solidFill>
                          <a:schemeClr val="bg2"/>
                        </a:solidFill>
                        <a:effectLst/>
                        <a:latin typeface="+mn-lt"/>
                      </a:endParaRPr>
                    </a:p>
                  </a:txBody>
                  <a:tcPr marL="36000" marR="36000" marT="9525" marB="0" anchor="ctr"/>
                </a:tc>
                <a:tc>
                  <a:txBody>
                    <a:bodyPr/>
                    <a:lstStyle/>
                    <a:p>
                      <a:pPr algn="ctr" fontAlgn="b"/>
                      <a:r>
                        <a:rPr lang="en-US" sz="1400" b="1" i="0" u="none" strike="noStrike" dirty="0" smtClean="0">
                          <a:solidFill>
                            <a:schemeClr val="bg2"/>
                          </a:solidFill>
                          <a:effectLst/>
                          <a:latin typeface="+mn-lt"/>
                        </a:rPr>
                        <a:t>Description</a:t>
                      </a:r>
                      <a:endParaRPr lang="en-GB" sz="1400" b="1" i="0" u="none" strike="noStrike" dirty="0">
                        <a:solidFill>
                          <a:schemeClr val="bg2"/>
                        </a:solidFill>
                        <a:effectLst/>
                        <a:latin typeface="+mn-lt"/>
                      </a:endParaRPr>
                    </a:p>
                  </a:txBody>
                  <a:tcPr marL="36000" marR="36000" marT="9525" marB="0" anchor="ctr"/>
                </a:tc>
              </a:tr>
              <a:tr h="161925">
                <a:tc>
                  <a:txBody>
                    <a:bodyPr/>
                    <a:lstStyle/>
                    <a:p>
                      <a:pPr algn="ctr" fontAlgn="b"/>
                      <a:r>
                        <a:rPr lang="en-US" sz="1400" b="0" i="0" u="none" strike="noStrike" dirty="0" smtClean="0">
                          <a:solidFill>
                            <a:srgbClr val="000000"/>
                          </a:solidFill>
                          <a:effectLst/>
                          <a:latin typeface="+mn-lt"/>
                        </a:rPr>
                        <a:t>A.4.4.1</a:t>
                      </a:r>
                      <a:endParaRPr lang="en-GB" sz="1400" b="0" i="0" u="none" strike="noStrike" dirty="0">
                        <a:solidFill>
                          <a:srgbClr val="000000"/>
                        </a:solidFill>
                        <a:effectLst/>
                        <a:latin typeface="+mn-lt"/>
                      </a:endParaRPr>
                    </a:p>
                  </a:txBody>
                  <a:tcPr marL="36000" marR="36000" marT="9525" marB="0"/>
                </a:tc>
                <a:tc>
                  <a:txBody>
                    <a:bodyPr/>
                    <a:lstStyle/>
                    <a:p>
                      <a:pPr algn="ctr" fontAlgn="b"/>
                      <a:r>
                        <a:rPr lang="en-US" sz="1400" b="0" i="0" u="none" strike="noStrike" dirty="0" smtClean="0">
                          <a:solidFill>
                            <a:srgbClr val="000000"/>
                          </a:solidFill>
                          <a:effectLst/>
                          <a:latin typeface="+mn-lt"/>
                        </a:rPr>
                        <a:t>2-01</a:t>
                      </a:r>
                    </a:p>
                  </a:txBody>
                  <a:tcPr marL="36000" marR="36000" marT="9525" marB="0" anchor="ctr"/>
                </a:tc>
                <a:tc>
                  <a:txBody>
                    <a:bodyPr/>
                    <a:lstStyle/>
                    <a:p>
                      <a:pPr algn="ctr" fontAlgn="b"/>
                      <a:r>
                        <a:rPr lang="en-US" sz="1400" b="0" i="0" u="none" strike="noStrike" dirty="0" smtClean="0">
                          <a:solidFill>
                            <a:srgbClr val="000000"/>
                          </a:solidFill>
                          <a:effectLst/>
                          <a:latin typeface="+mn-lt"/>
                        </a:rPr>
                        <a:t>No/Yes</a:t>
                      </a:r>
                    </a:p>
                  </a:txBody>
                  <a:tcPr marL="36000" marR="36000" marT="9525" marB="0" anchor="ctr"/>
                </a:tc>
              </a:tr>
              <a:tr h="161925">
                <a:tc>
                  <a:txBody>
                    <a:bodyPr/>
                    <a:lstStyle/>
                    <a:p>
                      <a:pPr algn="ctr" fontAlgn="b"/>
                      <a:r>
                        <a:rPr lang="en-US" sz="1400" b="0" i="0" u="none" strike="noStrike" dirty="0" smtClean="0">
                          <a:solidFill>
                            <a:srgbClr val="000000"/>
                          </a:solidFill>
                          <a:effectLst/>
                          <a:latin typeface="+mn-lt"/>
                        </a:rPr>
                        <a:t>A.4.4.2</a:t>
                      </a:r>
                      <a:endParaRPr lang="en-GB" sz="1400" b="0" i="0" u="none" strike="noStrike" dirty="0">
                        <a:solidFill>
                          <a:srgbClr val="000000"/>
                        </a:solidFill>
                        <a:effectLst/>
                        <a:latin typeface="+mn-lt"/>
                      </a:endParaRPr>
                    </a:p>
                  </a:txBody>
                  <a:tcPr marL="36000" marR="36000" marT="9525" marB="0"/>
                </a:tc>
                <a:tc>
                  <a:txBody>
                    <a:bodyPr/>
                    <a:lstStyle/>
                    <a:p>
                      <a:pPr algn="ctr" fontAlgn="b"/>
                      <a:r>
                        <a:rPr lang="en-US" sz="1400" b="0" i="0" u="none" strike="noStrike" dirty="0" smtClean="0">
                          <a:solidFill>
                            <a:srgbClr val="000000"/>
                          </a:solidFill>
                          <a:effectLst/>
                          <a:latin typeface="+mn-lt"/>
                        </a:rPr>
                        <a:t>2-00</a:t>
                      </a:r>
                    </a:p>
                  </a:txBody>
                  <a:tcPr marL="36000" marR="36000" marT="9525" marB="0" anchor="ctr"/>
                </a:tc>
                <a:tc>
                  <a:txBody>
                    <a:bodyPr/>
                    <a:lstStyle/>
                    <a:p>
                      <a:pPr algn="ctr" fontAlgn="b"/>
                      <a:r>
                        <a:rPr lang="en-US" sz="1400" b="0" i="0" u="none" strike="noStrike" dirty="0" smtClean="0">
                          <a:solidFill>
                            <a:srgbClr val="000000"/>
                          </a:solidFill>
                          <a:effectLst/>
                          <a:latin typeface="+mn-lt"/>
                        </a:rPr>
                        <a:t>Operation day</a:t>
                      </a:r>
                    </a:p>
                  </a:txBody>
                  <a:tcPr marL="36000" marR="36000" marT="9525" marB="0" anchor="ctr"/>
                </a:tc>
              </a:tr>
              <a:tr h="161925">
                <a:tc>
                  <a:txBody>
                    <a:bodyPr/>
                    <a:lstStyle/>
                    <a:p>
                      <a:pPr algn="ctr" fontAlgn="b"/>
                      <a:r>
                        <a:rPr lang="en-US" sz="1400" b="0" i="0" u="none" strike="noStrike" dirty="0" smtClean="0">
                          <a:solidFill>
                            <a:srgbClr val="000000"/>
                          </a:solidFill>
                          <a:effectLst/>
                          <a:latin typeface="+mn-lt"/>
                        </a:rPr>
                        <a:t>A.4.4.3</a:t>
                      </a:r>
                      <a:endParaRPr lang="en-GB" sz="1400" b="0" i="0" u="none" strike="noStrike" dirty="0">
                        <a:solidFill>
                          <a:srgbClr val="000000"/>
                        </a:solidFill>
                        <a:effectLst/>
                        <a:latin typeface="+mn-lt"/>
                      </a:endParaRPr>
                    </a:p>
                  </a:txBody>
                  <a:tcPr marL="36000" marR="36000" marT="9525" marB="0"/>
                </a:tc>
                <a:tc>
                  <a:txBody>
                    <a:bodyPr/>
                    <a:lstStyle/>
                    <a:p>
                      <a:pPr algn="ctr" fontAlgn="b"/>
                      <a:r>
                        <a:rPr lang="en-US" sz="1400" b="0" i="0" u="none" strike="noStrike" dirty="0" smtClean="0">
                          <a:solidFill>
                            <a:srgbClr val="000000"/>
                          </a:solidFill>
                          <a:effectLst/>
                          <a:latin typeface="+mn-lt"/>
                        </a:rPr>
                        <a:t>2-02</a:t>
                      </a:r>
                    </a:p>
                  </a:txBody>
                  <a:tcPr marL="36000" marR="36000" marT="9525" marB="0" anchor="ctr"/>
                </a:tc>
                <a:tc>
                  <a:txBody>
                    <a:bodyPr/>
                    <a:lstStyle/>
                    <a:p>
                      <a:pPr algn="ctr" fontAlgn="b"/>
                      <a:r>
                        <a:rPr lang="en-US" sz="1400" b="0" i="0" u="none" strike="noStrike" dirty="0" smtClean="0">
                          <a:solidFill>
                            <a:srgbClr val="000000"/>
                          </a:solidFill>
                          <a:effectLst/>
                          <a:latin typeface="+mn-lt"/>
                        </a:rPr>
                        <a:t>Start time</a:t>
                      </a:r>
                    </a:p>
                  </a:txBody>
                  <a:tcPr marL="36000" marR="36000" marT="9525" marB="0" anchor="ctr"/>
                </a:tc>
              </a:tr>
              <a:tr h="161925">
                <a:tc>
                  <a:txBody>
                    <a:bodyPr/>
                    <a:lstStyle/>
                    <a:p>
                      <a:pPr algn="ctr" fontAlgn="b"/>
                      <a:r>
                        <a:rPr lang="en-US" sz="1400" b="0" i="0" u="none" strike="noStrike" dirty="0" smtClean="0">
                          <a:solidFill>
                            <a:srgbClr val="000000"/>
                          </a:solidFill>
                          <a:effectLst/>
                          <a:latin typeface="+mn-lt"/>
                        </a:rPr>
                        <a:t>A.4.4.4</a:t>
                      </a:r>
                      <a:endParaRPr lang="en-GB" sz="1400" b="0" i="0" u="none" strike="noStrike" dirty="0">
                        <a:solidFill>
                          <a:srgbClr val="000000"/>
                        </a:solidFill>
                        <a:effectLst/>
                        <a:latin typeface="+mn-lt"/>
                      </a:endParaRPr>
                    </a:p>
                  </a:txBody>
                  <a:tcPr marL="36000" marR="36000" marT="9525" marB="0"/>
                </a:tc>
                <a:tc>
                  <a:txBody>
                    <a:bodyPr/>
                    <a:lstStyle/>
                    <a:p>
                      <a:pPr algn="ctr" fontAlgn="b"/>
                      <a:r>
                        <a:rPr lang="en-US" sz="1400" b="0" i="0" u="none" strike="noStrike" dirty="0" smtClean="0">
                          <a:solidFill>
                            <a:srgbClr val="000000"/>
                          </a:solidFill>
                          <a:effectLst/>
                          <a:latin typeface="+mn-lt"/>
                        </a:rPr>
                        <a:t>2-03</a:t>
                      </a:r>
                    </a:p>
                  </a:txBody>
                  <a:tcPr marL="36000" marR="36000" marT="9525" marB="0" anchor="ctr"/>
                </a:tc>
                <a:tc>
                  <a:txBody>
                    <a:bodyPr/>
                    <a:lstStyle/>
                    <a:p>
                      <a:pPr algn="ctr" fontAlgn="b"/>
                      <a:r>
                        <a:rPr lang="en-US" sz="1400" b="0" i="0" u="none" strike="noStrike" dirty="0" smtClean="0">
                          <a:solidFill>
                            <a:srgbClr val="000000"/>
                          </a:solidFill>
                          <a:effectLst/>
                          <a:latin typeface="+mn-lt"/>
                        </a:rPr>
                        <a:t>Temp.</a:t>
                      </a:r>
                      <a:r>
                        <a:rPr lang="en-US" sz="1400" b="0" i="0" u="none" strike="noStrike" baseline="0" dirty="0" smtClean="0">
                          <a:solidFill>
                            <a:srgbClr val="000000"/>
                          </a:solidFill>
                          <a:effectLst/>
                          <a:latin typeface="+mn-lt"/>
                        </a:rPr>
                        <a:t> target</a:t>
                      </a:r>
                      <a:endParaRPr lang="en-US" sz="1400" b="0" i="0" u="none" strike="noStrike" dirty="0" smtClean="0">
                        <a:solidFill>
                          <a:srgbClr val="000000"/>
                        </a:solidFill>
                        <a:effectLst/>
                        <a:latin typeface="+mn-lt"/>
                      </a:endParaRPr>
                    </a:p>
                  </a:txBody>
                  <a:tcPr marL="36000" marR="36000" marT="9525" marB="0" anchor="ctr"/>
                </a:tc>
              </a:tr>
              <a:tr h="161925">
                <a:tc>
                  <a:txBody>
                    <a:bodyPr/>
                    <a:lstStyle/>
                    <a:p>
                      <a:pPr algn="ctr" fontAlgn="b"/>
                      <a:r>
                        <a:rPr lang="en-US" sz="1400" b="0" i="0" u="none" strike="noStrike" dirty="0" smtClean="0">
                          <a:solidFill>
                            <a:srgbClr val="000000"/>
                          </a:solidFill>
                          <a:effectLst/>
                          <a:latin typeface="+mn-lt"/>
                        </a:rPr>
                        <a:t>A.4.4.5</a:t>
                      </a:r>
                      <a:endParaRPr lang="en-GB" sz="1400" b="0" i="0" u="none" strike="noStrike" dirty="0">
                        <a:solidFill>
                          <a:srgbClr val="000000"/>
                        </a:solidFill>
                        <a:effectLst/>
                        <a:latin typeface="+mn-lt"/>
                      </a:endParaRPr>
                    </a:p>
                  </a:txBody>
                  <a:tcPr marL="36000" marR="36000" marT="9525" marB="0"/>
                </a:tc>
                <a:tc>
                  <a:txBody>
                    <a:bodyPr/>
                    <a:lstStyle/>
                    <a:p>
                      <a:pPr algn="ctr" fontAlgn="b"/>
                      <a:r>
                        <a:rPr lang="en-US" sz="1400" b="0" i="0" u="none" strike="noStrike" dirty="0" smtClean="0">
                          <a:solidFill>
                            <a:srgbClr val="000000"/>
                          </a:solidFill>
                          <a:effectLst/>
                          <a:latin typeface="+mn-lt"/>
                        </a:rPr>
                        <a:t>2-04</a:t>
                      </a:r>
                    </a:p>
                  </a:txBody>
                  <a:tcPr marL="36000" marR="36000" marT="9525" marB="0" anchor="ctr"/>
                </a:tc>
                <a:tc>
                  <a:txBody>
                    <a:bodyPr/>
                    <a:lstStyle/>
                    <a:p>
                      <a:pPr algn="ctr" fontAlgn="b"/>
                      <a:r>
                        <a:rPr lang="en-US" sz="1400" b="0" i="0" u="none" strike="noStrike" dirty="0" smtClean="0">
                          <a:solidFill>
                            <a:srgbClr val="000000"/>
                          </a:solidFill>
                          <a:effectLst/>
                          <a:latin typeface="+mn-lt"/>
                        </a:rPr>
                        <a:t>Duration</a:t>
                      </a:r>
                    </a:p>
                  </a:txBody>
                  <a:tcPr marL="36000" marR="36000" marT="9525" marB="0" anchor="ctr"/>
                </a:tc>
              </a:tr>
            </a:tbl>
          </a:graphicData>
        </a:graphic>
      </p:graphicFrame>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28800"/>
            <a:ext cx="4323353" cy="319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84062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61</a:t>
            </a:fld>
            <a:endParaRPr lang="en-US"/>
          </a:p>
        </p:txBody>
      </p:sp>
      <p:sp>
        <p:nvSpPr>
          <p:cNvPr id="4" name="Text Placeholder 3"/>
          <p:cNvSpPr>
            <a:spLocks noGrp="1"/>
          </p:cNvSpPr>
          <p:nvPr>
            <p:ph type="body" sz="quarter" idx="15"/>
          </p:nvPr>
        </p:nvSpPr>
        <p:spPr/>
        <p:txBody>
          <a:bodyPr/>
          <a:lstStyle/>
          <a:p>
            <a:r>
              <a:rPr lang="nl-BE" dirty="0"/>
              <a:t>2.3 Installer setting – </a:t>
            </a:r>
            <a:r>
              <a:rPr lang="nl-BE" dirty="0" smtClean="0"/>
              <a:t>DHW </a:t>
            </a:r>
            <a:endParaRPr lang="en-GB" dirty="0"/>
          </a:p>
          <a:p>
            <a:endParaRPr lang="en-GB" dirty="0"/>
          </a:p>
        </p:txBody>
      </p:sp>
      <p:sp>
        <p:nvSpPr>
          <p:cNvPr id="5" name="Text Placeholder 4"/>
          <p:cNvSpPr>
            <a:spLocks noGrp="1"/>
          </p:cNvSpPr>
          <p:nvPr>
            <p:ph type="body" sz="quarter" idx="16"/>
          </p:nvPr>
        </p:nvSpPr>
        <p:spPr/>
        <p:txBody>
          <a:bodyPr>
            <a:normAutofit lnSpcReduction="10000"/>
          </a:bodyPr>
          <a:lstStyle/>
          <a:p>
            <a:r>
              <a:rPr lang="nl-BE" dirty="0" smtClean="0">
                <a:solidFill>
                  <a:schemeClr val="bg2"/>
                </a:solidFill>
              </a:rPr>
              <a:t>DHW Timer</a:t>
            </a:r>
          </a:p>
          <a:p>
            <a:pPr marL="285750" indent="-285750">
              <a:buFontTx/>
              <a:buChar char="-"/>
            </a:pPr>
            <a:r>
              <a:rPr lang="nl-BE" dirty="0" smtClean="0">
                <a:solidFill>
                  <a:schemeClr val="bg2"/>
                </a:solidFill>
              </a:rPr>
              <a:t>Minimum running timer </a:t>
            </a:r>
            <a:r>
              <a:rPr lang="nl-BE" dirty="0" err="1" smtClean="0">
                <a:solidFill>
                  <a:schemeClr val="bg2"/>
                </a:solidFill>
              </a:rPr>
              <a:t>for</a:t>
            </a:r>
            <a:r>
              <a:rPr lang="nl-BE" dirty="0" smtClean="0">
                <a:solidFill>
                  <a:schemeClr val="bg2"/>
                </a:solidFill>
              </a:rPr>
              <a:t> DHW </a:t>
            </a:r>
          </a:p>
          <a:p>
            <a:pPr marL="742950" lvl="1" indent="-285750">
              <a:buFontTx/>
              <a:buChar char="-"/>
            </a:pPr>
            <a:r>
              <a:rPr lang="nl-BE" dirty="0" smtClean="0">
                <a:solidFill>
                  <a:schemeClr val="bg2"/>
                </a:solidFill>
              </a:rPr>
              <a:t>[8-00] </a:t>
            </a:r>
          </a:p>
          <a:p>
            <a:pPr marL="1428750" lvl="2" indent="-285750">
              <a:buFontTx/>
              <a:buChar char="-"/>
            </a:pPr>
            <a:r>
              <a:rPr lang="nl-BE" dirty="0" smtClean="0">
                <a:solidFill>
                  <a:schemeClr val="bg2"/>
                </a:solidFill>
              </a:rPr>
              <a:t>Dummy; 1 minute</a:t>
            </a:r>
          </a:p>
          <a:p>
            <a:pPr marL="285750" indent="-285750">
              <a:buFontTx/>
              <a:buChar char="-"/>
            </a:pPr>
            <a:r>
              <a:rPr lang="nl-BE" dirty="0" smtClean="0">
                <a:solidFill>
                  <a:schemeClr val="bg2"/>
                </a:solidFill>
              </a:rPr>
              <a:t>Maximum running timer </a:t>
            </a:r>
            <a:r>
              <a:rPr lang="nl-BE" dirty="0" err="1" smtClean="0">
                <a:solidFill>
                  <a:schemeClr val="bg2"/>
                </a:solidFill>
              </a:rPr>
              <a:t>for</a:t>
            </a:r>
            <a:r>
              <a:rPr lang="nl-BE" dirty="0" smtClean="0">
                <a:solidFill>
                  <a:schemeClr val="bg2"/>
                </a:solidFill>
              </a:rPr>
              <a:t> DHW</a:t>
            </a:r>
          </a:p>
          <a:p>
            <a:pPr marL="742950" lvl="1" indent="-285750">
              <a:buFontTx/>
              <a:buChar char="-"/>
            </a:pPr>
            <a:r>
              <a:rPr lang="nl-BE" dirty="0" smtClean="0">
                <a:solidFill>
                  <a:schemeClr val="bg2"/>
                </a:solidFill>
              </a:rPr>
              <a:t>[8-01]</a:t>
            </a:r>
          </a:p>
          <a:p>
            <a:pPr marL="1428750" lvl="2" indent="-285750">
              <a:buFontTx/>
              <a:buChar char="-"/>
            </a:pPr>
            <a:r>
              <a:rPr lang="nl-BE" dirty="0" smtClean="0">
                <a:solidFill>
                  <a:schemeClr val="bg2"/>
                </a:solidFill>
              </a:rPr>
              <a:t>Default 30 min</a:t>
            </a:r>
          </a:p>
          <a:p>
            <a:pPr marL="285750" indent="-285750">
              <a:buFontTx/>
              <a:buChar char="-"/>
            </a:pPr>
            <a:r>
              <a:rPr lang="nl-BE" dirty="0" smtClean="0">
                <a:solidFill>
                  <a:schemeClr val="bg2"/>
                </a:solidFill>
              </a:rPr>
              <a:t>Anti-recycling timer </a:t>
            </a:r>
          </a:p>
          <a:p>
            <a:pPr marL="742950" lvl="1" indent="-285750">
              <a:buFontTx/>
              <a:buChar char="-"/>
            </a:pPr>
            <a:r>
              <a:rPr lang="nl-BE" dirty="0" smtClean="0">
                <a:solidFill>
                  <a:schemeClr val="bg2"/>
                </a:solidFill>
              </a:rPr>
              <a:t>[8-02]</a:t>
            </a:r>
          </a:p>
          <a:p>
            <a:pPr marL="1428750" lvl="2" indent="-285750">
              <a:buFontTx/>
              <a:buChar char="-"/>
            </a:pPr>
            <a:r>
              <a:rPr lang="nl-BE" dirty="0" smtClean="0">
                <a:solidFill>
                  <a:schemeClr val="bg2"/>
                </a:solidFill>
              </a:rPr>
              <a:t>Default 3 </a:t>
            </a:r>
            <a:r>
              <a:rPr lang="nl-BE" dirty="0" err="1" smtClean="0">
                <a:solidFill>
                  <a:schemeClr val="bg2"/>
                </a:solidFill>
              </a:rPr>
              <a:t>hours</a:t>
            </a:r>
            <a:r>
              <a:rPr lang="nl-BE" dirty="0" smtClean="0">
                <a:solidFill>
                  <a:schemeClr val="bg2"/>
                </a:solidFill>
              </a:rPr>
              <a:t/>
            </a:r>
            <a:br>
              <a:rPr lang="nl-BE" dirty="0" smtClean="0">
                <a:solidFill>
                  <a:schemeClr val="bg2"/>
                </a:solidFill>
              </a:rPr>
            </a:br>
            <a:endParaRPr lang="nl-BE" dirty="0" smtClean="0">
              <a:solidFill>
                <a:schemeClr val="bg2"/>
              </a:solidFill>
            </a:endParaRPr>
          </a:p>
          <a:p>
            <a:pPr marL="285750" indent="-285750">
              <a:buFontTx/>
              <a:buChar char="-"/>
            </a:pPr>
            <a:r>
              <a:rPr lang="nl-BE" dirty="0" smtClean="0">
                <a:solidFill>
                  <a:schemeClr val="bg2"/>
                </a:solidFill>
              </a:rPr>
              <a:t>Booster </a:t>
            </a:r>
            <a:r>
              <a:rPr lang="nl-BE" dirty="0" err="1" smtClean="0">
                <a:solidFill>
                  <a:schemeClr val="bg2"/>
                </a:solidFill>
              </a:rPr>
              <a:t>heater</a:t>
            </a:r>
            <a:r>
              <a:rPr lang="nl-BE" dirty="0" smtClean="0">
                <a:solidFill>
                  <a:schemeClr val="bg2"/>
                </a:solidFill>
              </a:rPr>
              <a:t> delay timer</a:t>
            </a:r>
          </a:p>
          <a:p>
            <a:pPr marL="742950" lvl="1" indent="-285750">
              <a:buFontTx/>
              <a:buChar char="-"/>
            </a:pPr>
            <a:r>
              <a:rPr lang="nl-BE" dirty="0" smtClean="0">
                <a:solidFill>
                  <a:schemeClr val="bg2"/>
                </a:solidFill>
              </a:rPr>
              <a:t>[8-03]</a:t>
            </a:r>
          </a:p>
          <a:p>
            <a:pPr marL="1428750" lvl="2" indent="-285750">
              <a:buFontTx/>
              <a:buChar char="-"/>
            </a:pPr>
            <a:r>
              <a:rPr lang="nl-BE" dirty="0" smtClean="0">
                <a:solidFill>
                  <a:schemeClr val="bg2"/>
                </a:solidFill>
              </a:rPr>
              <a:t>Default 50 min</a:t>
            </a:r>
          </a:p>
          <a:p>
            <a:pPr marL="285750" indent="-285750">
              <a:buFontTx/>
              <a:buChar char="-"/>
            </a:pPr>
            <a:r>
              <a:rPr lang="nl-BE" dirty="0" err="1" smtClean="0">
                <a:solidFill>
                  <a:schemeClr val="bg2"/>
                </a:solidFill>
              </a:rPr>
              <a:t>Additional</a:t>
            </a:r>
            <a:r>
              <a:rPr lang="nl-BE" dirty="0" smtClean="0">
                <a:solidFill>
                  <a:schemeClr val="bg2"/>
                </a:solidFill>
              </a:rPr>
              <a:t>  </a:t>
            </a:r>
            <a:r>
              <a:rPr lang="nl-BE" dirty="0" err="1" smtClean="0">
                <a:solidFill>
                  <a:schemeClr val="bg2"/>
                </a:solidFill>
              </a:rPr>
              <a:t>runing</a:t>
            </a:r>
            <a:r>
              <a:rPr lang="nl-BE" dirty="0" smtClean="0">
                <a:solidFill>
                  <a:schemeClr val="bg2"/>
                </a:solidFill>
              </a:rPr>
              <a:t> time </a:t>
            </a:r>
            <a:r>
              <a:rPr lang="nl-BE" dirty="0" err="1" smtClean="0">
                <a:solidFill>
                  <a:schemeClr val="bg2"/>
                </a:solidFill>
              </a:rPr>
              <a:t>for</a:t>
            </a:r>
            <a:r>
              <a:rPr lang="nl-BE" dirty="0" smtClean="0">
                <a:solidFill>
                  <a:schemeClr val="bg2"/>
                </a:solidFill>
              </a:rPr>
              <a:t> the maximum running time</a:t>
            </a:r>
          </a:p>
          <a:p>
            <a:pPr marL="742950" lvl="1" indent="-285750">
              <a:buFontTx/>
              <a:buChar char="-"/>
            </a:pPr>
            <a:r>
              <a:rPr lang="nl-BE" dirty="0" smtClean="0"/>
              <a:t>[8-04]</a:t>
            </a:r>
          </a:p>
          <a:p>
            <a:pPr marL="1428750" lvl="2" indent="-285750">
              <a:buFontTx/>
              <a:buChar char="-"/>
            </a:pPr>
            <a:r>
              <a:rPr lang="nl-BE" dirty="0" smtClean="0"/>
              <a:t>Default 95 min</a:t>
            </a:r>
          </a:p>
          <a:p>
            <a:endParaRPr lang="nl-BE" dirty="0" smtClean="0"/>
          </a:p>
          <a:p>
            <a:pPr lvl="1"/>
            <a:endParaRPr lang="en-GB" dirty="0"/>
          </a:p>
        </p:txBody>
      </p:sp>
    </p:spTree>
    <p:extLst>
      <p:ext uri="{BB962C8B-B14F-4D97-AF65-F5344CB8AC3E}">
        <p14:creationId xmlns:p14="http://schemas.microsoft.com/office/powerpoint/2010/main" val="40194181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62</a:t>
            </a:fld>
            <a:endParaRPr lang="en-US"/>
          </a:p>
        </p:txBody>
      </p:sp>
      <p:sp>
        <p:nvSpPr>
          <p:cNvPr id="4" name="Text Placeholder 3"/>
          <p:cNvSpPr>
            <a:spLocks noGrp="1"/>
          </p:cNvSpPr>
          <p:nvPr>
            <p:ph type="body" sz="quarter" idx="15"/>
          </p:nvPr>
        </p:nvSpPr>
        <p:spPr/>
        <p:txBody>
          <a:bodyPr/>
          <a:lstStyle/>
          <a:p>
            <a:r>
              <a:rPr lang="nl-BE" dirty="0"/>
              <a:t>2.3 Installer setting – DHW </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err="1">
                <a:solidFill>
                  <a:schemeClr val="bg2"/>
                </a:solidFill>
              </a:rPr>
              <a:t>Additional</a:t>
            </a:r>
            <a:r>
              <a:rPr lang="nl-BE" dirty="0">
                <a:solidFill>
                  <a:schemeClr val="bg2"/>
                </a:solidFill>
              </a:rPr>
              <a:t>  </a:t>
            </a:r>
            <a:r>
              <a:rPr lang="nl-BE" dirty="0" err="1">
                <a:solidFill>
                  <a:schemeClr val="bg2"/>
                </a:solidFill>
              </a:rPr>
              <a:t>runing</a:t>
            </a:r>
            <a:r>
              <a:rPr lang="nl-BE" dirty="0">
                <a:solidFill>
                  <a:schemeClr val="bg2"/>
                </a:solidFill>
              </a:rPr>
              <a:t> time </a:t>
            </a:r>
            <a:r>
              <a:rPr lang="nl-BE" dirty="0" err="1">
                <a:solidFill>
                  <a:schemeClr val="bg2"/>
                </a:solidFill>
              </a:rPr>
              <a:t>for</a:t>
            </a:r>
            <a:r>
              <a:rPr lang="nl-BE" dirty="0">
                <a:solidFill>
                  <a:schemeClr val="bg2"/>
                </a:solidFill>
              </a:rPr>
              <a:t> the maximum running time</a:t>
            </a:r>
          </a:p>
          <a:p>
            <a:pPr marL="742950" lvl="1" indent="-285750">
              <a:buFontTx/>
              <a:buChar char="-"/>
            </a:pPr>
            <a:r>
              <a:rPr lang="nl-BE" dirty="0"/>
              <a:t>[8-04]</a:t>
            </a:r>
          </a:p>
          <a:p>
            <a:pPr marL="1428750" lvl="2" indent="-285750">
              <a:buFontTx/>
              <a:buChar char="-"/>
            </a:pPr>
            <a:r>
              <a:rPr lang="nl-BE" dirty="0"/>
              <a:t>Default 95 </a:t>
            </a:r>
            <a:r>
              <a:rPr lang="nl-BE" dirty="0" smtClean="0"/>
              <a:t>min</a:t>
            </a:r>
          </a:p>
          <a:p>
            <a:pPr marL="742950" lvl="1" indent="-285750">
              <a:buFontTx/>
              <a:buChar char="-"/>
            </a:pPr>
            <a:r>
              <a:rPr lang="en-GB" dirty="0" smtClean="0">
                <a:solidFill>
                  <a:schemeClr val="bg2"/>
                </a:solidFill>
              </a:rPr>
              <a:t>As </a:t>
            </a:r>
            <a:r>
              <a:rPr lang="en-GB" dirty="0">
                <a:solidFill>
                  <a:schemeClr val="bg2"/>
                </a:solidFill>
              </a:rPr>
              <a:t>the external temperature increases toward the maximum space heating operation value (4-02), there will be less space heating demand and therefore the maximum run time for DHW will be extended and the anti-recycle timer </a:t>
            </a:r>
            <a:r>
              <a:rPr lang="en-GB" dirty="0" smtClean="0">
                <a:solidFill>
                  <a:schemeClr val="bg2"/>
                </a:solidFill>
              </a:rPr>
              <a:t>reduced</a:t>
            </a:r>
          </a:p>
          <a:p>
            <a:pPr marL="742950" lvl="1" indent="-285750">
              <a:buFontTx/>
              <a:buChar char="-"/>
            </a:pPr>
            <a:r>
              <a:rPr lang="en-GB" dirty="0" smtClean="0">
                <a:solidFill>
                  <a:schemeClr val="bg2"/>
                </a:solidFill>
              </a:rPr>
              <a:t>As </a:t>
            </a:r>
            <a:r>
              <a:rPr lang="en-GB" dirty="0">
                <a:solidFill>
                  <a:schemeClr val="bg2"/>
                </a:solidFill>
              </a:rPr>
              <a:t>the external temperature decreases toward the space heating priority value (5-03), there will be more space heating demand and therefore the maximum run time for DHW will be reduced and the anti-recycle timer extended</a:t>
            </a:r>
            <a:endParaRPr lang="en-US" dirty="0">
              <a:solidFill>
                <a:schemeClr val="bg2"/>
              </a:solidFill>
            </a:endParaRPr>
          </a:p>
          <a:p>
            <a:endParaRPr lang="en-GB" dirty="0"/>
          </a:p>
        </p:txBody>
      </p:sp>
      <p:grpSp>
        <p:nvGrpSpPr>
          <p:cNvPr id="6" name="Group 5"/>
          <p:cNvGrpSpPr/>
          <p:nvPr/>
        </p:nvGrpSpPr>
        <p:grpSpPr>
          <a:xfrm>
            <a:off x="107504" y="4026047"/>
            <a:ext cx="8424936" cy="2625025"/>
            <a:chOff x="158999" y="3457750"/>
            <a:chExt cx="8424936" cy="2704730"/>
          </a:xfrm>
        </p:grpSpPr>
        <p:cxnSp>
          <p:nvCxnSpPr>
            <p:cNvPr id="22" name="Straight Arrow Connector 21"/>
            <p:cNvCxnSpPr/>
            <p:nvPr/>
          </p:nvCxnSpPr>
          <p:spPr bwMode="auto">
            <a:xfrm>
              <a:off x="2823295" y="5357514"/>
              <a:ext cx="5760640" cy="2980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1" name="Straight Connector 10"/>
            <p:cNvCxnSpPr/>
            <p:nvPr/>
          </p:nvCxnSpPr>
          <p:spPr bwMode="auto">
            <a:xfrm flipH="1" flipV="1">
              <a:off x="5487592" y="3457751"/>
              <a:ext cx="2" cy="2213190"/>
            </a:xfrm>
            <a:prstGeom prst="line">
              <a:avLst/>
            </a:prstGeom>
            <a:solidFill>
              <a:schemeClr val="accent1"/>
            </a:solidFill>
            <a:ln w="19050" cap="flat" cmpd="sng" algn="ctr">
              <a:solidFill>
                <a:schemeClr val="accent5">
                  <a:lumMod val="60000"/>
                  <a:lumOff val="40000"/>
                </a:schemeClr>
              </a:solidFill>
              <a:prstDash val="sysDot"/>
              <a:round/>
              <a:headEnd type="none" w="med" len="med"/>
              <a:tailEnd type="none" w="med" len="med"/>
            </a:ln>
            <a:effectLst/>
          </p:spPr>
        </p:cxnSp>
        <p:cxnSp>
          <p:nvCxnSpPr>
            <p:cNvPr id="13" name="Straight Arrow Connector 12"/>
            <p:cNvCxnSpPr/>
            <p:nvPr/>
          </p:nvCxnSpPr>
          <p:spPr bwMode="auto">
            <a:xfrm>
              <a:off x="5487591" y="4029685"/>
              <a:ext cx="685808" cy="0"/>
            </a:xfrm>
            <a:prstGeom prst="straightConnector1">
              <a:avLst/>
            </a:prstGeom>
            <a:ln>
              <a:solidFill>
                <a:srgbClr val="FF0000"/>
              </a:solidFill>
              <a:headEnd type="stealth" w="lg" len="med"/>
              <a:tailEnd type="stealth" w="lg" len="med"/>
            </a:ln>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2319239" y="5670940"/>
              <a:ext cx="2632798" cy="491539"/>
            </a:xfrm>
            <a:prstGeom prst="rect">
              <a:avLst/>
            </a:prstGeom>
            <a:noFill/>
            <a:ln>
              <a:solidFill>
                <a:schemeClr val="accent4"/>
              </a:solidFill>
            </a:ln>
          </p:spPr>
          <p:txBody>
            <a:bodyPr wrap="square" rtlCol="0">
              <a:spAutoFit/>
            </a:bodyPr>
            <a:lstStyle/>
            <a:p>
              <a:r>
                <a:rPr lang="en-GB" sz="1400" dirty="0" smtClean="0">
                  <a:solidFill>
                    <a:schemeClr val="accent4"/>
                  </a:solidFill>
                </a:rPr>
                <a:t>0</a:t>
              </a:r>
              <a:r>
                <a:rPr lang="en-GB" sz="1400" dirty="0" smtClean="0">
                  <a:solidFill>
                    <a:schemeClr val="accent4"/>
                  </a:solidFill>
                  <a:sym typeface="Symbol"/>
                </a:rPr>
                <a:t>C or [5.03] </a:t>
              </a:r>
              <a:r>
                <a:rPr lang="en-GB" sz="1100" dirty="0" smtClean="0">
                  <a:solidFill>
                    <a:schemeClr val="accent4"/>
                  </a:solidFill>
                  <a:sym typeface="Symbol"/>
                </a:rPr>
                <a:t>value if space heating priority temperature is enabled</a:t>
              </a:r>
              <a:endParaRPr lang="en-GB" sz="1600" dirty="0">
                <a:solidFill>
                  <a:schemeClr val="accent4"/>
                </a:solidFill>
              </a:endParaRPr>
            </a:p>
          </p:txBody>
        </p:sp>
        <p:cxnSp>
          <p:nvCxnSpPr>
            <p:cNvPr id="15" name="Straight Connector 14"/>
            <p:cNvCxnSpPr/>
            <p:nvPr/>
          </p:nvCxnSpPr>
          <p:spPr bwMode="auto">
            <a:xfrm flipV="1">
              <a:off x="2820464" y="3457750"/>
              <a:ext cx="664" cy="2213191"/>
            </a:xfrm>
            <a:prstGeom prst="line">
              <a:avLst/>
            </a:prstGeom>
            <a:solidFill>
              <a:schemeClr val="accent1"/>
            </a:solidFill>
            <a:ln w="19050" cap="flat" cmpd="sng" algn="ctr">
              <a:solidFill>
                <a:schemeClr val="accent4"/>
              </a:solidFill>
              <a:prstDash val="sysDot"/>
              <a:round/>
              <a:headEnd type="none" w="med" len="med"/>
              <a:tailEnd type="none" w="med" len="med"/>
            </a:ln>
            <a:effectLst/>
          </p:spPr>
        </p:cxnSp>
        <p:sp>
          <p:nvSpPr>
            <p:cNvPr id="17" name="TextBox 16"/>
            <p:cNvSpPr txBox="1"/>
            <p:nvPr/>
          </p:nvSpPr>
          <p:spPr>
            <a:xfrm>
              <a:off x="5038723" y="5670941"/>
              <a:ext cx="2609108" cy="491539"/>
            </a:xfrm>
            <a:prstGeom prst="rect">
              <a:avLst/>
            </a:prstGeom>
            <a:noFill/>
            <a:ln>
              <a:solidFill>
                <a:schemeClr val="accent5">
                  <a:lumMod val="60000"/>
                  <a:lumOff val="40000"/>
                </a:schemeClr>
              </a:solidFill>
            </a:ln>
          </p:spPr>
          <p:txBody>
            <a:bodyPr wrap="square" rtlCol="0">
              <a:spAutoFit/>
            </a:bodyPr>
            <a:lstStyle/>
            <a:p>
              <a:r>
                <a:rPr lang="en-GB" sz="1400" dirty="0" smtClean="0">
                  <a:solidFill>
                    <a:schemeClr val="accent5">
                      <a:lumMod val="60000"/>
                      <a:lumOff val="40000"/>
                    </a:schemeClr>
                  </a:solidFill>
                </a:rPr>
                <a:t>35</a:t>
              </a:r>
              <a:r>
                <a:rPr lang="en-GB" sz="1400" dirty="0" smtClean="0">
                  <a:solidFill>
                    <a:schemeClr val="accent5">
                      <a:lumMod val="60000"/>
                      <a:lumOff val="40000"/>
                    </a:schemeClr>
                  </a:solidFill>
                  <a:sym typeface="Symbol"/>
                </a:rPr>
                <a:t>C or [4.02] </a:t>
              </a:r>
              <a:r>
                <a:rPr lang="en-GB" sz="1100" dirty="0" smtClean="0">
                  <a:solidFill>
                    <a:schemeClr val="accent5">
                      <a:lumMod val="60000"/>
                      <a:lumOff val="40000"/>
                    </a:schemeClr>
                  </a:solidFill>
                  <a:sym typeface="Symbol"/>
                </a:rPr>
                <a:t>value if space heating off temperature is set i.e. 16C</a:t>
              </a:r>
            </a:p>
          </p:txBody>
        </p:sp>
        <p:sp>
          <p:nvSpPr>
            <p:cNvPr id="18" name="TextBox 17"/>
            <p:cNvSpPr txBox="1"/>
            <p:nvPr/>
          </p:nvSpPr>
          <p:spPr>
            <a:xfrm>
              <a:off x="807071" y="4973868"/>
              <a:ext cx="2088232" cy="317122"/>
            </a:xfrm>
            <a:prstGeom prst="rect">
              <a:avLst/>
            </a:prstGeom>
            <a:noFill/>
          </p:spPr>
          <p:txBody>
            <a:bodyPr wrap="square" rtlCol="0">
              <a:spAutoFit/>
            </a:bodyPr>
            <a:lstStyle/>
            <a:p>
              <a:r>
                <a:rPr lang="en-GB" sz="1400" dirty="0" smtClean="0">
                  <a:solidFill>
                    <a:srgbClr val="0083C1"/>
                  </a:solidFill>
                  <a:sym typeface="Symbol"/>
                </a:rPr>
                <a:t>[8.01] max run time</a:t>
              </a:r>
              <a:endParaRPr lang="en-GB" sz="1400" dirty="0">
                <a:solidFill>
                  <a:srgbClr val="0083C1"/>
                </a:solidFill>
              </a:endParaRPr>
            </a:p>
          </p:txBody>
        </p:sp>
        <p:sp>
          <p:nvSpPr>
            <p:cNvPr id="20" name="TextBox 19"/>
            <p:cNvSpPr txBox="1"/>
            <p:nvPr/>
          </p:nvSpPr>
          <p:spPr>
            <a:xfrm>
              <a:off x="158999" y="3676499"/>
              <a:ext cx="2429917" cy="539107"/>
            </a:xfrm>
            <a:prstGeom prst="rect">
              <a:avLst/>
            </a:prstGeom>
            <a:solidFill>
              <a:srgbClr val="FF0000"/>
            </a:solidFill>
          </p:spPr>
          <p:txBody>
            <a:bodyPr wrap="square" rtlCol="0">
              <a:spAutoFit/>
            </a:bodyPr>
            <a:lstStyle/>
            <a:p>
              <a:r>
                <a:rPr lang="nl-BE" sz="1400" b="1" dirty="0" err="1" smtClean="0">
                  <a:solidFill>
                    <a:schemeClr val="bg2"/>
                  </a:solidFill>
                  <a:sym typeface="Symbol"/>
                </a:rPr>
                <a:t>Actual</a:t>
              </a:r>
              <a:r>
                <a:rPr lang="nl-BE" sz="1400" b="1" dirty="0" smtClean="0">
                  <a:solidFill>
                    <a:schemeClr val="bg2"/>
                  </a:solidFill>
                  <a:sym typeface="Symbol"/>
                </a:rPr>
                <a:t> timer = [8-01]+[8-04]</a:t>
              </a:r>
            </a:p>
            <a:p>
              <a:r>
                <a:rPr lang="nl-BE" sz="1400" b="1" dirty="0" smtClean="0">
                  <a:solidFill>
                    <a:schemeClr val="bg2"/>
                  </a:solidFill>
                  <a:sym typeface="Symbol"/>
                </a:rPr>
                <a:t>Depends on </a:t>
              </a:r>
              <a:r>
                <a:rPr lang="nl-BE" sz="1400" b="1" dirty="0" err="1" smtClean="0">
                  <a:solidFill>
                    <a:schemeClr val="bg2"/>
                  </a:solidFill>
                  <a:sym typeface="Symbol"/>
                </a:rPr>
                <a:t>Tambient</a:t>
              </a:r>
              <a:r>
                <a:rPr lang="nl-BE" sz="1400" b="1" dirty="0" smtClean="0">
                  <a:solidFill>
                    <a:schemeClr val="bg2"/>
                  </a:solidFill>
                  <a:sym typeface="Symbol"/>
                </a:rPr>
                <a:t>!!! </a:t>
              </a:r>
              <a:endParaRPr lang="en-GB" sz="1400" b="1" dirty="0" smtClean="0">
                <a:solidFill>
                  <a:schemeClr val="bg2"/>
                </a:solidFill>
                <a:sym typeface="Symbol"/>
              </a:endParaRPr>
            </a:p>
          </p:txBody>
        </p:sp>
      </p:grpSp>
      <p:sp>
        <p:nvSpPr>
          <p:cNvPr id="23" name="TextBox 22"/>
          <p:cNvSpPr txBox="1"/>
          <p:nvPr/>
        </p:nvSpPr>
        <p:spPr>
          <a:xfrm>
            <a:off x="755576" y="5212169"/>
            <a:ext cx="1968744" cy="307777"/>
          </a:xfrm>
          <a:prstGeom prst="rect">
            <a:avLst/>
          </a:prstGeom>
          <a:noFill/>
        </p:spPr>
        <p:txBody>
          <a:bodyPr wrap="none" rtlCol="0">
            <a:spAutoFit/>
          </a:bodyPr>
          <a:lstStyle/>
          <a:p>
            <a:r>
              <a:rPr lang="nl-BE" sz="1400" dirty="0" smtClean="0">
                <a:solidFill>
                  <a:srgbClr val="FF0000"/>
                </a:solidFill>
              </a:rPr>
              <a:t>[8-04] </a:t>
            </a:r>
            <a:r>
              <a:rPr lang="nl-BE" sz="1400" dirty="0" err="1" smtClean="0">
                <a:solidFill>
                  <a:srgbClr val="FF0000"/>
                </a:solidFill>
              </a:rPr>
              <a:t>Add</a:t>
            </a:r>
            <a:r>
              <a:rPr lang="nl-BE" sz="1400" dirty="0" smtClean="0">
                <a:solidFill>
                  <a:srgbClr val="FF0000"/>
                </a:solidFill>
              </a:rPr>
              <a:t> max run time</a:t>
            </a:r>
            <a:endParaRPr lang="en-GB" sz="1400" dirty="0">
              <a:solidFill>
                <a:srgbClr val="FF0000"/>
              </a:solidFill>
            </a:endParaRPr>
          </a:p>
        </p:txBody>
      </p:sp>
      <p:cxnSp>
        <p:nvCxnSpPr>
          <p:cNvPr id="24" name="Straight Arrow Connector 23"/>
          <p:cNvCxnSpPr/>
          <p:nvPr/>
        </p:nvCxnSpPr>
        <p:spPr bwMode="auto">
          <a:xfrm>
            <a:off x="2769633" y="4547067"/>
            <a:ext cx="2666463" cy="1296929"/>
          </a:xfrm>
          <a:prstGeom prst="straightConnector1">
            <a:avLst/>
          </a:prstGeom>
          <a:ln>
            <a:solidFill>
              <a:srgbClr val="00B050"/>
            </a:solidFill>
            <a:headEnd type="stealth" w="lg" len="med"/>
            <a:tailEnd type="stealth" w="lg" len="med"/>
          </a:ln>
        </p:spPr>
        <p:style>
          <a:lnRef idx="3">
            <a:schemeClr val="accent2"/>
          </a:lnRef>
          <a:fillRef idx="0">
            <a:schemeClr val="accent2"/>
          </a:fillRef>
          <a:effectRef idx="2">
            <a:schemeClr val="accent2"/>
          </a:effectRef>
          <a:fontRef idx="minor">
            <a:schemeClr val="tx1"/>
          </a:fontRef>
        </p:style>
      </p:cxnSp>
      <p:cxnSp>
        <p:nvCxnSpPr>
          <p:cNvPr id="30" name="Straight Connector 29"/>
          <p:cNvCxnSpPr/>
          <p:nvPr/>
        </p:nvCxnSpPr>
        <p:spPr bwMode="auto">
          <a:xfrm flipH="1" flipV="1">
            <a:off x="6084168" y="4041768"/>
            <a:ext cx="2" cy="1987794"/>
          </a:xfrm>
          <a:prstGeom prst="line">
            <a:avLst/>
          </a:prstGeom>
          <a:solidFill>
            <a:schemeClr val="accent1"/>
          </a:solidFill>
          <a:ln w="19050" cap="flat" cmpd="sng" algn="ctr">
            <a:solidFill>
              <a:schemeClr val="bg2"/>
            </a:solidFill>
            <a:prstDash val="sysDot"/>
            <a:round/>
            <a:headEnd type="none" w="med" len="med"/>
            <a:tailEnd type="none" w="med" len="med"/>
          </a:ln>
          <a:effectLst/>
        </p:spPr>
      </p:cxnSp>
      <p:cxnSp>
        <p:nvCxnSpPr>
          <p:cNvPr id="32" name="Straight Arrow Connector 31"/>
          <p:cNvCxnSpPr/>
          <p:nvPr/>
        </p:nvCxnSpPr>
        <p:spPr bwMode="auto">
          <a:xfrm flipV="1">
            <a:off x="2771800" y="4547067"/>
            <a:ext cx="2664297" cy="1330207"/>
          </a:xfrm>
          <a:prstGeom prst="straightConnector1">
            <a:avLst/>
          </a:prstGeom>
          <a:ln>
            <a:solidFill>
              <a:srgbClr val="FF0000"/>
            </a:solidFill>
            <a:headEnd type="stealth" w="lg" len="med"/>
            <a:tailEnd type="stealth" w="lg" len="med"/>
          </a:ln>
        </p:spPr>
        <p:style>
          <a:lnRef idx="3">
            <a:schemeClr val="accent2"/>
          </a:lnRef>
          <a:fillRef idx="0">
            <a:schemeClr val="accent2"/>
          </a:fillRef>
          <a:effectRef idx="2">
            <a:schemeClr val="accent2"/>
          </a:effectRef>
          <a:fontRef idx="minor">
            <a:schemeClr val="tx1"/>
          </a:fontRef>
        </p:style>
      </p:cxnSp>
      <p:cxnSp>
        <p:nvCxnSpPr>
          <p:cNvPr id="35" name="Straight Arrow Connector 34"/>
          <p:cNvCxnSpPr/>
          <p:nvPr/>
        </p:nvCxnSpPr>
        <p:spPr bwMode="auto">
          <a:xfrm flipV="1">
            <a:off x="5436096" y="5833248"/>
            <a:ext cx="685809" cy="6305"/>
          </a:xfrm>
          <a:prstGeom prst="straightConnector1">
            <a:avLst/>
          </a:prstGeom>
          <a:ln>
            <a:solidFill>
              <a:srgbClr val="00B050"/>
            </a:solidFill>
            <a:headEnd type="stealth" w="lg" len="med"/>
            <a:tailEnd type="stealth" w="lg" len="med"/>
          </a:ln>
        </p:spPr>
        <p:style>
          <a:lnRef idx="3">
            <a:schemeClr val="accent2"/>
          </a:lnRef>
          <a:fillRef idx="0">
            <a:schemeClr val="accent2"/>
          </a:fillRef>
          <a:effectRef idx="2">
            <a:schemeClr val="accent2"/>
          </a:effectRef>
          <a:fontRef idx="minor">
            <a:schemeClr val="tx1"/>
          </a:fontRef>
        </p:style>
      </p:cxnSp>
      <p:cxnSp>
        <p:nvCxnSpPr>
          <p:cNvPr id="39" name="Straight Arrow Connector 38"/>
          <p:cNvCxnSpPr/>
          <p:nvPr/>
        </p:nvCxnSpPr>
        <p:spPr bwMode="auto">
          <a:xfrm>
            <a:off x="6120682" y="4581128"/>
            <a:ext cx="2051718" cy="1255272"/>
          </a:xfrm>
          <a:prstGeom prst="straightConnector1">
            <a:avLst/>
          </a:prstGeom>
          <a:ln>
            <a:solidFill>
              <a:srgbClr val="FF0000"/>
            </a:solidFill>
            <a:headEnd type="stealth" w="lg" len="med"/>
            <a:tailEnd type="stealth" w="lg" len="med"/>
          </a:ln>
        </p:spPr>
        <p:style>
          <a:lnRef idx="3">
            <a:schemeClr val="accent2"/>
          </a:lnRef>
          <a:fillRef idx="0">
            <a:schemeClr val="accent2"/>
          </a:fillRef>
          <a:effectRef idx="2">
            <a:schemeClr val="accent2"/>
          </a:effectRef>
          <a:fontRef idx="minor">
            <a:schemeClr val="tx1"/>
          </a:fontRef>
        </p:style>
      </p:cxnSp>
      <p:cxnSp>
        <p:nvCxnSpPr>
          <p:cNvPr id="41" name="Straight Arrow Connector 40"/>
          <p:cNvCxnSpPr/>
          <p:nvPr/>
        </p:nvCxnSpPr>
        <p:spPr bwMode="auto">
          <a:xfrm flipV="1">
            <a:off x="6156176" y="4547067"/>
            <a:ext cx="2075754" cy="1292487"/>
          </a:xfrm>
          <a:prstGeom prst="straightConnector1">
            <a:avLst/>
          </a:prstGeom>
          <a:ln>
            <a:solidFill>
              <a:srgbClr val="00B050"/>
            </a:solidFill>
            <a:headEnd type="stealth" w="lg" len="med"/>
            <a:tailEnd type="stealth" w="lg" len="med"/>
          </a:ln>
        </p:spPr>
        <p:style>
          <a:lnRef idx="3">
            <a:schemeClr val="accent2"/>
          </a:lnRef>
          <a:fillRef idx="0">
            <a:schemeClr val="accent2"/>
          </a:fillRef>
          <a:effectRef idx="2">
            <a:schemeClr val="accent2"/>
          </a:effectRef>
          <a:fontRef idx="minor">
            <a:schemeClr val="tx1"/>
          </a:fontRef>
        </p:style>
      </p:cxnSp>
      <p:sp>
        <p:nvSpPr>
          <p:cNvPr id="50" name="TextBox 49"/>
          <p:cNvSpPr txBox="1"/>
          <p:nvPr/>
        </p:nvSpPr>
        <p:spPr>
          <a:xfrm>
            <a:off x="755576" y="4941168"/>
            <a:ext cx="1943224" cy="307777"/>
          </a:xfrm>
          <a:prstGeom prst="rect">
            <a:avLst/>
          </a:prstGeom>
          <a:noFill/>
        </p:spPr>
        <p:txBody>
          <a:bodyPr wrap="none" rtlCol="0">
            <a:spAutoFit/>
          </a:bodyPr>
          <a:lstStyle/>
          <a:p>
            <a:r>
              <a:rPr lang="nl-BE" sz="1400" dirty="0" smtClean="0">
                <a:solidFill>
                  <a:srgbClr val="00B050"/>
                </a:solidFill>
              </a:rPr>
              <a:t>[8-02] Anti </a:t>
            </a:r>
            <a:r>
              <a:rPr lang="nl-BE" sz="1400" dirty="0" err="1" smtClean="0">
                <a:solidFill>
                  <a:srgbClr val="00B050"/>
                </a:solidFill>
              </a:rPr>
              <a:t>re-cycle</a:t>
            </a:r>
            <a:r>
              <a:rPr lang="nl-BE" sz="1400" dirty="0" smtClean="0">
                <a:solidFill>
                  <a:srgbClr val="00B050"/>
                </a:solidFill>
              </a:rPr>
              <a:t> time</a:t>
            </a:r>
            <a:endParaRPr lang="en-GB" sz="1400" dirty="0">
              <a:solidFill>
                <a:srgbClr val="00B050"/>
              </a:solidFill>
            </a:endParaRPr>
          </a:p>
        </p:txBody>
      </p:sp>
      <p:sp>
        <p:nvSpPr>
          <p:cNvPr id="54" name="TextBox 53"/>
          <p:cNvSpPr txBox="1"/>
          <p:nvPr/>
        </p:nvSpPr>
        <p:spPr>
          <a:xfrm>
            <a:off x="7884368" y="3645024"/>
            <a:ext cx="1060611" cy="369332"/>
          </a:xfrm>
          <a:prstGeom prst="rect">
            <a:avLst/>
          </a:prstGeom>
          <a:noFill/>
        </p:spPr>
        <p:txBody>
          <a:bodyPr wrap="none" rtlCol="0">
            <a:spAutoFit/>
          </a:bodyPr>
          <a:lstStyle/>
          <a:p>
            <a:r>
              <a:rPr lang="nl-BE" dirty="0" err="1" smtClean="0">
                <a:solidFill>
                  <a:schemeClr val="tx1">
                    <a:lumMod val="60000"/>
                    <a:lumOff val="40000"/>
                  </a:schemeClr>
                </a:solidFill>
              </a:rPr>
              <a:t>Tambient</a:t>
            </a:r>
            <a:endParaRPr lang="en-GB" dirty="0">
              <a:solidFill>
                <a:schemeClr val="tx1">
                  <a:lumMod val="60000"/>
                  <a:lumOff val="40000"/>
                </a:schemeClr>
              </a:solidFill>
            </a:endParaRPr>
          </a:p>
        </p:txBody>
      </p:sp>
      <p:cxnSp>
        <p:nvCxnSpPr>
          <p:cNvPr id="59" name="Straight Arrow Connector 58"/>
          <p:cNvCxnSpPr/>
          <p:nvPr/>
        </p:nvCxnSpPr>
        <p:spPr>
          <a:xfrm>
            <a:off x="2537421" y="4026047"/>
            <a:ext cx="6407558" cy="1"/>
          </a:xfrm>
          <a:prstGeom prst="straightConnector1">
            <a:avLst/>
          </a:prstGeom>
          <a:ln w="28575">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084168" y="5877272"/>
            <a:ext cx="2566472" cy="338554"/>
          </a:xfrm>
          <a:prstGeom prst="rect">
            <a:avLst/>
          </a:prstGeom>
          <a:noFill/>
          <a:ln>
            <a:solidFill>
              <a:schemeClr val="bg2"/>
            </a:solidFill>
          </a:ln>
        </p:spPr>
        <p:txBody>
          <a:bodyPr wrap="none" rtlCol="0">
            <a:spAutoFit/>
          </a:bodyPr>
          <a:lstStyle/>
          <a:p>
            <a:r>
              <a:rPr lang="nl-BE" sz="1600" dirty="0" smtClean="0">
                <a:solidFill>
                  <a:schemeClr val="bg2"/>
                </a:solidFill>
              </a:rPr>
              <a:t>[F-01] </a:t>
            </a:r>
            <a:r>
              <a:rPr lang="nl-BE" sz="1200" dirty="0" smtClean="0">
                <a:solidFill>
                  <a:schemeClr val="bg2"/>
                </a:solidFill>
              </a:rPr>
              <a:t>= </a:t>
            </a:r>
            <a:r>
              <a:rPr lang="nl-BE" sz="1200" dirty="0" err="1" smtClean="0">
                <a:solidFill>
                  <a:schemeClr val="bg2"/>
                </a:solidFill>
              </a:rPr>
              <a:t>above</a:t>
            </a:r>
            <a:r>
              <a:rPr lang="nl-BE" sz="1200" dirty="0" smtClean="0">
                <a:solidFill>
                  <a:schemeClr val="bg2"/>
                </a:solidFill>
              </a:rPr>
              <a:t> </a:t>
            </a:r>
            <a:r>
              <a:rPr lang="nl-BE" sz="1200" dirty="0" err="1" smtClean="0">
                <a:solidFill>
                  <a:schemeClr val="bg2"/>
                </a:solidFill>
              </a:rPr>
              <a:t>which</a:t>
            </a:r>
            <a:r>
              <a:rPr lang="nl-BE" sz="1200" dirty="0" smtClean="0">
                <a:solidFill>
                  <a:schemeClr val="bg2"/>
                </a:solidFill>
              </a:rPr>
              <a:t> T is </a:t>
            </a:r>
            <a:r>
              <a:rPr lang="nl-BE" sz="1200" dirty="0" err="1" smtClean="0">
                <a:solidFill>
                  <a:schemeClr val="bg2"/>
                </a:solidFill>
              </a:rPr>
              <a:t>cooling</a:t>
            </a:r>
            <a:r>
              <a:rPr lang="nl-BE" sz="1200" dirty="0" smtClean="0">
                <a:solidFill>
                  <a:schemeClr val="bg2"/>
                </a:solidFill>
              </a:rPr>
              <a:t> OK</a:t>
            </a:r>
            <a:endParaRPr lang="en-GB" sz="1200" dirty="0">
              <a:solidFill>
                <a:schemeClr val="bg2"/>
              </a:solidFill>
            </a:endParaRPr>
          </a:p>
        </p:txBody>
      </p:sp>
    </p:spTree>
    <p:extLst>
      <p:ext uri="{BB962C8B-B14F-4D97-AF65-F5344CB8AC3E}">
        <p14:creationId xmlns:p14="http://schemas.microsoft.com/office/powerpoint/2010/main" val="15060004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Title - Internal use only</a:t>
            </a:r>
            <a:endParaRPr lang="en-US" dirty="0"/>
          </a:p>
        </p:txBody>
      </p:sp>
      <p:sp>
        <p:nvSpPr>
          <p:cNvPr id="3" name="Slide Number Placeholder 2"/>
          <p:cNvSpPr>
            <a:spLocks noGrp="1"/>
          </p:cNvSpPr>
          <p:nvPr>
            <p:ph type="sldNum" sz="quarter" idx="12"/>
          </p:nvPr>
        </p:nvSpPr>
        <p:spPr/>
        <p:txBody>
          <a:bodyPr/>
          <a:lstStyle/>
          <a:p>
            <a:fld id="{76563B4B-4410-459F-97AD-D0AEEE9266CA}" type="slidenum">
              <a:rPr lang="en-US" smtClean="0"/>
              <a:t>63</a:t>
            </a:fld>
            <a:endParaRPr lang="en-US"/>
          </a:p>
        </p:txBody>
      </p:sp>
      <p:sp>
        <p:nvSpPr>
          <p:cNvPr id="4" name="Text Placeholder 3"/>
          <p:cNvSpPr>
            <a:spLocks noGrp="1"/>
          </p:cNvSpPr>
          <p:nvPr>
            <p:ph type="body" sz="quarter" idx="15"/>
          </p:nvPr>
        </p:nvSpPr>
        <p:spPr/>
        <p:txBody>
          <a:bodyPr/>
          <a:lstStyle/>
          <a:p>
            <a:r>
              <a:rPr lang="nl-BE" dirty="0"/>
              <a:t>2.3 Installer setting – DHW </a:t>
            </a:r>
            <a:r>
              <a:rPr lang="nl-BE" dirty="0" smtClean="0"/>
              <a:t>	</a:t>
            </a:r>
            <a:endParaRPr lang="en-GB" dirty="0"/>
          </a:p>
          <a:p>
            <a:endParaRPr lang="en-GB" dirty="0"/>
          </a:p>
        </p:txBody>
      </p:sp>
      <p:sp>
        <p:nvSpPr>
          <p:cNvPr id="5" name="Text Placeholder 4"/>
          <p:cNvSpPr>
            <a:spLocks noGrp="1"/>
          </p:cNvSpPr>
          <p:nvPr>
            <p:ph type="body" sz="quarter" idx="16"/>
          </p:nvPr>
        </p:nvSpPr>
        <p:spPr/>
        <p:txBody>
          <a:bodyPr>
            <a:normAutofit lnSpcReduction="10000"/>
          </a:bodyPr>
          <a:lstStyle/>
          <a:p>
            <a:r>
              <a:rPr lang="nl-BE" dirty="0" smtClean="0">
                <a:solidFill>
                  <a:schemeClr val="bg2"/>
                </a:solidFill>
              </a:rPr>
              <a:t>DHW pump</a:t>
            </a:r>
          </a:p>
          <a:p>
            <a:pPr marL="285750" indent="-285750">
              <a:buFontTx/>
              <a:buChar char="-"/>
            </a:pPr>
            <a:r>
              <a:rPr lang="nl-BE" dirty="0" err="1" smtClean="0">
                <a:solidFill>
                  <a:schemeClr val="bg2"/>
                </a:solidFill>
              </a:rPr>
              <a:t>Which</a:t>
            </a:r>
            <a:r>
              <a:rPr lang="nl-BE" dirty="0" smtClean="0">
                <a:solidFill>
                  <a:schemeClr val="bg2"/>
                </a:solidFill>
              </a:rPr>
              <a:t> type of DHW pump is </a:t>
            </a:r>
            <a:r>
              <a:rPr lang="nl-BE" dirty="0" err="1" smtClean="0">
                <a:solidFill>
                  <a:schemeClr val="bg2"/>
                </a:solidFill>
              </a:rPr>
              <a:t>installed</a:t>
            </a:r>
            <a:r>
              <a:rPr lang="nl-BE" dirty="0" smtClean="0">
                <a:solidFill>
                  <a:schemeClr val="bg2"/>
                </a:solidFill>
              </a:rPr>
              <a:t> </a:t>
            </a:r>
          </a:p>
          <a:p>
            <a:pPr marL="742950" lvl="1" indent="-285750">
              <a:buFontTx/>
              <a:buChar char="-"/>
            </a:pPr>
            <a:r>
              <a:rPr lang="nl-BE" dirty="0" smtClean="0">
                <a:solidFill>
                  <a:schemeClr val="bg2"/>
                </a:solidFill>
              </a:rPr>
              <a:t>[A.2.2.A]  </a:t>
            </a:r>
          </a:p>
          <a:p>
            <a:pPr marL="1428750" lvl="2" indent="-285750">
              <a:buFontTx/>
              <a:buChar char="-"/>
            </a:pPr>
            <a:r>
              <a:rPr lang="nl-BE" b="1" dirty="0" smtClean="0">
                <a:solidFill>
                  <a:schemeClr val="bg2"/>
                </a:solidFill>
              </a:rPr>
              <a:t>No = 0</a:t>
            </a:r>
          </a:p>
          <a:p>
            <a:pPr marL="1428750" lvl="2" indent="-285750">
              <a:buFontTx/>
              <a:buChar char="-"/>
            </a:pPr>
            <a:r>
              <a:rPr lang="nl-BE" dirty="0" err="1" smtClean="0">
                <a:solidFill>
                  <a:schemeClr val="bg2"/>
                </a:solidFill>
              </a:rPr>
              <a:t>Secondary</a:t>
            </a:r>
            <a:r>
              <a:rPr lang="nl-BE" dirty="0" smtClean="0">
                <a:solidFill>
                  <a:schemeClr val="bg2"/>
                </a:solidFill>
              </a:rPr>
              <a:t> return = 1</a:t>
            </a:r>
          </a:p>
          <a:p>
            <a:pPr lvl="2" indent="0">
              <a:buNone/>
            </a:pPr>
            <a:r>
              <a:rPr lang="nl-BE" dirty="0" smtClean="0">
                <a:solidFill>
                  <a:schemeClr val="bg2"/>
                </a:solidFill>
              </a:rPr>
              <a:t>Instant hot water at tap points</a:t>
            </a:r>
          </a:p>
          <a:p>
            <a:pPr marL="1428750" lvl="2" indent="-285750">
              <a:buFontTx/>
              <a:buChar char="-"/>
            </a:pPr>
            <a:r>
              <a:rPr lang="nl-BE" dirty="0" err="1" smtClean="0">
                <a:solidFill>
                  <a:schemeClr val="bg2"/>
                </a:solidFill>
              </a:rPr>
              <a:t>Disinfection</a:t>
            </a:r>
            <a:r>
              <a:rPr lang="nl-BE" dirty="0" smtClean="0">
                <a:solidFill>
                  <a:schemeClr val="bg2"/>
                </a:solidFill>
              </a:rPr>
              <a:t> shunt = 0</a:t>
            </a:r>
          </a:p>
          <a:p>
            <a:endParaRPr lang="nl-BE" dirty="0" smtClean="0">
              <a:solidFill>
                <a:schemeClr val="bg2"/>
              </a:solidFill>
            </a:endParaRPr>
          </a:p>
          <a:p>
            <a:r>
              <a:rPr lang="en-US" b="1" dirty="0" smtClean="0">
                <a:solidFill>
                  <a:schemeClr val="bg2"/>
                </a:solidFill>
                <a:cs typeface="Calibri"/>
              </a:rPr>
              <a:t>DANGER: RISK OF BURNING</a:t>
            </a:r>
          </a:p>
          <a:p>
            <a:pPr algn="just"/>
            <a:r>
              <a:rPr lang="en-US" dirty="0" smtClean="0">
                <a:solidFill>
                  <a:schemeClr val="bg2"/>
                </a:solidFill>
                <a:cs typeface="Calibri"/>
              </a:rPr>
              <a:t>During and shortly after disinfection, the </a:t>
            </a:r>
            <a:r>
              <a:rPr lang="en-US" b="1" dirty="0" smtClean="0">
                <a:solidFill>
                  <a:schemeClr val="bg2"/>
                </a:solidFill>
                <a:cs typeface="Calibri"/>
              </a:rPr>
              <a:t>temperature of the hot water tap is as high as the disinfection tank temperature. </a:t>
            </a:r>
            <a:r>
              <a:rPr lang="en-US" dirty="0" smtClean="0">
                <a:solidFill>
                  <a:schemeClr val="bg2"/>
                </a:solidFill>
                <a:cs typeface="Calibri"/>
              </a:rPr>
              <a:t>If necessary, install a mixing valve to limit the temperature at the hot water tap.</a:t>
            </a:r>
            <a:endParaRPr lang="en-US" dirty="0" smtClean="0">
              <a:solidFill>
                <a:schemeClr val="bg2"/>
              </a:solidFill>
            </a:endParaRPr>
          </a:p>
          <a:p>
            <a:endParaRPr lang="nl-BE" dirty="0" smtClean="0">
              <a:solidFill>
                <a:schemeClr val="bg2"/>
              </a:solidFill>
            </a:endParaRPr>
          </a:p>
          <a:p>
            <a:r>
              <a:rPr lang="nl-BE" dirty="0" err="1">
                <a:solidFill>
                  <a:schemeClr val="bg2"/>
                </a:solidFill>
              </a:rPr>
              <a:t>Note</a:t>
            </a:r>
            <a:r>
              <a:rPr lang="nl-BE" dirty="0">
                <a:solidFill>
                  <a:schemeClr val="bg2"/>
                </a:solidFill>
              </a:rPr>
              <a:t>: Never heat up </a:t>
            </a:r>
            <a:r>
              <a:rPr lang="nl-BE" dirty="0" err="1">
                <a:solidFill>
                  <a:schemeClr val="bg2"/>
                </a:solidFill>
              </a:rPr>
              <a:t>above</a:t>
            </a:r>
            <a:r>
              <a:rPr lang="nl-BE" dirty="0">
                <a:solidFill>
                  <a:schemeClr val="bg2"/>
                </a:solidFill>
              </a:rPr>
              <a:t> 80°C! </a:t>
            </a:r>
            <a:r>
              <a:rPr lang="nl-BE" dirty="0" err="1">
                <a:solidFill>
                  <a:schemeClr val="bg2"/>
                </a:solidFill>
              </a:rPr>
              <a:t>This</a:t>
            </a:r>
            <a:r>
              <a:rPr lang="nl-BE" dirty="0">
                <a:solidFill>
                  <a:schemeClr val="bg2"/>
                </a:solidFill>
              </a:rPr>
              <a:t> </a:t>
            </a:r>
            <a:r>
              <a:rPr lang="nl-BE" dirty="0" err="1">
                <a:solidFill>
                  <a:schemeClr val="bg2"/>
                </a:solidFill>
              </a:rPr>
              <a:t>can</a:t>
            </a:r>
            <a:r>
              <a:rPr lang="nl-BE" dirty="0">
                <a:solidFill>
                  <a:schemeClr val="bg2"/>
                </a:solidFill>
              </a:rPr>
              <a:t> lead </a:t>
            </a:r>
            <a:r>
              <a:rPr lang="nl-BE" dirty="0" err="1">
                <a:solidFill>
                  <a:schemeClr val="bg2"/>
                </a:solidFill>
              </a:rPr>
              <a:t>to</a:t>
            </a:r>
            <a:r>
              <a:rPr lang="nl-BE" dirty="0">
                <a:solidFill>
                  <a:schemeClr val="bg2"/>
                </a:solidFill>
              </a:rPr>
              <a:t> </a:t>
            </a:r>
            <a:r>
              <a:rPr lang="nl-BE" dirty="0" err="1">
                <a:solidFill>
                  <a:schemeClr val="bg2"/>
                </a:solidFill>
              </a:rPr>
              <a:t>damage</a:t>
            </a:r>
            <a:r>
              <a:rPr lang="nl-BE" dirty="0">
                <a:solidFill>
                  <a:schemeClr val="bg2"/>
                </a:solidFill>
              </a:rPr>
              <a:t> </a:t>
            </a:r>
            <a:r>
              <a:rPr lang="nl-BE" dirty="0" err="1">
                <a:solidFill>
                  <a:schemeClr val="bg2"/>
                </a:solidFill>
              </a:rPr>
              <a:t>and</a:t>
            </a:r>
            <a:r>
              <a:rPr lang="nl-BE" dirty="0">
                <a:solidFill>
                  <a:schemeClr val="bg2"/>
                </a:solidFill>
              </a:rPr>
              <a:t> </a:t>
            </a:r>
            <a:r>
              <a:rPr lang="nl-BE" dirty="0" err="1">
                <a:solidFill>
                  <a:schemeClr val="bg2"/>
                </a:solidFill>
              </a:rPr>
              <a:t>possible</a:t>
            </a:r>
            <a:r>
              <a:rPr lang="nl-BE" dirty="0">
                <a:solidFill>
                  <a:schemeClr val="bg2"/>
                </a:solidFill>
              </a:rPr>
              <a:t> </a:t>
            </a:r>
            <a:r>
              <a:rPr lang="nl-BE" dirty="0" err="1">
                <a:solidFill>
                  <a:schemeClr val="bg2"/>
                </a:solidFill>
              </a:rPr>
              <a:t>leakage</a:t>
            </a:r>
            <a:r>
              <a:rPr lang="nl-BE" dirty="0">
                <a:solidFill>
                  <a:schemeClr val="bg2"/>
                </a:solidFill>
              </a:rPr>
              <a:t>. </a:t>
            </a:r>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78254237"/>
              </p:ext>
            </p:extLst>
          </p:nvPr>
        </p:nvGraphicFramePr>
        <p:xfrm>
          <a:off x="683568" y="5793824"/>
          <a:ext cx="3024336" cy="670560"/>
        </p:xfrm>
        <a:graphic>
          <a:graphicData uri="http://schemas.openxmlformats.org/drawingml/2006/table">
            <a:tbl>
              <a:tblPr firstRow="1" bandRow="1">
                <a:tableStyleId>{5C22544A-7EE6-4342-B048-85BDC9FD1C3A}</a:tableStyleId>
              </a:tblPr>
              <a:tblGrid>
                <a:gridCol w="1512168"/>
                <a:gridCol w="1512168"/>
              </a:tblGrid>
              <a:tr h="329756">
                <a:tc>
                  <a:txBody>
                    <a:bodyPr/>
                    <a:lstStyle/>
                    <a:p>
                      <a:r>
                        <a:rPr lang="nl-BE" sz="1600" dirty="0" err="1" smtClean="0">
                          <a:solidFill>
                            <a:schemeClr val="bg2"/>
                          </a:solidFill>
                        </a:rPr>
                        <a:t>Bread</a:t>
                      </a:r>
                      <a:r>
                        <a:rPr lang="nl-BE" sz="1600" dirty="0" smtClean="0">
                          <a:solidFill>
                            <a:schemeClr val="bg2"/>
                          </a:solidFill>
                        </a:rPr>
                        <a:t> </a:t>
                      </a:r>
                      <a:r>
                        <a:rPr lang="nl-BE" sz="1600" dirty="0" err="1" smtClean="0">
                          <a:solidFill>
                            <a:schemeClr val="bg2"/>
                          </a:solidFill>
                        </a:rPr>
                        <a:t>Crumb</a:t>
                      </a:r>
                      <a:endParaRPr lang="en-GB" sz="1600" dirty="0">
                        <a:solidFill>
                          <a:schemeClr val="bg2"/>
                        </a:solidFill>
                      </a:endParaRPr>
                    </a:p>
                  </a:txBody>
                  <a:tcPr/>
                </a:tc>
                <a:tc>
                  <a:txBody>
                    <a:bodyPr/>
                    <a:lstStyle/>
                    <a:p>
                      <a:r>
                        <a:rPr lang="nl-BE" sz="1600" dirty="0" err="1" smtClean="0">
                          <a:solidFill>
                            <a:schemeClr val="bg2"/>
                          </a:solidFill>
                        </a:rPr>
                        <a:t>Overvieuw</a:t>
                      </a:r>
                      <a:endParaRPr lang="en-GB" sz="1600" dirty="0">
                        <a:solidFill>
                          <a:schemeClr val="bg2"/>
                        </a:solidFill>
                      </a:endParaRPr>
                    </a:p>
                  </a:txBody>
                  <a:tcPr/>
                </a:tc>
              </a:tr>
              <a:tr h="329756">
                <a:tc>
                  <a:txBody>
                    <a:bodyPr/>
                    <a:lstStyle/>
                    <a:p>
                      <a:r>
                        <a:rPr lang="nl-BE" sz="1600" dirty="0" smtClean="0">
                          <a:solidFill>
                            <a:schemeClr val="bg2"/>
                          </a:solidFill>
                        </a:rPr>
                        <a:t>A.2.2.E.4</a:t>
                      </a:r>
                      <a:endParaRPr lang="en-GB" sz="1600" dirty="0">
                        <a:solidFill>
                          <a:schemeClr val="bg2"/>
                        </a:solidFill>
                      </a:endParaRPr>
                    </a:p>
                  </a:txBody>
                  <a:tcPr/>
                </a:tc>
                <a:tc>
                  <a:txBody>
                    <a:bodyPr/>
                    <a:lstStyle/>
                    <a:p>
                      <a:r>
                        <a:rPr lang="nl-BE" sz="1600" dirty="0" smtClean="0">
                          <a:solidFill>
                            <a:schemeClr val="bg2"/>
                          </a:solidFill>
                        </a:rPr>
                        <a:t>D-02</a:t>
                      </a:r>
                      <a:endParaRPr lang="en-GB" sz="1600" dirty="0">
                        <a:solidFill>
                          <a:schemeClr val="bg2"/>
                        </a:solidFill>
                      </a:endParaRPr>
                    </a:p>
                  </a:txBody>
                  <a:tcPr/>
                </a:tc>
              </a:tr>
            </a:tbl>
          </a:graphicData>
        </a:graphic>
      </p:graphicFrame>
    </p:spTree>
    <p:extLst>
      <p:ext uri="{BB962C8B-B14F-4D97-AF65-F5344CB8AC3E}">
        <p14:creationId xmlns:p14="http://schemas.microsoft.com/office/powerpoint/2010/main" val="21419538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64</a:t>
            </a:fld>
            <a:endParaRPr lang="en-US"/>
          </a:p>
        </p:txBody>
      </p:sp>
      <p:sp>
        <p:nvSpPr>
          <p:cNvPr id="4" name="Text Placeholder 3"/>
          <p:cNvSpPr>
            <a:spLocks noGrp="1"/>
          </p:cNvSpPr>
          <p:nvPr>
            <p:ph type="body" sz="quarter" idx="15"/>
          </p:nvPr>
        </p:nvSpPr>
        <p:spPr/>
        <p:txBody>
          <a:bodyPr/>
          <a:lstStyle/>
          <a:p>
            <a:r>
              <a:rPr lang="nl-BE" dirty="0"/>
              <a:t>2.3 Installer setting – DHW 	</a:t>
            </a:r>
            <a:endParaRPr lang="en-GB" dirty="0"/>
          </a:p>
          <a:p>
            <a:endParaRPr lang="en-GB" dirty="0"/>
          </a:p>
        </p:txBody>
      </p:sp>
      <p:sp>
        <p:nvSpPr>
          <p:cNvPr id="5" name="Text Placeholder 4"/>
          <p:cNvSpPr>
            <a:spLocks noGrp="1"/>
          </p:cNvSpPr>
          <p:nvPr>
            <p:ph type="body" sz="quarter" idx="16"/>
          </p:nvPr>
        </p:nvSpPr>
        <p:spPr>
          <a:xfrm>
            <a:off x="1371600" y="1066800"/>
            <a:ext cx="7592888" cy="4876800"/>
          </a:xfrm>
        </p:spPr>
        <p:txBody>
          <a:bodyPr/>
          <a:lstStyle/>
          <a:p>
            <a:r>
              <a:rPr lang="nl-BE" dirty="0">
                <a:solidFill>
                  <a:schemeClr val="bg2"/>
                </a:solidFill>
              </a:rPr>
              <a:t>DHW pump</a:t>
            </a:r>
          </a:p>
          <a:p>
            <a:pPr marL="285750" indent="-285750">
              <a:buFontTx/>
              <a:buChar char="-"/>
            </a:pPr>
            <a:r>
              <a:rPr lang="nl-BE" dirty="0" err="1">
                <a:solidFill>
                  <a:schemeClr val="bg2"/>
                </a:solidFill>
              </a:rPr>
              <a:t>Which</a:t>
            </a:r>
            <a:r>
              <a:rPr lang="nl-BE" dirty="0">
                <a:solidFill>
                  <a:schemeClr val="bg2"/>
                </a:solidFill>
              </a:rPr>
              <a:t> type of DHW pump is </a:t>
            </a:r>
            <a:r>
              <a:rPr lang="nl-BE" dirty="0" err="1">
                <a:solidFill>
                  <a:schemeClr val="bg2"/>
                </a:solidFill>
              </a:rPr>
              <a:t>installed</a:t>
            </a:r>
            <a:r>
              <a:rPr lang="nl-BE" dirty="0">
                <a:solidFill>
                  <a:schemeClr val="bg2"/>
                </a:solidFill>
              </a:rPr>
              <a:t> </a:t>
            </a:r>
          </a:p>
          <a:p>
            <a:endParaRPr lang="nl-BE" dirty="0" smtClean="0">
              <a:solidFill>
                <a:schemeClr val="bg2"/>
              </a:solidFill>
            </a:endParaRPr>
          </a:p>
          <a:p>
            <a:endParaRPr lang="nl-BE" dirty="0" smtClean="0">
              <a:solidFill>
                <a:schemeClr val="bg2"/>
              </a:solidFill>
            </a:endParaRPr>
          </a:p>
          <a:p>
            <a:r>
              <a:rPr lang="nl-BE" dirty="0" err="1" smtClean="0">
                <a:solidFill>
                  <a:schemeClr val="bg2"/>
                </a:solidFill>
              </a:rPr>
              <a:t>Secondary</a:t>
            </a:r>
            <a:r>
              <a:rPr lang="nl-BE" dirty="0" smtClean="0">
                <a:solidFill>
                  <a:schemeClr val="bg2"/>
                </a:solidFill>
              </a:rPr>
              <a:t> </a:t>
            </a:r>
            <a:r>
              <a:rPr lang="nl-BE" dirty="0" err="1" smtClean="0">
                <a:solidFill>
                  <a:schemeClr val="bg2"/>
                </a:solidFill>
              </a:rPr>
              <a:t>retrun</a:t>
            </a:r>
            <a:r>
              <a:rPr lang="nl-BE" dirty="0" smtClean="0">
                <a:solidFill>
                  <a:schemeClr val="bg2"/>
                </a:solidFill>
              </a:rPr>
              <a:t> 					</a:t>
            </a:r>
            <a:r>
              <a:rPr lang="nl-BE" dirty="0" err="1" smtClean="0">
                <a:solidFill>
                  <a:schemeClr val="bg2"/>
                </a:solidFill>
              </a:rPr>
              <a:t>Disinfection</a:t>
            </a:r>
            <a:r>
              <a:rPr lang="nl-BE" dirty="0" smtClean="0">
                <a:solidFill>
                  <a:schemeClr val="bg2"/>
                </a:solidFill>
              </a:rPr>
              <a:t> </a:t>
            </a:r>
          </a:p>
          <a:p>
            <a:r>
              <a:rPr lang="nl-BE" dirty="0" smtClean="0">
                <a:solidFill>
                  <a:schemeClr val="bg2"/>
                </a:solidFill>
              </a:rPr>
              <a:t>						de-</a:t>
            </a:r>
            <a:r>
              <a:rPr lang="nl-BE" dirty="0" err="1" smtClean="0">
                <a:solidFill>
                  <a:schemeClr val="bg2"/>
                </a:solidFill>
              </a:rPr>
              <a:t>stratification</a:t>
            </a:r>
            <a:r>
              <a:rPr lang="nl-BE" dirty="0" smtClean="0"/>
              <a:t>			</a:t>
            </a:r>
            <a:endParaRPr lang="en-GB"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6903" y="3639410"/>
            <a:ext cx="1415364" cy="269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rot="5400000">
            <a:off x="5666751" y="4467880"/>
            <a:ext cx="511175" cy="1588"/>
          </a:xfrm>
          <a:prstGeom prst="line">
            <a:avLst/>
          </a:prstGeom>
          <a:noFill/>
          <a:ln w="76200" algn="ctr">
            <a:solidFill>
              <a:srgbClr val="00B0F0"/>
            </a:solidFill>
            <a:prstDash val="sysDot"/>
            <a:round/>
            <a:headEnd/>
            <a:tailEnd type="none" w="med" len="lg"/>
          </a:ln>
          <a:extLst>
            <a:ext uri="{909E8E84-426E-40DD-AFC4-6F175D3DCCD1}">
              <a14:hiddenFill xmlns:a14="http://schemas.microsoft.com/office/drawing/2010/main">
                <a:noFill/>
              </a14:hiddenFill>
            </a:ext>
          </a:extLst>
        </p:spPr>
      </p:cxnSp>
      <p:cxnSp>
        <p:nvCxnSpPr>
          <p:cNvPr id="8" name="Straight Connector 7"/>
          <p:cNvCxnSpPr>
            <a:cxnSpLocks noChangeShapeType="1"/>
          </p:cNvCxnSpPr>
          <p:nvPr/>
        </p:nvCxnSpPr>
        <p:spPr bwMode="auto">
          <a:xfrm rot="5400000">
            <a:off x="5664995" y="4470261"/>
            <a:ext cx="509587" cy="1587"/>
          </a:xfrm>
          <a:prstGeom prst="line">
            <a:avLst/>
          </a:prstGeom>
          <a:noFill/>
          <a:ln w="76200" algn="ctr">
            <a:solidFill>
              <a:srgbClr val="FF0000"/>
            </a:solidFill>
            <a:prstDash val="sysDot"/>
            <a:round/>
            <a:headEnd/>
            <a:tailEnd type="none" w="med" len="lg"/>
          </a:ln>
          <a:extLst>
            <a:ext uri="{909E8E84-426E-40DD-AFC4-6F175D3DCCD1}">
              <a14:hiddenFill xmlns:a14="http://schemas.microsoft.com/office/drawing/2010/main">
                <a:noFill/>
              </a14:hiddenFill>
            </a:ext>
          </a:extLst>
        </p:spPr>
      </p:cxnSp>
      <p:cxnSp>
        <p:nvCxnSpPr>
          <p:cNvPr id="9" name="Straight Connector 8"/>
          <p:cNvCxnSpPr>
            <a:cxnSpLocks noChangeShapeType="1"/>
          </p:cNvCxnSpPr>
          <p:nvPr/>
        </p:nvCxnSpPr>
        <p:spPr bwMode="auto">
          <a:xfrm rot="5400000">
            <a:off x="4010775" y="4469499"/>
            <a:ext cx="509587" cy="1588"/>
          </a:xfrm>
          <a:prstGeom prst="line">
            <a:avLst/>
          </a:prstGeom>
          <a:noFill/>
          <a:ln w="76200" algn="ctr">
            <a:solidFill>
              <a:srgbClr val="00B0F0"/>
            </a:solidFill>
            <a:prstDash val="sysDot"/>
            <a:round/>
            <a:headEnd/>
            <a:tailEnd type="none" w="med" len="lg"/>
          </a:ln>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a:off x="4009018" y="4467742"/>
            <a:ext cx="511175" cy="1588"/>
          </a:xfrm>
          <a:prstGeom prst="line">
            <a:avLst/>
          </a:prstGeom>
          <a:noFill/>
          <a:ln w="76200" algn="ctr">
            <a:solidFill>
              <a:srgbClr val="FF0000"/>
            </a:solidFill>
            <a:prstDash val="sysDot"/>
            <a:round/>
            <a:headEnd/>
            <a:tailEnd type="none" w="med" len="lg"/>
          </a:ln>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flipH="1">
            <a:off x="1350787" y="4933142"/>
            <a:ext cx="3743671" cy="0"/>
          </a:xfrm>
          <a:prstGeom prst="line">
            <a:avLst/>
          </a:prstGeom>
          <a:noFill/>
          <a:ln w="25400" algn="ctr">
            <a:solidFill>
              <a:srgbClr val="00B0F0"/>
            </a:solidFill>
            <a:round/>
            <a:headEnd/>
            <a:tailEnd type="none" w="med" len="lg"/>
          </a:ln>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flipH="1">
            <a:off x="5081758" y="3964420"/>
            <a:ext cx="1588" cy="981138"/>
          </a:xfrm>
          <a:prstGeom prst="line">
            <a:avLst/>
          </a:prstGeom>
          <a:noFill/>
          <a:ln w="25400" algn="ctr">
            <a:solidFill>
              <a:srgbClr val="00B0F0"/>
            </a:solidFill>
            <a:round/>
            <a:headEnd/>
            <a:tailEnd type="none" w="med" len="lg"/>
          </a:ln>
          <a:extLst>
            <a:ext uri="{909E8E84-426E-40DD-AFC4-6F175D3DCCD1}">
              <a14:hiddenFill xmlns:a14="http://schemas.microsoft.com/office/drawing/2010/main">
                <a:noFill/>
              </a14:hiddenFill>
            </a:ext>
          </a:extLst>
        </p:spPr>
      </p:cxnSp>
      <p:cxnSp>
        <p:nvCxnSpPr>
          <p:cNvPr id="13" name="Straight Arrow Connector 32"/>
          <p:cNvCxnSpPr>
            <a:cxnSpLocks noChangeShapeType="1"/>
          </p:cNvCxnSpPr>
          <p:nvPr/>
        </p:nvCxnSpPr>
        <p:spPr bwMode="auto">
          <a:xfrm>
            <a:off x="4862006" y="3964420"/>
            <a:ext cx="450850" cy="1588"/>
          </a:xfrm>
          <a:prstGeom prst="straightConnector1">
            <a:avLst/>
          </a:prstGeom>
          <a:noFill/>
          <a:ln w="25400" algn="ctr">
            <a:solidFill>
              <a:srgbClr val="00B0F0"/>
            </a:solidFill>
            <a:round/>
            <a:headEnd/>
            <a:tailEnd/>
          </a:ln>
          <a:extLst>
            <a:ext uri="{909E8E84-426E-40DD-AFC4-6F175D3DCCD1}">
              <a14:hiddenFill xmlns:a14="http://schemas.microsoft.com/office/drawing/2010/main">
                <a:noFill/>
              </a14:hiddenFill>
            </a:ext>
          </a:extLst>
        </p:spPr>
      </p:cxnSp>
      <p:cxnSp>
        <p:nvCxnSpPr>
          <p:cNvPr id="14" name="Straight Arrow Connector 31"/>
          <p:cNvCxnSpPr>
            <a:cxnSpLocks noChangeShapeType="1"/>
          </p:cNvCxnSpPr>
          <p:nvPr/>
        </p:nvCxnSpPr>
        <p:spPr bwMode="auto">
          <a:xfrm>
            <a:off x="4854068" y="3365993"/>
            <a:ext cx="3175" cy="612429"/>
          </a:xfrm>
          <a:prstGeom prst="straightConnector1">
            <a:avLst/>
          </a:prstGeom>
          <a:noFill/>
          <a:ln w="25400" algn="ctr">
            <a:solidFill>
              <a:srgbClr val="00B0F0"/>
            </a:solidFill>
            <a:round/>
            <a:headEnd/>
            <a:tailEnd/>
          </a:ln>
          <a:extLst>
            <a:ext uri="{909E8E84-426E-40DD-AFC4-6F175D3DCCD1}">
              <a14:hiddenFill xmlns:a14="http://schemas.microsoft.com/office/drawing/2010/main">
                <a:noFill/>
              </a14:hiddenFill>
            </a:ext>
          </a:extLst>
        </p:spPr>
      </p:cxnSp>
      <p:cxnSp>
        <p:nvCxnSpPr>
          <p:cNvPr id="15" name="Straight Arrow Connector 30"/>
          <p:cNvCxnSpPr>
            <a:cxnSpLocks noChangeShapeType="1"/>
          </p:cNvCxnSpPr>
          <p:nvPr/>
        </p:nvCxnSpPr>
        <p:spPr bwMode="auto">
          <a:xfrm>
            <a:off x="3113838" y="3952260"/>
            <a:ext cx="534987" cy="1587"/>
          </a:xfrm>
          <a:prstGeom prst="straightConnector1">
            <a:avLst/>
          </a:prstGeom>
          <a:noFill/>
          <a:ln w="25400" algn="ctr">
            <a:solidFill>
              <a:srgbClr val="00B0F0"/>
            </a:solidFill>
            <a:round/>
            <a:headEnd/>
            <a:tailEnd/>
          </a:ln>
          <a:extLst>
            <a:ext uri="{909E8E84-426E-40DD-AFC4-6F175D3DCCD1}">
              <a14:hiddenFill xmlns:a14="http://schemas.microsoft.com/office/drawing/2010/main">
                <a:noFill/>
              </a14:hiddenFill>
            </a:ext>
          </a:extLst>
        </p:spPr>
      </p:cxnSp>
      <p:cxnSp>
        <p:nvCxnSpPr>
          <p:cNvPr id="16" name="Straight Arrow Connector 29"/>
          <p:cNvCxnSpPr>
            <a:cxnSpLocks noChangeShapeType="1"/>
          </p:cNvCxnSpPr>
          <p:nvPr/>
        </p:nvCxnSpPr>
        <p:spPr bwMode="auto">
          <a:xfrm>
            <a:off x="3121774" y="3365993"/>
            <a:ext cx="3176" cy="587568"/>
          </a:xfrm>
          <a:prstGeom prst="straightConnector1">
            <a:avLst/>
          </a:prstGeom>
          <a:noFill/>
          <a:ln w="25400" algn="ctr">
            <a:solidFill>
              <a:srgbClr val="00B0F0"/>
            </a:solidFill>
            <a:round/>
            <a:headEnd/>
            <a:tailEnd/>
          </a:ln>
          <a:extLst>
            <a:ext uri="{909E8E84-426E-40DD-AFC4-6F175D3DCCD1}">
              <a14:hiddenFill xmlns:a14="http://schemas.microsoft.com/office/drawing/2010/main">
                <a:noFill/>
              </a14:hiddenFill>
            </a:ext>
          </a:extLst>
        </p:spPr>
      </p:cxnSp>
      <p:cxnSp>
        <p:nvCxnSpPr>
          <p:cNvPr id="17" name="Straight Arrow Connector 28"/>
          <p:cNvCxnSpPr>
            <a:cxnSpLocks noChangeShapeType="1"/>
          </p:cNvCxnSpPr>
          <p:nvPr/>
        </p:nvCxnSpPr>
        <p:spPr bwMode="auto">
          <a:xfrm>
            <a:off x="1570824" y="3365993"/>
            <a:ext cx="3297818" cy="0"/>
          </a:xfrm>
          <a:prstGeom prst="straightConnector1">
            <a:avLst/>
          </a:prstGeom>
          <a:noFill/>
          <a:ln w="25400" algn="ctr">
            <a:solidFill>
              <a:srgbClr val="00B0F0"/>
            </a:solidFill>
            <a:round/>
            <a:headEnd/>
            <a:tailEnd/>
          </a:ln>
          <a:extLst>
            <a:ext uri="{909E8E84-426E-40DD-AFC4-6F175D3DCCD1}">
              <a14:hiddenFill xmlns:a14="http://schemas.microsoft.com/office/drawing/2010/main">
                <a:noFill/>
              </a14:hiddenFill>
            </a:ext>
          </a:extLst>
        </p:spPr>
      </p:cxnSp>
      <p:cxnSp>
        <p:nvCxnSpPr>
          <p:cNvPr id="18" name="Straight Connector 27"/>
          <p:cNvCxnSpPr>
            <a:cxnSpLocks noChangeShapeType="1"/>
          </p:cNvCxnSpPr>
          <p:nvPr/>
        </p:nvCxnSpPr>
        <p:spPr bwMode="auto">
          <a:xfrm rot="5400000" flipH="1" flipV="1">
            <a:off x="1379674" y="3566813"/>
            <a:ext cx="403225" cy="1587"/>
          </a:xfrm>
          <a:prstGeom prst="line">
            <a:avLst/>
          </a:prstGeom>
          <a:noFill/>
          <a:ln w="19050" algn="ctr">
            <a:solidFill>
              <a:srgbClr val="00B0F0"/>
            </a:solidFill>
            <a:round/>
            <a:headEnd/>
            <a:tailEnd type="none" w="med" len="lg"/>
          </a:ln>
          <a:extLst>
            <a:ext uri="{909E8E84-426E-40DD-AFC4-6F175D3DCCD1}">
              <a14:hiddenFill xmlns:a14="http://schemas.microsoft.com/office/drawing/2010/main">
                <a:noFill/>
              </a14:hiddenFill>
            </a:ext>
          </a:extLst>
        </p:spPr>
      </p:cxnSp>
      <p:pic>
        <p:nvPicPr>
          <p:cNvPr id="19"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13533" y="3449498"/>
            <a:ext cx="6889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pic>
      <p:pic>
        <p:nvPicPr>
          <p:cNvPr id="2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49450" y="3430311"/>
            <a:ext cx="6889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pic>
      <p:cxnSp>
        <p:nvCxnSpPr>
          <p:cNvPr id="21" name="Straight Connector 20"/>
          <p:cNvCxnSpPr>
            <a:cxnSpLocks noChangeShapeType="1"/>
          </p:cNvCxnSpPr>
          <p:nvPr/>
        </p:nvCxnSpPr>
        <p:spPr bwMode="auto">
          <a:xfrm rot="5400000" flipH="1" flipV="1">
            <a:off x="1382055" y="3569194"/>
            <a:ext cx="404813" cy="1587"/>
          </a:xfrm>
          <a:prstGeom prst="line">
            <a:avLst/>
          </a:prstGeom>
          <a:noFill/>
          <a:ln w="31750" algn="ctr">
            <a:solidFill>
              <a:srgbClr val="FF0000"/>
            </a:solidFill>
            <a:round/>
            <a:headEnd/>
            <a:tailEnd type="none" w="med" len="lg"/>
          </a:ln>
          <a:extLst>
            <a:ext uri="{909E8E84-426E-40DD-AFC4-6F175D3DCCD1}">
              <a14:hiddenFill xmlns:a14="http://schemas.microsoft.com/office/drawing/2010/main">
                <a:noFill/>
              </a14:hiddenFill>
            </a:ext>
          </a:extLst>
        </p:spPr>
      </p:cxnSp>
      <p:cxnSp>
        <p:nvCxnSpPr>
          <p:cNvPr id="22" name="Straight Arrow Connector 21"/>
          <p:cNvCxnSpPr>
            <a:cxnSpLocks noChangeShapeType="1"/>
          </p:cNvCxnSpPr>
          <p:nvPr/>
        </p:nvCxnSpPr>
        <p:spPr bwMode="auto">
          <a:xfrm>
            <a:off x="4852481" y="3378409"/>
            <a:ext cx="793" cy="600299"/>
          </a:xfrm>
          <a:prstGeom prst="straightConnector1">
            <a:avLst/>
          </a:prstGeom>
          <a:noFill/>
          <a:ln w="31750" algn="ctr">
            <a:solidFill>
              <a:srgbClr val="FF0000"/>
            </a:solidFill>
            <a:round/>
            <a:headEnd/>
            <a:tailEnd/>
          </a:ln>
          <a:extLst>
            <a:ext uri="{909E8E84-426E-40DD-AFC4-6F175D3DCCD1}">
              <a14:hiddenFill xmlns:a14="http://schemas.microsoft.com/office/drawing/2010/main">
                <a:noFill/>
              </a14:hiddenFill>
            </a:ext>
          </a:extLst>
        </p:spPr>
      </p:cxnSp>
      <p:cxnSp>
        <p:nvCxnSpPr>
          <p:cNvPr id="23" name="Straight Arrow Connector 22"/>
          <p:cNvCxnSpPr>
            <a:cxnSpLocks noChangeShapeType="1"/>
          </p:cNvCxnSpPr>
          <p:nvPr/>
        </p:nvCxnSpPr>
        <p:spPr bwMode="auto">
          <a:xfrm>
            <a:off x="4856619" y="3966008"/>
            <a:ext cx="456914" cy="286"/>
          </a:xfrm>
          <a:prstGeom prst="straightConnector1">
            <a:avLst/>
          </a:prstGeom>
          <a:noFill/>
          <a:ln w="31750" algn="ctr">
            <a:solidFill>
              <a:srgbClr val="FF0000"/>
            </a:solidFill>
            <a:round/>
            <a:headEnd/>
            <a:tailEnd/>
          </a:ln>
          <a:extLst>
            <a:ext uri="{909E8E84-426E-40DD-AFC4-6F175D3DCCD1}">
              <a14:hiddenFill xmlns:a14="http://schemas.microsoft.com/office/drawing/2010/main">
                <a:noFill/>
              </a14:hiddenFill>
            </a:ext>
          </a:extLst>
        </p:spPr>
      </p:cxnSp>
      <p:cxnSp>
        <p:nvCxnSpPr>
          <p:cNvPr id="24" name="Straight Arrow Connector 23"/>
          <p:cNvCxnSpPr>
            <a:cxnSpLocks noChangeShapeType="1"/>
          </p:cNvCxnSpPr>
          <p:nvPr/>
        </p:nvCxnSpPr>
        <p:spPr bwMode="auto">
          <a:xfrm>
            <a:off x="3124950" y="3365995"/>
            <a:ext cx="0" cy="598679"/>
          </a:xfrm>
          <a:prstGeom prst="straightConnector1">
            <a:avLst/>
          </a:prstGeom>
          <a:noFill/>
          <a:ln w="31750" algn="ctr">
            <a:solidFill>
              <a:srgbClr val="FF0000"/>
            </a:solidFill>
            <a:round/>
            <a:headEnd/>
            <a:tailEnd/>
          </a:ln>
          <a:extLst>
            <a:ext uri="{909E8E84-426E-40DD-AFC4-6F175D3DCCD1}">
              <a14:hiddenFill xmlns:a14="http://schemas.microsoft.com/office/drawing/2010/main">
                <a:noFill/>
              </a14:hiddenFill>
            </a:ext>
          </a:extLst>
        </p:spPr>
      </p:cxnSp>
      <p:cxnSp>
        <p:nvCxnSpPr>
          <p:cNvPr id="25" name="Straight Arrow Connector 24"/>
          <p:cNvCxnSpPr>
            <a:cxnSpLocks noChangeShapeType="1"/>
          </p:cNvCxnSpPr>
          <p:nvPr/>
        </p:nvCxnSpPr>
        <p:spPr bwMode="auto">
          <a:xfrm>
            <a:off x="3117013" y="3949709"/>
            <a:ext cx="533400" cy="1588"/>
          </a:xfrm>
          <a:prstGeom prst="straightConnector1">
            <a:avLst/>
          </a:prstGeom>
          <a:noFill/>
          <a:ln w="31750" algn="ctr">
            <a:solidFill>
              <a:srgbClr val="FF0000"/>
            </a:solidFill>
            <a:round/>
            <a:headEnd/>
            <a:tailEnd/>
          </a:ln>
          <a:extLst>
            <a:ext uri="{909E8E84-426E-40DD-AFC4-6F175D3DCCD1}">
              <a14:hiddenFill xmlns:a14="http://schemas.microsoft.com/office/drawing/2010/main">
                <a:noFill/>
              </a14:hiddenFill>
            </a:ext>
          </a:extLst>
        </p:spPr>
      </p:cxnSp>
      <p:cxnSp>
        <p:nvCxnSpPr>
          <p:cNvPr id="26" name="Straight Arrow Connector 25"/>
          <p:cNvCxnSpPr>
            <a:cxnSpLocks noChangeShapeType="1"/>
          </p:cNvCxnSpPr>
          <p:nvPr/>
        </p:nvCxnSpPr>
        <p:spPr bwMode="auto">
          <a:xfrm>
            <a:off x="1572412" y="3367581"/>
            <a:ext cx="3297414" cy="1587"/>
          </a:xfrm>
          <a:prstGeom prst="straightConnector1">
            <a:avLst/>
          </a:prstGeom>
          <a:noFill/>
          <a:ln w="31750" algn="ctr">
            <a:solidFill>
              <a:srgbClr val="FF0000"/>
            </a:solidFill>
            <a:round/>
            <a:headEnd/>
            <a:tailEnd/>
          </a:ln>
          <a:extLst>
            <a:ext uri="{909E8E84-426E-40DD-AFC4-6F175D3DCCD1}">
              <a14:hiddenFill xmlns:a14="http://schemas.microsoft.com/office/drawing/2010/main">
                <a:noFill/>
              </a14:hiddenFill>
            </a:ext>
          </a:extLst>
        </p:spPr>
      </p:cxnSp>
      <p:cxnSp>
        <p:nvCxnSpPr>
          <p:cNvPr id="27" name="Straight Connector 26"/>
          <p:cNvCxnSpPr>
            <a:cxnSpLocks noChangeShapeType="1"/>
          </p:cNvCxnSpPr>
          <p:nvPr/>
        </p:nvCxnSpPr>
        <p:spPr bwMode="auto">
          <a:xfrm flipH="1">
            <a:off x="5078582" y="3985684"/>
            <a:ext cx="3176" cy="959874"/>
          </a:xfrm>
          <a:prstGeom prst="line">
            <a:avLst/>
          </a:prstGeom>
          <a:noFill/>
          <a:ln w="31750" algn="ctr">
            <a:solidFill>
              <a:srgbClr val="FF0000"/>
            </a:solidFill>
            <a:round/>
            <a:headEnd/>
            <a:tailEnd type="none" w="med" len="lg"/>
          </a:ln>
          <a:extLst>
            <a:ext uri="{909E8E84-426E-40DD-AFC4-6F175D3DCCD1}">
              <a14:hiddenFill xmlns:a14="http://schemas.microsoft.com/office/drawing/2010/main">
                <a:noFill/>
              </a14:hiddenFill>
            </a:ext>
          </a:extLst>
        </p:spPr>
      </p:cxnSp>
      <p:cxnSp>
        <p:nvCxnSpPr>
          <p:cNvPr id="28" name="Straight Connector 27"/>
          <p:cNvCxnSpPr>
            <a:cxnSpLocks noChangeShapeType="1"/>
          </p:cNvCxnSpPr>
          <p:nvPr/>
        </p:nvCxnSpPr>
        <p:spPr bwMode="auto">
          <a:xfrm flipH="1">
            <a:off x="1352182" y="4934442"/>
            <a:ext cx="3741028" cy="2"/>
          </a:xfrm>
          <a:prstGeom prst="line">
            <a:avLst/>
          </a:prstGeom>
          <a:noFill/>
          <a:ln w="31750" algn="ctr">
            <a:solidFill>
              <a:srgbClr val="FF0000"/>
            </a:solidFill>
            <a:round/>
            <a:headEnd/>
            <a:tailEnd type="none" w="med" len="lg"/>
          </a:ln>
          <a:extLst>
            <a:ext uri="{909E8E84-426E-40DD-AFC4-6F175D3DCCD1}">
              <a14:hiddenFill xmlns:a14="http://schemas.microsoft.com/office/drawing/2010/main">
                <a:noFill/>
              </a14:hiddenFill>
            </a:ext>
          </a:extLst>
        </p:spPr>
      </p:cxnSp>
      <p:pic>
        <p:nvPicPr>
          <p:cNvPr id="29" name="Picture 1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56137" y="4741645"/>
            <a:ext cx="28416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pic>
      <p:sp>
        <p:nvSpPr>
          <p:cNvPr id="30" name="Oval 29"/>
          <p:cNvSpPr>
            <a:spLocks noChangeArrowheads="1"/>
          </p:cNvSpPr>
          <p:nvPr/>
        </p:nvSpPr>
        <p:spPr bwMode="auto">
          <a:xfrm>
            <a:off x="2681524" y="4674970"/>
            <a:ext cx="419100" cy="419100"/>
          </a:xfrm>
          <a:prstGeom prst="ellipse">
            <a:avLst/>
          </a:prstGeom>
          <a:solidFill>
            <a:srgbClr val="FF0000">
              <a:alpha val="43921"/>
            </a:srgbClr>
          </a:solidFill>
          <a:ln>
            <a:noFill/>
          </a:ln>
          <a:extLst>
            <a:ext uri="{91240B29-F687-4F45-9708-019B960494DF}">
              <a14:hiddenLine xmlns:a14="http://schemas.microsoft.com/office/drawing/2010/main" w="9525" algn="ctr">
                <a:solidFill>
                  <a:srgbClr val="000000"/>
                </a:solidFill>
                <a:round/>
                <a:headEnd/>
                <a:tailEnd type="arrow" w="med" len="lg"/>
              </a14:hiddenLine>
            </a:ext>
          </a:extLst>
        </p:spPr>
        <p:txBody>
          <a:bodyPr/>
          <a:lstStyle/>
          <a:p>
            <a:endParaRPr lang="en-US" dirty="0">
              <a:solidFill>
                <a:srgbClr val="3B3B3B"/>
              </a:solidFill>
              <a:latin typeface="Myriad Pro"/>
            </a:endParaRPr>
          </a:p>
        </p:txBody>
      </p:sp>
      <p:cxnSp>
        <p:nvCxnSpPr>
          <p:cNvPr id="31" name="Straight Arrow Connector 30"/>
          <p:cNvCxnSpPr>
            <a:cxnSpLocks noChangeShapeType="1"/>
          </p:cNvCxnSpPr>
          <p:nvPr/>
        </p:nvCxnSpPr>
        <p:spPr bwMode="auto">
          <a:xfrm>
            <a:off x="4848425" y="3968091"/>
            <a:ext cx="236509" cy="0"/>
          </a:xfrm>
          <a:prstGeom prst="straightConnector1">
            <a:avLst/>
          </a:prstGeom>
          <a:noFill/>
          <a:ln w="31750" algn="ctr">
            <a:solidFill>
              <a:srgbClr val="FF0000"/>
            </a:solidFill>
            <a:round/>
            <a:headEnd/>
            <a:tailEnd/>
          </a:ln>
          <a:extLst>
            <a:ext uri="{909E8E84-426E-40DD-AFC4-6F175D3DCCD1}">
              <a14:hiddenFill xmlns:a14="http://schemas.microsoft.com/office/drawing/2010/main">
                <a:noFill/>
              </a14:hiddenFill>
            </a:ext>
          </a:extLst>
        </p:spPr>
      </p:cxnSp>
      <p:grpSp>
        <p:nvGrpSpPr>
          <p:cNvPr id="32" name="Group 31"/>
          <p:cNvGrpSpPr/>
          <p:nvPr/>
        </p:nvGrpSpPr>
        <p:grpSpPr>
          <a:xfrm>
            <a:off x="2348753" y="4841334"/>
            <a:ext cx="134937" cy="186219"/>
            <a:chOff x="2756695" y="4135991"/>
            <a:chExt cx="134937" cy="186219"/>
          </a:xfrm>
        </p:grpSpPr>
        <p:sp>
          <p:nvSpPr>
            <p:cNvPr id="33" name="Isosceles Triangle 32"/>
            <p:cNvSpPr/>
            <p:nvPr/>
          </p:nvSpPr>
          <p:spPr bwMode="auto">
            <a:xfrm rot="-5400000">
              <a:off x="2752726" y="4161631"/>
              <a:ext cx="142875" cy="134936"/>
            </a:xfrm>
            <a:prstGeom prst="triangle">
              <a:avLst/>
            </a:prstGeom>
            <a:solidFill>
              <a:srgbClr val="3B3B3B"/>
            </a:solidFill>
            <a:ln w="9525" cap="flat" cmpd="sng" algn="ctr">
              <a:noFill/>
              <a:prstDash val="solid"/>
              <a:round/>
              <a:headEnd type="none" w="med" len="med"/>
              <a:tailEnd type="arrow" w="med" len="lg"/>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1" i="0" u="none" strike="noStrike" kern="0" cap="none" spc="0" normalizeH="0" baseline="0" noProof="0" dirty="0" smtClean="0">
                <a:ln>
                  <a:noFill/>
                </a:ln>
                <a:solidFill>
                  <a:srgbClr val="3B3B3B"/>
                </a:solidFill>
                <a:effectLst/>
                <a:uLnTx/>
                <a:uFillTx/>
              </a:endParaRPr>
            </a:p>
          </p:txBody>
        </p:sp>
        <p:cxnSp>
          <p:nvCxnSpPr>
            <p:cNvPr id="34" name="Straight Connector 33"/>
            <p:cNvCxnSpPr/>
            <p:nvPr/>
          </p:nvCxnSpPr>
          <p:spPr bwMode="auto">
            <a:xfrm>
              <a:off x="2756695" y="4135991"/>
              <a:ext cx="0" cy="186219"/>
            </a:xfrm>
            <a:prstGeom prst="line">
              <a:avLst/>
            </a:prstGeom>
            <a:solidFill>
              <a:srgbClr val="00A1E4"/>
            </a:solidFill>
            <a:ln w="25400" cap="flat" cmpd="sng" algn="ctr">
              <a:solidFill>
                <a:srgbClr val="3B3B3B"/>
              </a:solidFill>
              <a:prstDash val="solid"/>
              <a:round/>
              <a:headEnd type="none" w="med" len="med"/>
              <a:tailEnd type="none" w="med" len="lg"/>
            </a:ln>
            <a:effectLst/>
          </p:spPr>
        </p:cxnSp>
      </p:grpSp>
      <p:pic>
        <p:nvPicPr>
          <p:cNvPr id="3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34218" y="3639409"/>
            <a:ext cx="1415364" cy="269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 name="Straight Connector 35"/>
          <p:cNvCxnSpPr/>
          <p:nvPr/>
        </p:nvCxnSpPr>
        <p:spPr>
          <a:xfrm flipV="1">
            <a:off x="7389313" y="3365993"/>
            <a:ext cx="0" cy="403226"/>
          </a:xfrm>
          <a:prstGeom prst="line">
            <a:avLst/>
          </a:prstGeom>
          <a:noFill/>
          <a:ln w="31750" cap="flat" cmpd="sng" algn="ctr">
            <a:solidFill>
              <a:srgbClr val="FF0000"/>
            </a:solidFill>
            <a:prstDash val="solid"/>
          </a:ln>
          <a:effectLst/>
        </p:spPr>
      </p:cxnSp>
      <p:cxnSp>
        <p:nvCxnSpPr>
          <p:cNvPr id="37" name="Straight Connector 36"/>
          <p:cNvCxnSpPr/>
          <p:nvPr/>
        </p:nvCxnSpPr>
        <p:spPr>
          <a:xfrm>
            <a:off x="7389313" y="3365993"/>
            <a:ext cx="1575175" cy="0"/>
          </a:xfrm>
          <a:prstGeom prst="line">
            <a:avLst/>
          </a:prstGeom>
          <a:noFill/>
          <a:ln w="31750" cap="flat" cmpd="sng" algn="ctr">
            <a:solidFill>
              <a:srgbClr val="FF0000"/>
            </a:solidFill>
            <a:prstDash val="solid"/>
          </a:ln>
          <a:effectLst/>
        </p:spPr>
      </p:cxnSp>
      <p:cxnSp>
        <p:nvCxnSpPr>
          <p:cNvPr id="38" name="Straight Connector 37"/>
          <p:cNvCxnSpPr/>
          <p:nvPr/>
        </p:nvCxnSpPr>
        <p:spPr>
          <a:xfrm>
            <a:off x="8964488" y="3378409"/>
            <a:ext cx="0" cy="2587317"/>
          </a:xfrm>
          <a:prstGeom prst="line">
            <a:avLst/>
          </a:prstGeom>
          <a:noFill/>
          <a:ln w="31750" cap="flat" cmpd="sng" algn="ctr">
            <a:solidFill>
              <a:srgbClr val="FF0000"/>
            </a:solidFill>
            <a:prstDash val="solid"/>
          </a:ln>
          <a:effectLst/>
        </p:spPr>
      </p:cxnSp>
      <p:cxnSp>
        <p:nvCxnSpPr>
          <p:cNvPr id="39" name="Straight Connector 38"/>
          <p:cNvCxnSpPr/>
          <p:nvPr/>
        </p:nvCxnSpPr>
        <p:spPr>
          <a:xfrm flipH="1">
            <a:off x="7119283" y="5965725"/>
            <a:ext cx="1845205" cy="0"/>
          </a:xfrm>
          <a:prstGeom prst="line">
            <a:avLst/>
          </a:prstGeom>
          <a:noFill/>
          <a:ln w="31750" cap="flat" cmpd="sng" algn="ctr">
            <a:solidFill>
              <a:srgbClr val="FF0000"/>
            </a:solidFill>
            <a:prstDash val="solid"/>
          </a:ln>
          <a:effectLst/>
        </p:spPr>
      </p:cxnSp>
      <p:cxnSp>
        <p:nvCxnSpPr>
          <p:cNvPr id="40" name="Straight Connector 39"/>
          <p:cNvCxnSpPr/>
          <p:nvPr/>
        </p:nvCxnSpPr>
        <p:spPr>
          <a:xfrm>
            <a:off x="6024000" y="6331075"/>
            <a:ext cx="1095283" cy="0"/>
          </a:xfrm>
          <a:prstGeom prst="line">
            <a:avLst/>
          </a:prstGeom>
          <a:noFill/>
          <a:ln w="9525" cap="flat" cmpd="sng" algn="ctr">
            <a:solidFill>
              <a:schemeClr val="bg2"/>
            </a:solidFill>
            <a:prstDash val="solid"/>
          </a:ln>
          <a:effectLst/>
        </p:spPr>
      </p:cxnSp>
      <p:cxnSp>
        <p:nvCxnSpPr>
          <p:cNvPr id="41" name="Straight Connector 40"/>
          <p:cNvCxnSpPr/>
          <p:nvPr/>
        </p:nvCxnSpPr>
        <p:spPr>
          <a:xfrm flipV="1">
            <a:off x="7119283" y="5965726"/>
            <a:ext cx="0" cy="365349"/>
          </a:xfrm>
          <a:prstGeom prst="line">
            <a:avLst/>
          </a:prstGeom>
          <a:noFill/>
          <a:ln w="9525" cap="flat" cmpd="sng" algn="ctr">
            <a:solidFill>
              <a:schemeClr val="bg2"/>
            </a:solidFill>
            <a:prstDash val="solid"/>
          </a:ln>
          <a:effectLst/>
        </p:spPr>
      </p:cxnSp>
      <p:sp>
        <p:nvSpPr>
          <p:cNvPr id="42" name="TextBox 41"/>
          <p:cNvSpPr txBox="1"/>
          <p:nvPr/>
        </p:nvSpPr>
        <p:spPr>
          <a:xfrm>
            <a:off x="4734018" y="6011996"/>
            <a:ext cx="1800200" cy="369332"/>
          </a:xfrm>
          <a:prstGeom prst="rect">
            <a:avLst/>
          </a:prstGeom>
          <a:noFill/>
        </p:spPr>
        <p:txBody>
          <a:bodyPr wrap="square" rtlCol="0">
            <a:spAutoFit/>
          </a:bodyPr>
          <a:lstStyle/>
          <a:p>
            <a:r>
              <a:rPr lang="en-GB" dirty="0" smtClean="0">
                <a:solidFill>
                  <a:srgbClr val="000000"/>
                </a:solidFill>
                <a:latin typeface="Myriad Pro"/>
              </a:rPr>
              <a:t>Cold water feed</a:t>
            </a:r>
            <a:endParaRPr lang="en-GB" dirty="0">
              <a:solidFill>
                <a:srgbClr val="000000"/>
              </a:solidFill>
              <a:latin typeface="Myriad Pro"/>
            </a:endParaRPr>
          </a:p>
        </p:txBody>
      </p:sp>
      <p:pic>
        <p:nvPicPr>
          <p:cNvPr id="43" name="Picture 1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319021" y="5772928"/>
            <a:ext cx="28416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pic>
      <p:grpSp>
        <p:nvGrpSpPr>
          <p:cNvPr id="44" name="Group 43"/>
          <p:cNvGrpSpPr/>
          <p:nvPr/>
        </p:nvGrpSpPr>
        <p:grpSpPr>
          <a:xfrm>
            <a:off x="7911637" y="5872617"/>
            <a:ext cx="134937" cy="186219"/>
            <a:chOff x="2756695" y="4135991"/>
            <a:chExt cx="134937" cy="186219"/>
          </a:xfrm>
        </p:grpSpPr>
        <p:sp>
          <p:nvSpPr>
            <p:cNvPr id="45" name="Isosceles Triangle 44"/>
            <p:cNvSpPr/>
            <p:nvPr/>
          </p:nvSpPr>
          <p:spPr bwMode="auto">
            <a:xfrm rot="-5400000">
              <a:off x="2752726" y="4161631"/>
              <a:ext cx="142875" cy="134936"/>
            </a:xfrm>
            <a:prstGeom prst="triangle">
              <a:avLst/>
            </a:prstGeom>
            <a:solidFill>
              <a:srgbClr val="3B3B3B"/>
            </a:solidFill>
            <a:ln w="9525" cap="flat" cmpd="sng" algn="ctr">
              <a:noFill/>
              <a:prstDash val="solid"/>
              <a:round/>
              <a:headEnd type="none" w="med" len="med"/>
              <a:tailEnd type="arrow" w="med" len="lg"/>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1" i="0" u="none" strike="noStrike" kern="0" cap="none" spc="0" normalizeH="0" baseline="0" noProof="0" dirty="0" smtClean="0">
                <a:ln>
                  <a:noFill/>
                </a:ln>
                <a:solidFill>
                  <a:srgbClr val="3B3B3B"/>
                </a:solidFill>
                <a:effectLst/>
                <a:uLnTx/>
                <a:uFillTx/>
              </a:endParaRPr>
            </a:p>
          </p:txBody>
        </p:sp>
        <p:cxnSp>
          <p:nvCxnSpPr>
            <p:cNvPr id="46" name="Straight Connector 45"/>
            <p:cNvCxnSpPr/>
            <p:nvPr/>
          </p:nvCxnSpPr>
          <p:spPr bwMode="auto">
            <a:xfrm>
              <a:off x="2756695" y="4135991"/>
              <a:ext cx="0" cy="186219"/>
            </a:xfrm>
            <a:prstGeom prst="line">
              <a:avLst/>
            </a:prstGeom>
            <a:solidFill>
              <a:srgbClr val="00A1E4"/>
            </a:solidFill>
            <a:ln w="25400" cap="flat" cmpd="sng" algn="ctr">
              <a:solidFill>
                <a:srgbClr val="3B3B3B"/>
              </a:solidFill>
              <a:prstDash val="solid"/>
              <a:round/>
              <a:headEnd type="none" w="med" len="med"/>
              <a:tailEnd type="none" w="med" len="lg"/>
            </a:ln>
            <a:effectLst/>
          </p:spPr>
        </p:cxnSp>
      </p:grpSp>
      <p:cxnSp>
        <p:nvCxnSpPr>
          <p:cNvPr id="47" name="Straight Arrow Connector 46"/>
          <p:cNvCxnSpPr>
            <a:cxnSpLocks noChangeShapeType="1"/>
          </p:cNvCxnSpPr>
          <p:nvPr/>
        </p:nvCxnSpPr>
        <p:spPr bwMode="auto">
          <a:xfrm>
            <a:off x="3121377" y="3378409"/>
            <a:ext cx="793" cy="600299"/>
          </a:xfrm>
          <a:prstGeom prst="straightConnector1">
            <a:avLst/>
          </a:prstGeom>
          <a:noFill/>
          <a:ln w="31750" algn="ctr">
            <a:solidFill>
              <a:srgbClr val="FF0000"/>
            </a:solidFill>
            <a:round/>
            <a:headEnd/>
            <a:tailEnd/>
          </a:ln>
          <a:extLst>
            <a:ext uri="{909E8E84-426E-40DD-AFC4-6F175D3DCCD1}">
              <a14:hiddenFill xmlns:a14="http://schemas.microsoft.com/office/drawing/2010/main">
                <a:noFill/>
              </a14:hiddenFill>
            </a:ext>
          </a:extLst>
        </p:spPr>
      </p:cxnSp>
      <p:cxnSp>
        <p:nvCxnSpPr>
          <p:cNvPr id="48" name="Straight Arrow Connector 47"/>
          <p:cNvCxnSpPr>
            <a:cxnSpLocks noChangeShapeType="1"/>
          </p:cNvCxnSpPr>
          <p:nvPr/>
        </p:nvCxnSpPr>
        <p:spPr bwMode="auto">
          <a:xfrm>
            <a:off x="3125515" y="3966008"/>
            <a:ext cx="540000" cy="286"/>
          </a:xfrm>
          <a:prstGeom prst="straightConnector1">
            <a:avLst/>
          </a:prstGeom>
          <a:noFill/>
          <a:ln w="31750"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8482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2000"/>
                                        <p:tgtEl>
                                          <p:spTgt spid="21"/>
                                        </p:tgtEl>
                                      </p:cBhvr>
                                    </p:animEffect>
                                  </p:childTnLst>
                                </p:cTn>
                              </p:par>
                            </p:childTnLst>
                          </p:cTn>
                        </p:par>
                        <p:par>
                          <p:cTn id="16" fill="hold">
                            <p:stCondLst>
                              <p:cond delay="4000"/>
                            </p:stCondLst>
                            <p:childTnLst>
                              <p:par>
                                <p:cTn id="17" presetID="2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3000"/>
                                        <p:tgtEl>
                                          <p:spTgt spid="26"/>
                                        </p:tgtEl>
                                      </p:cBhvr>
                                    </p:animEffect>
                                  </p:childTnLst>
                                </p:cTn>
                              </p:par>
                              <p:par>
                                <p:cTn id="20" presetID="22" presetClass="entr" presetSubtype="1" fill="hold" nodeType="withEffect">
                                  <p:stCondLst>
                                    <p:cond delay="1000"/>
                                  </p:stCondLst>
                                  <p:childTnLst>
                                    <p:set>
                                      <p:cBhvr>
                                        <p:cTn id="21" dur="1" fill="hold">
                                          <p:stCondLst>
                                            <p:cond delay="0"/>
                                          </p:stCondLst>
                                        </p:cTn>
                                        <p:tgtEl>
                                          <p:spTgt spid="24"/>
                                        </p:tgtEl>
                                        <p:attrNameLst>
                                          <p:attrName>style.visibility</p:attrName>
                                        </p:attrNameLst>
                                      </p:cBhvr>
                                      <p:to>
                                        <p:strVal val="visible"/>
                                      </p:to>
                                    </p:set>
                                    <p:animEffect transition="in" filter="wipe(up)">
                                      <p:cBhvr>
                                        <p:cTn id="22" dur="1000"/>
                                        <p:tgtEl>
                                          <p:spTgt spid="24"/>
                                        </p:tgtEl>
                                      </p:cBhvr>
                                    </p:animEffect>
                                  </p:childTnLst>
                                </p:cTn>
                              </p:par>
                              <p:par>
                                <p:cTn id="23" presetID="22" presetClass="entr" presetSubtype="8" fill="hold" nodeType="withEffect">
                                  <p:stCondLst>
                                    <p:cond delay="200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1000"/>
                                        <p:tgtEl>
                                          <p:spTgt spid="25"/>
                                        </p:tgtEl>
                                      </p:cBhvr>
                                    </p:animEffect>
                                  </p:childTnLst>
                                </p:cTn>
                              </p:par>
                            </p:childTnLst>
                          </p:cTn>
                        </p:par>
                        <p:par>
                          <p:cTn id="26" fill="hold">
                            <p:stCondLst>
                              <p:cond delay="7000"/>
                            </p:stCondLst>
                            <p:childTnLst>
                              <p:par>
                                <p:cTn id="27" presetID="22" presetClass="entr" presetSubtype="1"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2000"/>
                                        <p:tgtEl>
                                          <p:spTgt spid="10"/>
                                        </p:tgtEl>
                                      </p:cBhvr>
                                    </p:animEffect>
                                  </p:childTnLst>
                                </p:cTn>
                              </p:par>
                              <p:par>
                                <p:cTn id="30" presetID="22" presetClass="entr" presetSubtype="1"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2000"/>
                                        <p:tgtEl>
                                          <p:spTgt spid="22"/>
                                        </p:tgtEl>
                                      </p:cBhvr>
                                    </p:animEffect>
                                  </p:childTnLst>
                                </p:cTn>
                              </p:par>
                            </p:childTnLst>
                          </p:cTn>
                        </p:par>
                        <p:par>
                          <p:cTn id="33" fill="hold">
                            <p:stCondLst>
                              <p:cond delay="9000"/>
                            </p:stCondLst>
                            <p:childTnLst>
                              <p:par>
                                <p:cTn id="34" presetID="2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2000"/>
                                        <p:tgtEl>
                                          <p:spTgt spid="23"/>
                                        </p:tgtEl>
                                      </p:cBhvr>
                                    </p:animEffect>
                                  </p:childTnLst>
                                </p:cTn>
                              </p:par>
                            </p:childTnLst>
                          </p:cTn>
                        </p:par>
                        <p:par>
                          <p:cTn id="37" fill="hold">
                            <p:stCondLst>
                              <p:cond delay="11000"/>
                            </p:stCondLst>
                            <p:childTnLst>
                              <p:par>
                                <p:cTn id="38" presetID="22" presetClass="entr" presetSubtype="1"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up)">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3"/>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2"/>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1"/>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24"/>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5"/>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0"/>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0"/>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8"/>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9"/>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8"/>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childTnLst>
                                </p:cTn>
                              </p:par>
                              <p:par>
                                <p:cTn id="86" presetID="22" presetClass="entr" presetSubtype="4" fill="hold"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wipe(down)">
                                      <p:cBhvr>
                                        <p:cTn id="88" dur="2000"/>
                                        <p:tgtEl>
                                          <p:spTgt spid="21"/>
                                        </p:tgtEl>
                                      </p:cBhvr>
                                    </p:animEffect>
                                  </p:childTnLst>
                                </p:cTn>
                              </p:par>
                            </p:childTnLst>
                          </p:cTn>
                        </p:par>
                        <p:par>
                          <p:cTn id="89" fill="hold">
                            <p:stCondLst>
                              <p:cond delay="2000"/>
                            </p:stCondLst>
                            <p:childTnLst>
                              <p:par>
                                <p:cTn id="90" presetID="22" presetClass="entr" presetSubtype="8" fill="hold" nodeType="after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left)">
                                      <p:cBhvr>
                                        <p:cTn id="92" dur="500"/>
                                        <p:tgtEl>
                                          <p:spTgt spid="26"/>
                                        </p:tgtEl>
                                      </p:cBhvr>
                                    </p:animEffect>
                                  </p:childTnLst>
                                </p:cTn>
                              </p:par>
                            </p:childTnLst>
                          </p:cTn>
                        </p:par>
                        <p:par>
                          <p:cTn id="93" fill="hold">
                            <p:stCondLst>
                              <p:cond delay="2500"/>
                            </p:stCondLst>
                            <p:childTnLst>
                              <p:par>
                                <p:cTn id="94" presetID="22" presetClass="entr" presetSubtype="1" fill="hold" nodeType="after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wipe(up)">
                                      <p:cBhvr>
                                        <p:cTn id="96" dur="500"/>
                                        <p:tgtEl>
                                          <p:spTgt spid="22"/>
                                        </p:tgtEl>
                                      </p:cBhvr>
                                    </p:animEffect>
                                  </p:childTnLst>
                                </p:cTn>
                              </p:par>
                            </p:childTnLst>
                          </p:cTn>
                        </p:par>
                        <p:par>
                          <p:cTn id="97" fill="hold">
                            <p:stCondLst>
                              <p:cond delay="30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3500"/>
                            </p:stCondLst>
                            <p:childTnLst>
                              <p:par>
                                <p:cTn id="102" presetID="22" presetClass="entr" presetSubtype="1" fill="hold" nodeType="after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wipe(up)">
                                      <p:cBhvr>
                                        <p:cTn id="104" dur="500"/>
                                        <p:tgtEl>
                                          <p:spTgt spid="27"/>
                                        </p:tgtEl>
                                      </p:cBhvr>
                                    </p:animEffect>
                                  </p:childTnLst>
                                </p:cTn>
                              </p:par>
                            </p:childTnLst>
                          </p:cTn>
                        </p:par>
                        <p:par>
                          <p:cTn id="105" fill="hold">
                            <p:stCondLst>
                              <p:cond delay="4000"/>
                            </p:stCondLst>
                            <p:childTnLst>
                              <p:par>
                                <p:cTn id="106" presetID="22" presetClass="entr" presetSubtype="2" fill="hold"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wipe(right)">
                                      <p:cBhvr>
                                        <p:cTn id="108" dur="500"/>
                                        <p:tgtEl>
                                          <p:spTgt spid="28"/>
                                        </p:tgtEl>
                                      </p:cBhvr>
                                    </p:animEffect>
                                  </p:childTnLst>
                                </p:cTn>
                              </p:par>
                            </p:childTnLst>
                          </p:cTn>
                        </p:par>
                        <p:par>
                          <p:cTn id="109" fill="hold">
                            <p:stCondLst>
                              <p:cond delay="4500"/>
                            </p:stCondLst>
                            <p:childTnLst>
                              <p:par>
                                <p:cTn id="110" presetID="22" presetClass="entr" presetSubtype="1" fill="hold" nodeType="after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wipe(up)">
                                      <p:cBhvr>
                                        <p:cTn id="112" dur="500"/>
                                        <p:tgtEl>
                                          <p:spTgt spid="7"/>
                                        </p:tgtEl>
                                      </p:cBhvr>
                                    </p:animEffect>
                                  </p:childTnLst>
                                </p:cTn>
                              </p:par>
                              <p:par>
                                <p:cTn id="113" presetID="22" presetClass="entr" presetSubtype="8" fill="hold" nodeType="with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wipe(left)">
                                      <p:cBhvr>
                                        <p:cTn id="115" dur="500"/>
                                        <p:tgtEl>
                                          <p:spTgt spid="23"/>
                                        </p:tgtEl>
                                      </p:cBhvr>
                                    </p:animEffect>
                                  </p:childTnLst>
                                </p:cTn>
                              </p:par>
                            </p:childTnLst>
                          </p:cTn>
                        </p:par>
                        <p:par>
                          <p:cTn id="116" fill="hold">
                            <p:stCondLst>
                              <p:cond delay="5000"/>
                            </p:stCondLst>
                            <p:childTnLst>
                              <p:par>
                                <p:cTn id="117" presetID="22" presetClass="entr" presetSubtype="1" fill="hold"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par>
                                <p:cTn id="120" presetID="1" presetClass="entr" presetSubtype="0" fill="hold" nodeType="withEffect">
                                  <p:stCondLst>
                                    <p:cond delay="0"/>
                                  </p:stCondLst>
                                  <p:childTnLst>
                                    <p:set>
                                      <p:cBhvr>
                                        <p:cTn id="121" dur="1" fill="hold">
                                          <p:stCondLst>
                                            <p:cond delay="0"/>
                                          </p:stCondLst>
                                        </p:cTn>
                                        <p:tgtEl>
                                          <p:spTgt spid="44"/>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43"/>
                                        </p:tgtEl>
                                        <p:attrNameLst>
                                          <p:attrName>style.visibility</p:attrName>
                                        </p:attrNameLst>
                                      </p:cBhvr>
                                      <p:to>
                                        <p:strVal val="visible"/>
                                      </p:to>
                                    </p:set>
                                  </p:childTnLst>
                                </p:cTn>
                              </p:par>
                              <p:par>
                                <p:cTn id="124" presetID="22" presetClass="entr" presetSubtype="1" fill="hold" nodeType="withEffect">
                                  <p:stCondLst>
                                    <p:cond delay="0"/>
                                  </p:stCondLst>
                                  <p:childTnLst>
                                    <p:set>
                                      <p:cBhvr>
                                        <p:cTn id="125" dur="1" fill="hold">
                                          <p:stCondLst>
                                            <p:cond delay="0"/>
                                          </p:stCondLst>
                                        </p:cTn>
                                        <p:tgtEl>
                                          <p:spTgt spid="47"/>
                                        </p:tgtEl>
                                        <p:attrNameLst>
                                          <p:attrName>style.visibility</p:attrName>
                                        </p:attrNameLst>
                                      </p:cBhvr>
                                      <p:to>
                                        <p:strVal val="visible"/>
                                      </p:to>
                                    </p:set>
                                    <p:animEffect transition="in" filter="wipe(up)">
                                      <p:cBhvr>
                                        <p:cTn id="126" dur="2000"/>
                                        <p:tgtEl>
                                          <p:spTgt spid="47"/>
                                        </p:tgtEl>
                                      </p:cBhvr>
                                    </p:animEffect>
                                  </p:childTnLst>
                                </p:cTn>
                              </p:par>
                            </p:childTnLst>
                          </p:cTn>
                        </p:par>
                        <p:par>
                          <p:cTn id="127" fill="hold">
                            <p:stCondLst>
                              <p:cond delay="7000"/>
                            </p:stCondLst>
                            <p:childTnLst>
                              <p:par>
                                <p:cTn id="128" presetID="22" presetClass="entr" presetSubtype="8" fill="hold" nodeType="afterEffect">
                                  <p:stCondLst>
                                    <p:cond delay="0"/>
                                  </p:stCondLst>
                                  <p:childTnLst>
                                    <p:set>
                                      <p:cBhvr>
                                        <p:cTn id="129" dur="1" fill="hold">
                                          <p:stCondLst>
                                            <p:cond delay="0"/>
                                          </p:stCondLst>
                                        </p:cTn>
                                        <p:tgtEl>
                                          <p:spTgt spid="48"/>
                                        </p:tgtEl>
                                        <p:attrNameLst>
                                          <p:attrName>style.visibility</p:attrName>
                                        </p:attrNameLst>
                                      </p:cBhvr>
                                      <p:to>
                                        <p:strVal val="visible"/>
                                      </p:to>
                                    </p:set>
                                    <p:animEffect transition="in" filter="wipe(left)">
                                      <p:cBhvr>
                                        <p:cTn id="130" dur="2000"/>
                                        <p:tgtEl>
                                          <p:spTgt spid="48"/>
                                        </p:tgtEl>
                                      </p:cBhvr>
                                    </p:animEffect>
                                  </p:childTnLst>
                                </p:cTn>
                              </p:par>
                              <p:par>
                                <p:cTn id="131" presetID="1" presetClass="exit" presetSubtype="0" fill="hold" nodeType="withEffect">
                                  <p:stCondLst>
                                    <p:cond delay="0"/>
                                  </p:stCondLst>
                                  <p:childTnLst>
                                    <p:set>
                                      <p:cBhvr>
                                        <p:cTn id="132" dur="1" fill="hold">
                                          <p:stCondLst>
                                            <p:cond delay="0"/>
                                          </p:stCondLst>
                                        </p:cTn>
                                        <p:tgtEl>
                                          <p:spTgt spid="48"/>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47"/>
                                        </p:tgtEl>
                                        <p:attrNameLst>
                                          <p:attrName>style.visibility</p:attrName>
                                        </p:attrNameLst>
                                      </p:cBhvr>
                                      <p:to>
                                        <p:strVal val="hidden"/>
                                      </p:to>
                                    </p:set>
                                  </p:childTnLst>
                                </p:cTn>
                              </p:par>
                            </p:childTnLst>
                          </p:cTn>
                        </p:par>
                        <p:par>
                          <p:cTn id="135" fill="hold">
                            <p:stCondLst>
                              <p:cond delay="9000"/>
                            </p:stCondLst>
                            <p:childTnLst>
                              <p:par>
                                <p:cTn id="136" presetID="22" presetClass="entr" presetSubtype="1" fill="hold" nodeType="afterEffect">
                                  <p:stCondLst>
                                    <p:cond delay="0"/>
                                  </p:stCondLst>
                                  <p:childTnLst>
                                    <p:set>
                                      <p:cBhvr>
                                        <p:cTn id="137" dur="1" fill="hold">
                                          <p:stCondLst>
                                            <p:cond delay="0"/>
                                          </p:stCondLst>
                                        </p:cTn>
                                        <p:tgtEl>
                                          <p:spTgt spid="47"/>
                                        </p:tgtEl>
                                        <p:attrNameLst>
                                          <p:attrName>style.visibility</p:attrName>
                                        </p:attrNameLst>
                                      </p:cBhvr>
                                      <p:to>
                                        <p:strVal val="visible"/>
                                      </p:to>
                                    </p:set>
                                    <p:animEffect transition="in" filter="wipe(up)">
                                      <p:cBhvr>
                                        <p:cTn id="138" dur="500"/>
                                        <p:tgtEl>
                                          <p:spTgt spid="47"/>
                                        </p:tgtEl>
                                      </p:cBhvr>
                                    </p:animEffect>
                                  </p:childTnLst>
                                </p:cTn>
                              </p:par>
                              <p:par>
                                <p:cTn id="139" presetID="22" presetClass="entr" presetSubtype="8" fill="hold" nodeType="withEffect">
                                  <p:stCondLst>
                                    <p:cond delay="0"/>
                                  </p:stCondLst>
                                  <p:childTnLst>
                                    <p:set>
                                      <p:cBhvr>
                                        <p:cTn id="140" dur="1" fill="hold">
                                          <p:stCondLst>
                                            <p:cond delay="0"/>
                                          </p:stCondLst>
                                        </p:cTn>
                                        <p:tgtEl>
                                          <p:spTgt spid="48"/>
                                        </p:tgtEl>
                                        <p:attrNameLst>
                                          <p:attrName>style.visibility</p:attrName>
                                        </p:attrNameLst>
                                      </p:cBhvr>
                                      <p:to>
                                        <p:strVal val="visible"/>
                                      </p:to>
                                    </p:set>
                                    <p:animEffect transition="in" filter="wipe(left)">
                                      <p:cBhvr>
                                        <p:cTn id="14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65</a:t>
            </a:fld>
            <a:endParaRPr lang="en-US"/>
          </a:p>
        </p:txBody>
      </p:sp>
      <p:sp>
        <p:nvSpPr>
          <p:cNvPr id="4" name="Text Placeholder 3"/>
          <p:cNvSpPr>
            <a:spLocks noGrp="1"/>
          </p:cNvSpPr>
          <p:nvPr>
            <p:ph type="body" sz="quarter" idx="15"/>
          </p:nvPr>
        </p:nvSpPr>
        <p:spPr/>
        <p:txBody>
          <a:bodyPr/>
          <a:lstStyle/>
          <a:p>
            <a:r>
              <a:rPr lang="nl-BE" dirty="0" smtClean="0"/>
              <a:t>2.4 </a:t>
            </a:r>
            <a:r>
              <a:rPr lang="nl-BE" dirty="0"/>
              <a:t>Installer setting – </a:t>
            </a:r>
            <a:r>
              <a:rPr lang="nl-BE" dirty="0" err="1" smtClean="0"/>
              <a:t>Electrical</a:t>
            </a:r>
            <a:r>
              <a:rPr lang="nl-BE" dirty="0" smtClean="0"/>
              <a:t> heat sources </a:t>
            </a:r>
            <a:endParaRPr lang="en-GB" dirty="0"/>
          </a:p>
          <a:p>
            <a:endParaRPr lang="en-GB" dirty="0"/>
          </a:p>
        </p:txBody>
      </p:sp>
      <p:sp>
        <p:nvSpPr>
          <p:cNvPr id="5" name="Text Placeholder 4"/>
          <p:cNvSpPr>
            <a:spLocks noGrp="1"/>
          </p:cNvSpPr>
          <p:nvPr>
            <p:ph type="body" sz="quarter" idx="16"/>
          </p:nvPr>
        </p:nvSpPr>
        <p:spPr/>
        <p:txBody>
          <a:bodyPr/>
          <a:lstStyle/>
          <a:p>
            <a:r>
              <a:rPr lang="nl-BE" dirty="0" smtClean="0">
                <a:solidFill>
                  <a:schemeClr val="bg2"/>
                </a:solidFill>
              </a:rPr>
              <a:t>BUH </a:t>
            </a:r>
            <a:r>
              <a:rPr lang="nl-BE" dirty="0" err="1" smtClean="0">
                <a:solidFill>
                  <a:schemeClr val="bg2"/>
                </a:solidFill>
              </a:rPr>
              <a:t>Operation</a:t>
            </a:r>
            <a:r>
              <a:rPr lang="nl-BE" dirty="0" smtClean="0">
                <a:solidFill>
                  <a:schemeClr val="bg2"/>
                </a:solidFill>
              </a:rPr>
              <a:t> </a:t>
            </a:r>
          </a:p>
          <a:p>
            <a:pPr marL="285750" indent="-285750">
              <a:buFontTx/>
              <a:buChar char="-"/>
            </a:pPr>
            <a:r>
              <a:rPr lang="nl-BE" dirty="0" err="1" smtClean="0">
                <a:solidFill>
                  <a:schemeClr val="bg2"/>
                </a:solidFill>
              </a:rPr>
              <a:t>Operation</a:t>
            </a:r>
            <a:r>
              <a:rPr lang="nl-BE" dirty="0" smtClean="0">
                <a:solidFill>
                  <a:schemeClr val="bg2"/>
                </a:solidFill>
              </a:rPr>
              <a:t> mode </a:t>
            </a:r>
          </a:p>
          <a:p>
            <a:pPr marL="742950" lvl="1" indent="-285750">
              <a:buFontTx/>
              <a:buChar char="-"/>
            </a:pPr>
            <a:r>
              <a:rPr lang="nl-BE" dirty="0" smtClean="0">
                <a:solidFill>
                  <a:schemeClr val="bg2"/>
                </a:solidFill>
              </a:rPr>
              <a:t>[A.5.1.1]</a:t>
            </a:r>
          </a:p>
          <a:p>
            <a:pPr marL="1428750" lvl="2" indent="-285750">
              <a:buFontTx/>
              <a:buChar char="-"/>
            </a:pPr>
            <a:r>
              <a:rPr lang="nl-BE" dirty="0" smtClean="0">
                <a:solidFill>
                  <a:schemeClr val="bg2"/>
                </a:solidFill>
              </a:rPr>
              <a:t>0 = </a:t>
            </a:r>
            <a:r>
              <a:rPr lang="nl-BE" dirty="0" err="1" smtClean="0">
                <a:solidFill>
                  <a:schemeClr val="bg2"/>
                </a:solidFill>
              </a:rPr>
              <a:t>Disabled</a:t>
            </a:r>
            <a:endParaRPr lang="nl-BE" dirty="0" smtClean="0">
              <a:solidFill>
                <a:schemeClr val="bg2"/>
              </a:solidFill>
            </a:endParaRPr>
          </a:p>
          <a:p>
            <a:pPr marL="1428750" lvl="2" indent="-285750">
              <a:buFontTx/>
              <a:buChar char="-"/>
            </a:pPr>
            <a:r>
              <a:rPr lang="nl-BE" b="1" dirty="0" smtClean="0">
                <a:solidFill>
                  <a:schemeClr val="bg2"/>
                </a:solidFill>
              </a:rPr>
              <a:t>1 = </a:t>
            </a:r>
            <a:r>
              <a:rPr lang="nl-BE" b="1" dirty="0" err="1" smtClean="0">
                <a:solidFill>
                  <a:schemeClr val="bg2"/>
                </a:solidFill>
              </a:rPr>
              <a:t>Enabled</a:t>
            </a:r>
            <a:endParaRPr lang="nl-BE" b="1" dirty="0" smtClean="0">
              <a:solidFill>
                <a:schemeClr val="bg2"/>
              </a:solidFill>
            </a:endParaRPr>
          </a:p>
          <a:p>
            <a:pPr marL="285750" indent="-285750">
              <a:buFontTx/>
              <a:buChar char="-"/>
            </a:pPr>
            <a:endParaRPr lang="nl-BE" dirty="0">
              <a:solidFill>
                <a:schemeClr val="bg2"/>
              </a:solidFill>
            </a:endParaRPr>
          </a:p>
          <a:p>
            <a:pPr marL="285750" indent="-285750">
              <a:buFontTx/>
              <a:buChar char="-"/>
            </a:pPr>
            <a:r>
              <a:rPr lang="nl-BE" dirty="0" err="1" smtClean="0">
                <a:solidFill>
                  <a:schemeClr val="bg2"/>
                </a:solidFill>
              </a:rPr>
              <a:t>Emergency</a:t>
            </a:r>
            <a:endParaRPr lang="nl-BE" dirty="0" smtClean="0">
              <a:solidFill>
                <a:schemeClr val="bg2"/>
              </a:solidFill>
            </a:endParaRPr>
          </a:p>
          <a:p>
            <a:pPr marL="742950" lvl="1" indent="-285750">
              <a:buFontTx/>
              <a:buChar char="-"/>
            </a:pPr>
            <a:r>
              <a:rPr lang="nl-BE" dirty="0" smtClean="0">
                <a:solidFill>
                  <a:schemeClr val="bg2"/>
                </a:solidFill>
              </a:rPr>
              <a:t>[A.5.1.2]</a:t>
            </a:r>
          </a:p>
          <a:p>
            <a:pPr marL="1428750" lvl="2" indent="-285750">
              <a:buFontTx/>
              <a:buChar char="-"/>
            </a:pPr>
            <a:r>
              <a:rPr lang="nl-BE" b="1" dirty="0" smtClean="0">
                <a:solidFill>
                  <a:schemeClr val="bg2"/>
                </a:solidFill>
              </a:rPr>
              <a:t>0 = Manual</a:t>
            </a:r>
            <a:endParaRPr lang="en-GB" b="1" dirty="0" smtClean="0">
              <a:solidFill>
                <a:schemeClr val="bg2"/>
              </a:solidFill>
            </a:endParaRPr>
          </a:p>
          <a:p>
            <a:pPr marL="1428750" lvl="2" indent="-285750">
              <a:buFontTx/>
              <a:buChar char="-"/>
            </a:pPr>
            <a:r>
              <a:rPr lang="nl-BE" dirty="0" smtClean="0">
                <a:solidFill>
                  <a:schemeClr val="bg2"/>
                </a:solidFill>
              </a:rPr>
              <a:t>1 = Automatic</a:t>
            </a:r>
          </a:p>
          <a:p>
            <a:pPr marL="285750" indent="-285750">
              <a:buFontTx/>
              <a:buChar char="-"/>
            </a:pPr>
            <a:endParaRPr lang="nl-BE" dirty="0">
              <a:solidFill>
                <a:schemeClr val="bg2"/>
              </a:solidFill>
            </a:endParaRPr>
          </a:p>
          <a:p>
            <a:pPr marL="285750" indent="-285750">
              <a:buFontTx/>
              <a:buChar char="-"/>
            </a:pPr>
            <a:r>
              <a:rPr lang="nl-BE" dirty="0" err="1" smtClean="0">
                <a:solidFill>
                  <a:schemeClr val="bg2"/>
                </a:solidFill>
              </a:rPr>
              <a:t>Enable</a:t>
            </a:r>
            <a:r>
              <a:rPr lang="nl-BE" dirty="0" smtClean="0">
                <a:solidFill>
                  <a:schemeClr val="bg2"/>
                </a:solidFill>
              </a:rPr>
              <a:t> BUH step 2</a:t>
            </a:r>
          </a:p>
          <a:p>
            <a:pPr marL="742950" lvl="1" indent="-285750">
              <a:buFontTx/>
              <a:buChar char="-"/>
            </a:pPr>
            <a:r>
              <a:rPr lang="nl-BE" dirty="0" smtClean="0"/>
              <a:t>[A.5.1.3]</a:t>
            </a:r>
          </a:p>
          <a:p>
            <a:pPr marL="1428750" lvl="2" indent="-285750">
              <a:buFontTx/>
              <a:buChar char="-"/>
            </a:pPr>
            <a:r>
              <a:rPr lang="nl-BE" dirty="0" smtClean="0"/>
              <a:t>0 = No</a:t>
            </a:r>
          </a:p>
          <a:p>
            <a:pPr marL="1428750" lvl="2" indent="-285750">
              <a:buFontTx/>
              <a:buChar char="-"/>
            </a:pPr>
            <a:r>
              <a:rPr lang="nl-BE" b="1" dirty="0" smtClean="0"/>
              <a:t>1 = Yes</a:t>
            </a:r>
          </a:p>
        </p:txBody>
      </p:sp>
      <p:graphicFrame>
        <p:nvGraphicFramePr>
          <p:cNvPr id="6" name="Table 5"/>
          <p:cNvGraphicFramePr>
            <a:graphicFrameLocks noGrp="1"/>
          </p:cNvGraphicFramePr>
          <p:nvPr>
            <p:extLst>
              <p:ext uri="{D42A27DB-BD31-4B8C-83A1-F6EECF244321}">
                <p14:modId xmlns:p14="http://schemas.microsoft.com/office/powerpoint/2010/main" val="2887361769"/>
              </p:ext>
            </p:extLst>
          </p:nvPr>
        </p:nvGraphicFramePr>
        <p:xfrm>
          <a:off x="3707904" y="5157192"/>
          <a:ext cx="3168352" cy="1341120"/>
        </p:xfrm>
        <a:graphic>
          <a:graphicData uri="http://schemas.openxmlformats.org/drawingml/2006/table">
            <a:tbl>
              <a:tblPr firstRow="1" bandRow="1">
                <a:tableStyleId>{5C22544A-7EE6-4342-B048-85BDC9FD1C3A}</a:tableStyleId>
              </a:tblPr>
              <a:tblGrid>
                <a:gridCol w="1584176"/>
                <a:gridCol w="1584176"/>
              </a:tblGrid>
              <a:tr h="244826">
                <a:tc>
                  <a:txBody>
                    <a:bodyPr/>
                    <a:lstStyle/>
                    <a:p>
                      <a:r>
                        <a:rPr lang="nl-BE" sz="1600" dirty="0" err="1" smtClean="0">
                          <a:solidFill>
                            <a:schemeClr val="bg2"/>
                          </a:solidFill>
                        </a:rPr>
                        <a:t>Bread</a:t>
                      </a:r>
                      <a:r>
                        <a:rPr lang="nl-BE" sz="1600" dirty="0" smtClean="0">
                          <a:solidFill>
                            <a:schemeClr val="bg2"/>
                          </a:solidFill>
                        </a:rPr>
                        <a:t> </a:t>
                      </a:r>
                      <a:r>
                        <a:rPr lang="nl-BE" sz="1600" dirty="0" err="1" smtClean="0">
                          <a:solidFill>
                            <a:schemeClr val="bg2"/>
                          </a:solidFill>
                        </a:rPr>
                        <a:t>Crumb</a:t>
                      </a:r>
                      <a:endParaRPr lang="en-GB" sz="1600" dirty="0">
                        <a:solidFill>
                          <a:schemeClr val="bg2"/>
                        </a:solidFill>
                      </a:endParaRPr>
                    </a:p>
                  </a:txBody>
                  <a:tcPr/>
                </a:tc>
                <a:tc>
                  <a:txBody>
                    <a:bodyPr/>
                    <a:lstStyle/>
                    <a:p>
                      <a:r>
                        <a:rPr lang="nl-BE" sz="1600" dirty="0" err="1" smtClean="0">
                          <a:solidFill>
                            <a:schemeClr val="bg2"/>
                          </a:solidFill>
                        </a:rPr>
                        <a:t>Overvieuw</a:t>
                      </a:r>
                      <a:endParaRPr lang="en-GB" sz="1600" dirty="0">
                        <a:solidFill>
                          <a:schemeClr val="bg2"/>
                        </a:solidFill>
                      </a:endParaRPr>
                    </a:p>
                  </a:txBody>
                  <a:tcPr/>
                </a:tc>
              </a:tr>
              <a:tr h="244826">
                <a:tc>
                  <a:txBody>
                    <a:bodyPr/>
                    <a:lstStyle/>
                    <a:p>
                      <a:r>
                        <a:rPr lang="nl-BE" sz="1600" dirty="0" smtClean="0">
                          <a:solidFill>
                            <a:schemeClr val="bg2"/>
                          </a:solidFill>
                        </a:rPr>
                        <a:t>A.5.1.1</a:t>
                      </a:r>
                      <a:endParaRPr lang="en-GB" sz="1600" dirty="0">
                        <a:solidFill>
                          <a:schemeClr val="bg2"/>
                        </a:solidFill>
                      </a:endParaRPr>
                    </a:p>
                  </a:txBody>
                  <a:tcPr/>
                </a:tc>
                <a:tc>
                  <a:txBody>
                    <a:bodyPr/>
                    <a:lstStyle/>
                    <a:p>
                      <a:r>
                        <a:rPr lang="nl-BE" sz="1600" dirty="0" smtClean="0">
                          <a:solidFill>
                            <a:schemeClr val="bg2"/>
                          </a:solidFill>
                        </a:rPr>
                        <a:t>4-00</a:t>
                      </a:r>
                      <a:endParaRPr lang="en-GB" sz="1600" dirty="0">
                        <a:solidFill>
                          <a:schemeClr val="bg2"/>
                        </a:solidFill>
                      </a:endParaRPr>
                    </a:p>
                  </a:txBody>
                  <a:tcPr/>
                </a:tc>
              </a:tr>
              <a:tr h="244826">
                <a:tc>
                  <a:txBody>
                    <a:bodyPr/>
                    <a:lstStyle/>
                    <a:p>
                      <a:r>
                        <a:rPr lang="nl-BE" sz="1600" dirty="0" smtClean="0">
                          <a:solidFill>
                            <a:schemeClr val="bg2"/>
                          </a:solidFill>
                        </a:rPr>
                        <a:t>A.5.1.2</a:t>
                      </a:r>
                      <a:endParaRPr lang="en-GB" sz="1600" dirty="0">
                        <a:solidFill>
                          <a:schemeClr val="bg2"/>
                        </a:solidFill>
                      </a:endParaRPr>
                    </a:p>
                  </a:txBody>
                  <a:tcPr/>
                </a:tc>
                <a:tc>
                  <a:txBody>
                    <a:bodyPr/>
                    <a:lstStyle/>
                    <a:p>
                      <a:r>
                        <a:rPr lang="nl-BE" sz="1600" dirty="0" smtClean="0">
                          <a:solidFill>
                            <a:schemeClr val="bg2"/>
                          </a:solidFill>
                        </a:rPr>
                        <a:t>-</a:t>
                      </a:r>
                      <a:endParaRPr lang="en-GB" sz="1600" dirty="0">
                        <a:solidFill>
                          <a:schemeClr val="bg2"/>
                        </a:solidFill>
                      </a:endParaRPr>
                    </a:p>
                  </a:txBody>
                  <a:tcPr/>
                </a:tc>
              </a:tr>
              <a:tr h="244826">
                <a:tc>
                  <a:txBody>
                    <a:bodyPr/>
                    <a:lstStyle/>
                    <a:p>
                      <a:r>
                        <a:rPr lang="nl-BE" sz="1600" dirty="0" smtClean="0">
                          <a:solidFill>
                            <a:schemeClr val="bg2"/>
                          </a:solidFill>
                        </a:rPr>
                        <a:t>A.5.1.3</a:t>
                      </a:r>
                      <a:endParaRPr lang="en-GB" sz="1600" dirty="0">
                        <a:solidFill>
                          <a:schemeClr val="bg2"/>
                        </a:solidFill>
                      </a:endParaRPr>
                    </a:p>
                  </a:txBody>
                  <a:tcPr/>
                </a:tc>
                <a:tc>
                  <a:txBody>
                    <a:bodyPr/>
                    <a:lstStyle/>
                    <a:p>
                      <a:r>
                        <a:rPr lang="nl-BE" sz="1600" dirty="0" smtClean="0">
                          <a:solidFill>
                            <a:schemeClr val="bg2"/>
                          </a:solidFill>
                        </a:rPr>
                        <a:t>4-07</a:t>
                      </a:r>
                      <a:endParaRPr lang="en-GB" sz="1600" dirty="0">
                        <a:solidFill>
                          <a:schemeClr val="bg2"/>
                        </a:solidFill>
                      </a:endParaRPr>
                    </a:p>
                  </a:txBody>
                  <a:tcPr/>
                </a:tc>
              </a:tr>
            </a:tbl>
          </a:graphicData>
        </a:graphic>
      </p:graphicFrame>
    </p:spTree>
    <p:extLst>
      <p:ext uri="{BB962C8B-B14F-4D97-AF65-F5344CB8AC3E}">
        <p14:creationId xmlns:p14="http://schemas.microsoft.com/office/powerpoint/2010/main" val="33678934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66</a:t>
            </a:fld>
            <a:endParaRPr lang="en-US"/>
          </a:p>
        </p:txBody>
      </p:sp>
      <p:sp>
        <p:nvSpPr>
          <p:cNvPr id="4" name="Text Placeholder 3"/>
          <p:cNvSpPr>
            <a:spLocks noGrp="1"/>
          </p:cNvSpPr>
          <p:nvPr>
            <p:ph type="body" sz="quarter" idx="15"/>
          </p:nvPr>
        </p:nvSpPr>
        <p:spPr/>
        <p:txBody>
          <a:bodyPr/>
          <a:lstStyle/>
          <a:p>
            <a:r>
              <a:rPr lang="nl-BE" dirty="0"/>
              <a:t>2.4 Installer setting – </a:t>
            </a:r>
            <a:r>
              <a:rPr lang="nl-BE" dirty="0" err="1"/>
              <a:t>Electrical</a:t>
            </a:r>
            <a:r>
              <a:rPr lang="nl-BE" dirty="0"/>
              <a:t> heat sources </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smtClean="0">
                <a:solidFill>
                  <a:schemeClr val="bg2"/>
                </a:solidFill>
              </a:rPr>
              <a:t>BUH </a:t>
            </a:r>
            <a:r>
              <a:rPr lang="nl-BE" dirty="0" err="1" smtClean="0">
                <a:solidFill>
                  <a:schemeClr val="bg2"/>
                </a:solidFill>
              </a:rPr>
              <a:t>operation</a:t>
            </a:r>
            <a:endParaRPr lang="nl-BE" dirty="0" smtClean="0">
              <a:solidFill>
                <a:schemeClr val="bg2"/>
              </a:solidFill>
            </a:endParaRPr>
          </a:p>
          <a:p>
            <a:pPr marL="742950" lvl="1" indent="-285750">
              <a:buFontTx/>
              <a:buChar char="-"/>
            </a:pPr>
            <a:r>
              <a:rPr lang="nl-BE" dirty="0" smtClean="0">
                <a:solidFill>
                  <a:schemeClr val="bg2"/>
                </a:solidFill>
              </a:rPr>
              <a:t>[A.2.2.E.1]</a:t>
            </a:r>
          </a:p>
          <a:p>
            <a:pPr marL="1428750" lvl="2" indent="-285750">
              <a:buFontTx/>
              <a:buChar char="-"/>
            </a:pPr>
            <a:r>
              <a:rPr lang="nl-BE" b="1" dirty="0" smtClean="0">
                <a:solidFill>
                  <a:schemeClr val="bg2"/>
                </a:solidFill>
              </a:rPr>
              <a:t>0 = No BUH</a:t>
            </a:r>
          </a:p>
          <a:p>
            <a:pPr marL="1428750" lvl="2" indent="-285750">
              <a:buFontTx/>
              <a:buChar char="-"/>
            </a:pPr>
            <a:r>
              <a:rPr lang="nl-BE" dirty="0" smtClean="0">
                <a:solidFill>
                  <a:schemeClr val="bg2"/>
                </a:solidFill>
              </a:rPr>
              <a:t>1 = 1 step</a:t>
            </a:r>
          </a:p>
          <a:p>
            <a:pPr marL="1428750" lvl="2" indent="-285750">
              <a:buFontTx/>
              <a:buChar char="-"/>
            </a:pPr>
            <a:r>
              <a:rPr lang="nl-BE" dirty="0" smtClean="0">
                <a:solidFill>
                  <a:schemeClr val="bg2"/>
                </a:solidFill>
              </a:rPr>
              <a:t>2 = 2 steps</a:t>
            </a:r>
          </a:p>
          <a:p>
            <a:pPr marL="285750" indent="-285750">
              <a:buFontTx/>
              <a:buChar char="-"/>
            </a:pPr>
            <a:r>
              <a:rPr lang="nl-BE" dirty="0" smtClean="0">
                <a:solidFill>
                  <a:schemeClr val="bg2"/>
                </a:solidFill>
              </a:rPr>
              <a:t>BUH type</a:t>
            </a:r>
          </a:p>
          <a:p>
            <a:pPr marL="742950" lvl="1" indent="-285750">
              <a:buFontTx/>
              <a:buChar char="-"/>
            </a:pPr>
            <a:r>
              <a:rPr lang="nl-BE" dirty="0" smtClean="0"/>
              <a:t>[A.2.2.E.2]</a:t>
            </a:r>
          </a:p>
          <a:p>
            <a:pPr marL="1428750" lvl="2" indent="-285750">
              <a:buFontTx/>
              <a:buChar char="-"/>
            </a:pPr>
            <a:r>
              <a:rPr lang="nl-BE" b="1" dirty="0" smtClean="0"/>
              <a:t>1 = 1P (1/1+2)</a:t>
            </a:r>
          </a:p>
          <a:p>
            <a:pPr marL="1428750" lvl="2" indent="-285750">
              <a:buFontTx/>
              <a:buChar char="-"/>
            </a:pPr>
            <a:r>
              <a:rPr lang="nl-BE" dirty="0" smtClean="0"/>
              <a:t>4 = 3PN (1/2)</a:t>
            </a:r>
          </a:p>
          <a:p>
            <a:pPr marL="1428750" lvl="2" indent="-285750">
              <a:buFontTx/>
              <a:buChar char="-"/>
            </a:pPr>
            <a:r>
              <a:rPr lang="nl-BE" dirty="0" smtClean="0"/>
              <a:t>5 = 3PN (1/ 1+2)</a:t>
            </a:r>
          </a:p>
          <a:p>
            <a:pPr marL="285750" indent="-285750">
              <a:buFontTx/>
              <a:buChar char="-"/>
            </a:pP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818009983"/>
              </p:ext>
            </p:extLst>
          </p:nvPr>
        </p:nvGraphicFramePr>
        <p:xfrm>
          <a:off x="683568" y="5445224"/>
          <a:ext cx="3168352" cy="1005840"/>
        </p:xfrm>
        <a:graphic>
          <a:graphicData uri="http://schemas.openxmlformats.org/drawingml/2006/table">
            <a:tbl>
              <a:tblPr firstRow="1" bandRow="1">
                <a:tableStyleId>{5C22544A-7EE6-4342-B048-85BDC9FD1C3A}</a:tableStyleId>
              </a:tblPr>
              <a:tblGrid>
                <a:gridCol w="1584176"/>
                <a:gridCol w="1584176"/>
              </a:tblGrid>
              <a:tr h="244826">
                <a:tc>
                  <a:txBody>
                    <a:bodyPr/>
                    <a:lstStyle/>
                    <a:p>
                      <a:r>
                        <a:rPr lang="nl-BE" sz="1600" dirty="0" err="1" smtClean="0">
                          <a:solidFill>
                            <a:schemeClr val="bg2"/>
                          </a:solidFill>
                        </a:rPr>
                        <a:t>Bread</a:t>
                      </a:r>
                      <a:r>
                        <a:rPr lang="nl-BE" sz="1600" dirty="0" smtClean="0">
                          <a:solidFill>
                            <a:schemeClr val="bg2"/>
                          </a:solidFill>
                        </a:rPr>
                        <a:t> </a:t>
                      </a:r>
                      <a:r>
                        <a:rPr lang="nl-BE" sz="1600" dirty="0" err="1" smtClean="0">
                          <a:solidFill>
                            <a:schemeClr val="bg2"/>
                          </a:solidFill>
                        </a:rPr>
                        <a:t>Crumb</a:t>
                      </a:r>
                      <a:endParaRPr lang="en-GB" sz="1600" dirty="0">
                        <a:solidFill>
                          <a:schemeClr val="bg2"/>
                        </a:solidFill>
                      </a:endParaRPr>
                    </a:p>
                  </a:txBody>
                  <a:tcPr/>
                </a:tc>
                <a:tc>
                  <a:txBody>
                    <a:bodyPr/>
                    <a:lstStyle/>
                    <a:p>
                      <a:r>
                        <a:rPr lang="nl-BE" sz="1600" dirty="0" err="1" smtClean="0">
                          <a:solidFill>
                            <a:schemeClr val="bg2"/>
                          </a:solidFill>
                        </a:rPr>
                        <a:t>Overvieuw</a:t>
                      </a:r>
                      <a:endParaRPr lang="en-GB" sz="1600" dirty="0">
                        <a:solidFill>
                          <a:schemeClr val="bg2"/>
                        </a:solidFill>
                      </a:endParaRPr>
                    </a:p>
                  </a:txBody>
                  <a:tcPr/>
                </a:tc>
              </a:tr>
              <a:tr h="244826">
                <a:tc>
                  <a:txBody>
                    <a:bodyPr/>
                    <a:lstStyle/>
                    <a:p>
                      <a:r>
                        <a:rPr lang="nl-BE" sz="1600" dirty="0" smtClean="0">
                          <a:solidFill>
                            <a:schemeClr val="bg2"/>
                          </a:solidFill>
                        </a:rPr>
                        <a:t>A.2.2.E.1</a:t>
                      </a:r>
                      <a:endParaRPr lang="en-GB" sz="1600" dirty="0">
                        <a:solidFill>
                          <a:schemeClr val="bg2"/>
                        </a:solidFill>
                      </a:endParaRPr>
                    </a:p>
                  </a:txBody>
                  <a:tcPr/>
                </a:tc>
                <a:tc>
                  <a:txBody>
                    <a:bodyPr/>
                    <a:lstStyle/>
                    <a:p>
                      <a:r>
                        <a:rPr lang="nl-BE" sz="1600" dirty="0" smtClean="0">
                          <a:solidFill>
                            <a:schemeClr val="bg2"/>
                          </a:solidFill>
                        </a:rPr>
                        <a:t>E-03</a:t>
                      </a:r>
                      <a:endParaRPr lang="en-GB" sz="1600" dirty="0">
                        <a:solidFill>
                          <a:schemeClr val="bg2"/>
                        </a:solidFill>
                      </a:endParaRPr>
                    </a:p>
                  </a:txBody>
                  <a:tcPr/>
                </a:tc>
              </a:tr>
              <a:tr h="244826">
                <a:tc>
                  <a:txBody>
                    <a:bodyPr/>
                    <a:lstStyle/>
                    <a:p>
                      <a:r>
                        <a:rPr lang="nl-BE" sz="1600" dirty="0" smtClean="0">
                          <a:solidFill>
                            <a:schemeClr val="bg2"/>
                          </a:solidFill>
                        </a:rPr>
                        <a:t>A.2.2.E.2</a:t>
                      </a:r>
                      <a:endParaRPr lang="en-GB" sz="1600" dirty="0">
                        <a:solidFill>
                          <a:schemeClr val="bg2"/>
                        </a:solidFill>
                      </a:endParaRPr>
                    </a:p>
                  </a:txBody>
                  <a:tcPr/>
                </a:tc>
                <a:tc>
                  <a:txBody>
                    <a:bodyPr/>
                    <a:lstStyle/>
                    <a:p>
                      <a:r>
                        <a:rPr lang="nl-BE" sz="1600" dirty="0" smtClean="0">
                          <a:solidFill>
                            <a:schemeClr val="bg2"/>
                          </a:solidFill>
                        </a:rPr>
                        <a:t>5-0D</a:t>
                      </a:r>
                      <a:endParaRPr lang="en-GB" sz="1600" dirty="0">
                        <a:solidFill>
                          <a:schemeClr val="bg2"/>
                        </a:solidFill>
                      </a:endParaRPr>
                    </a:p>
                  </a:txBody>
                  <a:tcPr/>
                </a:tc>
              </a:tr>
            </a:tbl>
          </a:graphicData>
        </a:graphic>
      </p:graphicFrame>
    </p:spTree>
    <p:extLst>
      <p:ext uri="{BB962C8B-B14F-4D97-AF65-F5344CB8AC3E}">
        <p14:creationId xmlns:p14="http://schemas.microsoft.com/office/powerpoint/2010/main" val="31972664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67</a:t>
            </a:fld>
            <a:endParaRPr lang="en-US"/>
          </a:p>
        </p:txBody>
      </p:sp>
      <p:sp>
        <p:nvSpPr>
          <p:cNvPr id="4" name="Text Placeholder 3"/>
          <p:cNvSpPr>
            <a:spLocks noGrp="1"/>
          </p:cNvSpPr>
          <p:nvPr>
            <p:ph type="body" sz="quarter" idx="15"/>
          </p:nvPr>
        </p:nvSpPr>
        <p:spPr/>
        <p:txBody>
          <a:bodyPr/>
          <a:lstStyle/>
          <a:p>
            <a:r>
              <a:rPr lang="nl-BE" dirty="0"/>
              <a:t>2.4 Installer setting – </a:t>
            </a:r>
            <a:r>
              <a:rPr lang="nl-BE" dirty="0" err="1"/>
              <a:t>Electrical</a:t>
            </a:r>
            <a:r>
              <a:rPr lang="nl-BE" dirty="0"/>
              <a:t> heat sources </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smtClean="0">
                <a:solidFill>
                  <a:schemeClr val="bg2"/>
                </a:solidFill>
              </a:rPr>
              <a:t>Equilibrium point</a:t>
            </a:r>
          </a:p>
          <a:p>
            <a:pPr marL="742950" lvl="1" indent="-285750">
              <a:buFontTx/>
              <a:buChar char="-"/>
            </a:pPr>
            <a:r>
              <a:rPr lang="nl-BE" dirty="0" smtClean="0"/>
              <a:t>[A.5.1.4] = Equilibrium </a:t>
            </a:r>
            <a:r>
              <a:rPr lang="nl-BE" dirty="0" err="1" smtClean="0"/>
              <a:t>temperature</a:t>
            </a:r>
            <a:r>
              <a:rPr lang="nl-BE" dirty="0" smtClean="0"/>
              <a:t> </a:t>
            </a:r>
            <a:r>
              <a:rPr lang="nl-BE" dirty="0" err="1" smtClean="0"/>
              <a:t>for</a:t>
            </a:r>
            <a:r>
              <a:rPr lang="nl-BE" dirty="0" smtClean="0"/>
              <a:t> BUH </a:t>
            </a:r>
          </a:p>
          <a:p>
            <a:pPr marL="1428750" lvl="2" indent="-285750">
              <a:buFontTx/>
              <a:buChar char="-"/>
            </a:pPr>
            <a:r>
              <a:rPr lang="nl-BE" dirty="0" smtClean="0"/>
              <a:t>Default -4°C</a:t>
            </a:r>
            <a:endParaRPr lang="en-GB" dirty="0"/>
          </a:p>
          <a:p>
            <a:pPr marL="742950" lvl="1" indent="-285750">
              <a:buFontTx/>
              <a:buChar char="-"/>
            </a:pPr>
            <a:r>
              <a:rPr lang="nl-BE" dirty="0" smtClean="0"/>
              <a:t>[5-00] = BUH </a:t>
            </a:r>
            <a:r>
              <a:rPr lang="nl-BE" dirty="0" err="1" smtClean="0"/>
              <a:t>operation</a:t>
            </a:r>
            <a:r>
              <a:rPr lang="nl-BE" dirty="0" smtClean="0"/>
              <a:t> </a:t>
            </a:r>
            <a:r>
              <a:rPr lang="nl-BE" dirty="0" err="1" smtClean="0"/>
              <a:t>allowed</a:t>
            </a:r>
            <a:r>
              <a:rPr lang="nl-BE" dirty="0" smtClean="0"/>
              <a:t> </a:t>
            </a:r>
            <a:r>
              <a:rPr lang="nl-BE" dirty="0" err="1" smtClean="0"/>
              <a:t>above</a:t>
            </a:r>
            <a:r>
              <a:rPr lang="nl-BE" dirty="0" smtClean="0"/>
              <a:t> equilibrium </a:t>
            </a:r>
            <a:r>
              <a:rPr lang="nl-BE" dirty="0" err="1" smtClean="0"/>
              <a:t>temperature</a:t>
            </a:r>
            <a:r>
              <a:rPr lang="nl-BE" dirty="0" smtClean="0"/>
              <a:t> </a:t>
            </a:r>
            <a:r>
              <a:rPr lang="nl-BE" dirty="0" err="1" smtClean="0"/>
              <a:t>during</a:t>
            </a:r>
            <a:r>
              <a:rPr lang="nl-BE" dirty="0" smtClean="0"/>
              <a:t> SPH </a:t>
            </a:r>
            <a:r>
              <a:rPr lang="nl-BE" dirty="0" err="1" smtClean="0"/>
              <a:t>operation</a:t>
            </a:r>
            <a:endParaRPr lang="nl-BE" dirty="0" smtClean="0"/>
          </a:p>
          <a:p>
            <a:pPr marL="1428750" lvl="2" indent="-285750">
              <a:buFontTx/>
              <a:buChar char="-"/>
            </a:pPr>
            <a:r>
              <a:rPr lang="nl-BE" dirty="0" smtClean="0"/>
              <a:t>Yes: </a:t>
            </a:r>
            <a:r>
              <a:rPr lang="nl-BE" dirty="0" err="1" smtClean="0"/>
              <a:t>Allowed</a:t>
            </a:r>
            <a:r>
              <a:rPr lang="nl-BE" dirty="0" smtClean="0"/>
              <a:t> = 0</a:t>
            </a:r>
          </a:p>
          <a:p>
            <a:pPr marL="1428750" lvl="2" indent="-285750">
              <a:buFontTx/>
              <a:buChar char="-"/>
            </a:pPr>
            <a:r>
              <a:rPr lang="nl-BE" b="1" dirty="0" smtClean="0"/>
              <a:t>No: </a:t>
            </a:r>
            <a:r>
              <a:rPr lang="nl-BE" b="1" dirty="0" err="1" smtClean="0"/>
              <a:t>Not</a:t>
            </a:r>
            <a:r>
              <a:rPr lang="nl-BE" b="1" dirty="0" smtClean="0"/>
              <a:t> </a:t>
            </a:r>
            <a:r>
              <a:rPr lang="nl-BE" b="1" dirty="0" err="1" smtClean="0"/>
              <a:t>allowed</a:t>
            </a:r>
            <a:r>
              <a:rPr lang="nl-BE" b="1" dirty="0" smtClean="0"/>
              <a:t> = 1 (</a:t>
            </a:r>
            <a:r>
              <a:rPr lang="nl-BE" b="1" dirty="0" err="1" smtClean="0"/>
              <a:t>obligation</a:t>
            </a:r>
            <a:r>
              <a:rPr lang="nl-BE" b="1" dirty="0" smtClean="0"/>
              <a:t> in UK </a:t>
            </a:r>
            <a:r>
              <a:rPr lang="nl-BE" b="1" dirty="0" err="1" smtClean="0"/>
              <a:t>due</a:t>
            </a:r>
            <a:r>
              <a:rPr lang="nl-BE" b="1" dirty="0" smtClean="0"/>
              <a:t> </a:t>
            </a:r>
            <a:r>
              <a:rPr lang="nl-BE" b="1" dirty="0" err="1" smtClean="0"/>
              <a:t>to</a:t>
            </a:r>
            <a:r>
              <a:rPr lang="nl-BE" b="1" dirty="0" smtClean="0"/>
              <a:t> MCS)</a:t>
            </a:r>
          </a:p>
        </p:txBody>
      </p:sp>
      <p:graphicFrame>
        <p:nvGraphicFramePr>
          <p:cNvPr id="6" name="Table 5"/>
          <p:cNvGraphicFramePr>
            <a:graphicFrameLocks noGrp="1"/>
          </p:cNvGraphicFramePr>
          <p:nvPr>
            <p:extLst>
              <p:ext uri="{D42A27DB-BD31-4B8C-83A1-F6EECF244321}">
                <p14:modId xmlns:p14="http://schemas.microsoft.com/office/powerpoint/2010/main" val="1020246217"/>
              </p:ext>
            </p:extLst>
          </p:nvPr>
        </p:nvGraphicFramePr>
        <p:xfrm>
          <a:off x="683564" y="5589239"/>
          <a:ext cx="6768755" cy="936105"/>
        </p:xfrm>
        <a:graphic>
          <a:graphicData uri="http://schemas.openxmlformats.org/drawingml/2006/table">
            <a:tbl>
              <a:tblPr firstRow="1">
                <a:tableStyleId>{3C2FFA5D-87B4-456A-9821-1D502468CF0F}</a:tableStyleId>
              </a:tblPr>
              <a:tblGrid>
                <a:gridCol w="1538353"/>
                <a:gridCol w="1538353"/>
                <a:gridCol w="1538353"/>
                <a:gridCol w="2153696"/>
              </a:tblGrid>
              <a:tr h="312035">
                <a:tc>
                  <a:txBody>
                    <a:bodyPr/>
                    <a:lstStyle/>
                    <a:p>
                      <a:pPr algn="ctr" fontAlgn="b"/>
                      <a:r>
                        <a:rPr lang="en-US" sz="1400" u="none" strike="noStrike" dirty="0" smtClean="0">
                          <a:solidFill>
                            <a:schemeClr val="bg2"/>
                          </a:solidFill>
                          <a:effectLst/>
                        </a:rPr>
                        <a:t>Bread</a:t>
                      </a:r>
                      <a:r>
                        <a:rPr lang="en-US" sz="1400" u="none" strike="noStrike" baseline="0" dirty="0" smtClean="0">
                          <a:solidFill>
                            <a:schemeClr val="bg2"/>
                          </a:solidFill>
                          <a:effectLst/>
                        </a:rPr>
                        <a:t> Crumb</a:t>
                      </a:r>
                      <a:endParaRPr lang="en-GB" sz="1400" b="1" i="0" u="none" strike="noStrike" dirty="0">
                        <a:solidFill>
                          <a:schemeClr val="bg2"/>
                        </a:solidFill>
                        <a:effectLst/>
                        <a:latin typeface="+mn-lt"/>
                      </a:endParaRPr>
                    </a:p>
                  </a:txBody>
                  <a:tcPr marL="36000" marR="36000" marT="9525" marB="0" anchor="ctr"/>
                </a:tc>
                <a:tc>
                  <a:txBody>
                    <a:bodyPr/>
                    <a:lstStyle/>
                    <a:p>
                      <a:pPr algn="ctr" fontAlgn="b"/>
                      <a:r>
                        <a:rPr lang="en-US" sz="1400" u="none" strike="noStrike" dirty="0" smtClean="0">
                          <a:solidFill>
                            <a:schemeClr val="bg2"/>
                          </a:solidFill>
                          <a:effectLst/>
                        </a:rPr>
                        <a:t>Overview</a:t>
                      </a:r>
                      <a:endParaRPr lang="en-GB" sz="1400" b="1" i="0" u="none" strike="noStrike" dirty="0">
                        <a:solidFill>
                          <a:schemeClr val="bg2"/>
                        </a:solidFill>
                        <a:effectLst/>
                        <a:latin typeface="+mn-lt"/>
                      </a:endParaRPr>
                    </a:p>
                  </a:txBody>
                  <a:tcPr marL="36000" marR="36000" marT="9525" marB="0" anchor="ctr"/>
                </a:tc>
                <a:tc>
                  <a:txBody>
                    <a:bodyPr/>
                    <a:lstStyle/>
                    <a:p>
                      <a:pPr algn="ctr" fontAlgn="b"/>
                      <a:r>
                        <a:rPr lang="nl-BE" sz="1400" b="1" i="0" u="none" strike="noStrike" dirty="0" smtClean="0">
                          <a:solidFill>
                            <a:schemeClr val="bg2"/>
                          </a:solidFill>
                          <a:effectLst/>
                          <a:latin typeface="+mn-lt"/>
                        </a:rPr>
                        <a:t>SPH control</a:t>
                      </a:r>
                      <a:endParaRPr lang="en-GB" sz="1400" b="1" i="0" u="none" strike="noStrike" dirty="0">
                        <a:solidFill>
                          <a:schemeClr val="bg2"/>
                        </a:solidFill>
                        <a:effectLst/>
                        <a:latin typeface="+mn-lt"/>
                      </a:endParaRPr>
                    </a:p>
                  </a:txBody>
                  <a:tcPr marL="36000" marR="36000" marT="9525" marB="0" anchor="ctr"/>
                </a:tc>
                <a:tc>
                  <a:txBody>
                    <a:bodyPr/>
                    <a:lstStyle/>
                    <a:p>
                      <a:pPr algn="ctr" fontAlgn="b"/>
                      <a:r>
                        <a:rPr lang="nl-BE" sz="1400" b="1" i="0" u="none" strike="noStrike" dirty="0" smtClean="0">
                          <a:solidFill>
                            <a:schemeClr val="bg2"/>
                          </a:solidFill>
                          <a:effectLst/>
                          <a:latin typeface="+mn-lt"/>
                        </a:rPr>
                        <a:t>Value</a:t>
                      </a:r>
                      <a:endParaRPr lang="en-GB" sz="1400" b="1" i="0" u="none" strike="noStrike" dirty="0">
                        <a:solidFill>
                          <a:schemeClr val="bg2"/>
                        </a:solidFill>
                        <a:effectLst/>
                        <a:latin typeface="+mn-lt"/>
                      </a:endParaRPr>
                    </a:p>
                  </a:txBody>
                  <a:tcPr marL="36000" marR="36000" marT="9525" marB="0" anchor="ctr"/>
                </a:tc>
              </a:tr>
              <a:tr h="312035">
                <a:tc>
                  <a:txBody>
                    <a:bodyPr/>
                    <a:lstStyle/>
                    <a:p>
                      <a:pPr algn="ctr" fontAlgn="b"/>
                      <a:r>
                        <a:rPr lang="en-US" sz="1400" u="none" strike="noStrike" dirty="0" smtClean="0">
                          <a:solidFill>
                            <a:schemeClr val="bg2"/>
                          </a:solidFill>
                          <a:effectLst/>
                        </a:rPr>
                        <a:t>[A.5.1.4]</a:t>
                      </a:r>
                      <a:endParaRPr lang="en-GB" sz="1400" b="0" i="0" u="none" strike="noStrike" dirty="0">
                        <a:solidFill>
                          <a:schemeClr val="bg2"/>
                        </a:solidFill>
                        <a:effectLst/>
                        <a:latin typeface="+mn-lt"/>
                      </a:endParaRPr>
                    </a:p>
                  </a:txBody>
                  <a:tcPr marL="36000" marR="36000" marT="9525" marB="0" anchor="ctr"/>
                </a:tc>
                <a:tc>
                  <a:txBody>
                    <a:bodyPr/>
                    <a:lstStyle/>
                    <a:p>
                      <a:pPr algn="ctr" fontAlgn="b"/>
                      <a:r>
                        <a:rPr lang="en-US" sz="1400" b="0" i="0" u="none" strike="noStrike" dirty="0" smtClean="0">
                          <a:solidFill>
                            <a:schemeClr val="bg2"/>
                          </a:solidFill>
                          <a:effectLst/>
                          <a:latin typeface="+mn-lt"/>
                        </a:rPr>
                        <a:t>5-01</a:t>
                      </a:r>
                    </a:p>
                  </a:txBody>
                  <a:tcPr marL="36000" marR="36000" marT="9525" marB="0" anchor="ctr"/>
                </a:tc>
                <a:tc>
                  <a:txBody>
                    <a:bodyPr/>
                    <a:lstStyle/>
                    <a:p>
                      <a:pPr algn="ctr" fontAlgn="b"/>
                      <a:r>
                        <a:rPr lang="en-US" sz="1400" b="0" i="0" u="none" strike="noStrike" dirty="0" smtClean="0">
                          <a:solidFill>
                            <a:schemeClr val="bg2"/>
                          </a:solidFill>
                          <a:effectLst/>
                          <a:latin typeface="+mn-lt"/>
                        </a:rPr>
                        <a:t>LWT &amp; </a:t>
                      </a:r>
                      <a:r>
                        <a:rPr lang="en-US" sz="1400" b="0" i="0" u="none" strike="noStrike" dirty="0" err="1" smtClean="0">
                          <a:solidFill>
                            <a:schemeClr val="bg2"/>
                          </a:solidFill>
                          <a:effectLst/>
                          <a:latin typeface="+mn-lt"/>
                        </a:rPr>
                        <a:t>ect</a:t>
                      </a:r>
                      <a:r>
                        <a:rPr lang="en-US" sz="1400" b="0" i="0" u="none" strike="noStrike" baseline="0" dirty="0" smtClean="0">
                          <a:solidFill>
                            <a:schemeClr val="bg2"/>
                          </a:solidFill>
                          <a:effectLst/>
                          <a:latin typeface="+mn-lt"/>
                        </a:rPr>
                        <a:t> RT &amp; RT</a:t>
                      </a:r>
                      <a:endParaRPr lang="en-US" sz="1400" b="0" i="0" u="none" strike="noStrike" dirty="0" smtClean="0">
                        <a:solidFill>
                          <a:schemeClr val="bg2"/>
                        </a:solidFill>
                        <a:effectLst/>
                        <a:latin typeface="+mn-lt"/>
                      </a:endParaRPr>
                    </a:p>
                  </a:txBody>
                  <a:tcPr marL="36000" marR="36000" marT="9525" marB="0" anchor="ctr"/>
                </a:tc>
                <a:tc>
                  <a:txBody>
                    <a:bodyPr/>
                    <a:lstStyle/>
                    <a:p>
                      <a:pPr algn="ctr" fontAlgn="b"/>
                      <a:r>
                        <a:rPr lang="en-US" sz="1400" b="0" i="0" u="none" strike="noStrike" dirty="0" smtClean="0">
                          <a:solidFill>
                            <a:schemeClr val="bg2"/>
                          </a:solidFill>
                          <a:effectLst/>
                          <a:latin typeface="+mn-lt"/>
                        </a:rPr>
                        <a:t>-15</a:t>
                      </a:r>
                      <a:r>
                        <a:rPr lang="en-US" sz="1400" b="0" i="0" u="none" strike="noStrike" baseline="0" dirty="0" smtClean="0">
                          <a:solidFill>
                            <a:schemeClr val="bg2"/>
                          </a:solidFill>
                          <a:effectLst/>
                          <a:latin typeface="+mn-lt"/>
                        </a:rPr>
                        <a:t> -&gt; 35 °C</a:t>
                      </a:r>
                      <a:endParaRPr lang="en-US" sz="1400" b="0" i="0" u="none" strike="noStrike" dirty="0" smtClean="0">
                        <a:solidFill>
                          <a:schemeClr val="bg2"/>
                        </a:solidFill>
                        <a:effectLst/>
                        <a:latin typeface="+mn-lt"/>
                      </a:endParaRPr>
                    </a:p>
                  </a:txBody>
                  <a:tcPr marL="36000" marR="36000" marT="9525" marB="0" anchor="ctr"/>
                </a:tc>
              </a:tr>
              <a:tr h="312035">
                <a:tc>
                  <a:txBody>
                    <a:bodyPr/>
                    <a:lstStyle/>
                    <a:p>
                      <a:pPr algn="ctr" fontAlgn="b"/>
                      <a:r>
                        <a:rPr lang="en-US" sz="1400" b="0" i="0" u="none" strike="noStrike" dirty="0" smtClean="0">
                          <a:solidFill>
                            <a:schemeClr val="bg2"/>
                          </a:solidFill>
                          <a:effectLst/>
                          <a:latin typeface="+mn-lt"/>
                        </a:rPr>
                        <a:t>-</a:t>
                      </a:r>
                      <a:endParaRPr lang="en-GB" sz="1400" b="0" i="0" u="none" strike="noStrike" dirty="0">
                        <a:solidFill>
                          <a:schemeClr val="bg2"/>
                        </a:solidFill>
                        <a:effectLst/>
                        <a:latin typeface="+mn-lt"/>
                      </a:endParaRPr>
                    </a:p>
                  </a:txBody>
                  <a:tcPr marL="36000" marR="36000" marT="9525" marB="0" anchor="ctr"/>
                </a:tc>
                <a:tc>
                  <a:txBody>
                    <a:bodyPr/>
                    <a:lstStyle/>
                    <a:p>
                      <a:pPr algn="ctr" fontAlgn="b"/>
                      <a:r>
                        <a:rPr lang="en-US" sz="1400" b="0" i="0" u="none" strike="noStrike" dirty="0" smtClean="0">
                          <a:solidFill>
                            <a:schemeClr val="bg2"/>
                          </a:solidFill>
                          <a:effectLst/>
                          <a:latin typeface="+mn-lt"/>
                        </a:rPr>
                        <a:t>5-00</a:t>
                      </a:r>
                    </a:p>
                  </a:txBody>
                  <a:tcPr marL="36000" marR="36000" marT="9525" marB="0" anchor="ctr"/>
                </a:tc>
                <a:tc>
                  <a:txBody>
                    <a:bodyPr/>
                    <a:lstStyle/>
                    <a:p>
                      <a:pPr algn="ctr" fontAlgn="b"/>
                      <a:endParaRPr lang="en-US" sz="1400" b="0" i="0" u="none" strike="noStrike" dirty="0" smtClean="0">
                        <a:solidFill>
                          <a:schemeClr val="bg2"/>
                        </a:solidFill>
                        <a:effectLst/>
                        <a:latin typeface="+mn-lt"/>
                      </a:endParaRPr>
                    </a:p>
                  </a:txBody>
                  <a:tcPr marL="36000" marR="36000" marT="9525" marB="0" anchor="ctr"/>
                </a:tc>
                <a:tc>
                  <a:txBody>
                    <a:bodyPr/>
                    <a:lstStyle/>
                    <a:p>
                      <a:pPr algn="ctr" fontAlgn="b"/>
                      <a:r>
                        <a:rPr lang="en-US" sz="1400" b="0" i="0" u="none" strike="noStrike" dirty="0" smtClean="0">
                          <a:solidFill>
                            <a:schemeClr val="bg2"/>
                          </a:solidFill>
                          <a:effectLst/>
                          <a:latin typeface="+mn-lt"/>
                        </a:rPr>
                        <a:t>0/1</a:t>
                      </a:r>
                    </a:p>
                  </a:txBody>
                  <a:tcPr marL="36000" marR="36000" marT="9525" marB="0" anchor="ctr"/>
                </a:tc>
              </a:tr>
            </a:tbl>
          </a:graphicData>
        </a:graphic>
      </p:graphicFrame>
      <p:grpSp>
        <p:nvGrpSpPr>
          <p:cNvPr id="7" name="Group 6"/>
          <p:cNvGrpSpPr/>
          <p:nvPr/>
        </p:nvGrpSpPr>
        <p:grpSpPr>
          <a:xfrm>
            <a:off x="4067944" y="3148260"/>
            <a:ext cx="5003093" cy="2368972"/>
            <a:chOff x="1043608" y="2924944"/>
            <a:chExt cx="5991052" cy="3168352"/>
          </a:xfrm>
        </p:grpSpPr>
        <p:sp>
          <p:nvSpPr>
            <p:cNvPr id="8" name="Rectangle 7"/>
            <p:cNvSpPr/>
            <p:nvPr/>
          </p:nvSpPr>
          <p:spPr bwMode="auto">
            <a:xfrm>
              <a:off x="1165110" y="2924944"/>
              <a:ext cx="5828188" cy="316835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500" b="0" i="0" u="none" strike="noStrike" cap="none" normalizeH="0" baseline="0" smtClean="0">
                <a:ln>
                  <a:noFill/>
                </a:ln>
                <a:solidFill>
                  <a:schemeClr val="tx1"/>
                </a:solidFill>
                <a:effectLst/>
                <a:latin typeface="Arial" charset="0"/>
                <a:ea typeface="Geneva" pitchFamily="1" charset="-128"/>
              </a:endParaRPr>
            </a:p>
          </p:txBody>
        </p:sp>
        <p:sp>
          <p:nvSpPr>
            <p:cNvPr id="9" name="Line 3"/>
            <p:cNvSpPr>
              <a:spLocks noChangeShapeType="1"/>
            </p:cNvSpPr>
            <p:nvPr/>
          </p:nvSpPr>
          <p:spPr bwMode="auto">
            <a:xfrm>
              <a:off x="3342601" y="4340220"/>
              <a:ext cx="14541" cy="1397657"/>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
                  <a:srgbClr val="0000FF"/>
                </a:buClr>
                <a:buSzTx/>
                <a:buFontTx/>
                <a:buNone/>
                <a:tabLst/>
                <a:defRPr/>
              </a:pPr>
              <a:endParaRPr kumimoji="0" lang="en-GB" sz="2400" b="0" i="0" u="none" strike="noStrike" kern="0" cap="none" spc="0" normalizeH="0" baseline="0" noProof="0" smtClean="0">
                <a:ln>
                  <a:noFill/>
                </a:ln>
                <a:solidFill>
                  <a:srgbClr val="000000"/>
                </a:solidFill>
                <a:effectLst/>
                <a:uLnTx/>
                <a:uFillTx/>
                <a:ea typeface="Arial Unicode MS" pitchFamily="34" charset="-128"/>
                <a:cs typeface="Arial Unicode MS" pitchFamily="34" charset="-128"/>
              </a:endParaRPr>
            </a:p>
          </p:txBody>
        </p:sp>
        <p:sp>
          <p:nvSpPr>
            <p:cNvPr id="10" name="Text Box 7"/>
            <p:cNvSpPr txBox="1">
              <a:spLocks noChangeArrowheads="1"/>
            </p:cNvSpPr>
            <p:nvPr/>
          </p:nvSpPr>
          <p:spPr bwMode="auto">
            <a:xfrm>
              <a:off x="1206472" y="3059923"/>
              <a:ext cx="102516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en-US" sz="1100" b="1"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Heating Demand</a:t>
              </a:r>
            </a:p>
          </p:txBody>
        </p:sp>
        <p:sp>
          <p:nvSpPr>
            <p:cNvPr id="11" name="Text Box 8"/>
            <p:cNvSpPr txBox="1">
              <a:spLocks noChangeArrowheads="1"/>
            </p:cNvSpPr>
            <p:nvPr/>
          </p:nvSpPr>
          <p:spPr bwMode="auto">
            <a:xfrm>
              <a:off x="5593608" y="3132829"/>
              <a:ext cx="113931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100" b="1" i="0" u="none" strike="noStrike" kern="0" cap="none" spc="0" normalizeH="0" baseline="0" noProof="0" dirty="0" smtClean="0">
                  <a:ln>
                    <a:noFill/>
                  </a:ln>
                  <a:solidFill>
                    <a:srgbClr val="008000"/>
                  </a:solidFill>
                  <a:effectLst/>
                  <a:uLnTx/>
                  <a:uFillTx/>
                  <a:ea typeface="Arial Unicode MS" pitchFamily="34" charset="-128"/>
                  <a:cs typeface="Arial Unicode MS" pitchFamily="34" charset="-128"/>
                </a:rPr>
                <a:t>Heat Pump Capacity</a:t>
              </a:r>
            </a:p>
          </p:txBody>
        </p:sp>
        <p:sp>
          <p:nvSpPr>
            <p:cNvPr id="12" name="Text Box 9"/>
            <p:cNvSpPr txBox="1">
              <a:spLocks noChangeArrowheads="1"/>
            </p:cNvSpPr>
            <p:nvPr/>
          </p:nvSpPr>
          <p:spPr bwMode="auto">
            <a:xfrm>
              <a:off x="1556918" y="3490246"/>
              <a:ext cx="839039" cy="2039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eaLnBrk="1" fontAlgn="base" latinLnBrk="0" hangingPunct="1">
                <a:lnSpc>
                  <a:spcPct val="100000"/>
                </a:lnSpc>
                <a:spcBef>
                  <a:spcPct val="50000"/>
                </a:spcBef>
                <a:spcAft>
                  <a:spcPct val="0"/>
                </a:spcAft>
                <a:buClrTx/>
                <a:buSzTx/>
                <a:buFontTx/>
                <a:buNone/>
                <a:tabLst/>
                <a:defRPr/>
              </a:pPr>
              <a:r>
                <a:rPr lang="en-US" altLang="en-US" sz="1100" kern="0" dirty="0" smtClean="0">
                  <a:solidFill>
                    <a:srgbClr val="000000"/>
                  </a:solidFill>
                  <a:ea typeface="Arial Unicode MS" pitchFamily="34" charset="-128"/>
                  <a:cs typeface="Arial Unicode MS" pitchFamily="34" charset="-128"/>
                </a:rPr>
                <a:t>High</a:t>
              </a:r>
              <a:endParaRPr kumimoji="0" lang="nb-NO" altLang="en-US" sz="11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a:p>
              <a:pPr marL="0" marR="0" lvl="0" indent="0" algn="r" defTabSz="914400" eaLnBrk="1" fontAlgn="base" latinLnBrk="0" hangingPunct="1">
                <a:lnSpc>
                  <a:spcPct val="100000"/>
                </a:lnSpc>
                <a:spcBef>
                  <a:spcPct val="50000"/>
                </a:spcBef>
                <a:spcAft>
                  <a:spcPct val="0"/>
                </a:spcAft>
                <a:buClrTx/>
                <a:buSzTx/>
                <a:buFontTx/>
                <a:buNone/>
                <a:tabLst/>
                <a:defRPr/>
              </a:pPr>
              <a:endParaRPr kumimoji="0" lang="nb-NO" altLang="en-US" sz="11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a:p>
              <a:pPr marL="0" marR="0" lvl="0" indent="0" algn="r" defTabSz="914400" eaLnBrk="1" fontAlgn="base" latinLnBrk="0" hangingPunct="1">
                <a:lnSpc>
                  <a:spcPct val="100000"/>
                </a:lnSpc>
                <a:spcBef>
                  <a:spcPct val="50000"/>
                </a:spcBef>
                <a:spcAft>
                  <a:spcPct val="0"/>
                </a:spcAft>
                <a:buClrTx/>
                <a:buSzTx/>
                <a:buFontTx/>
                <a:buNone/>
                <a:tabLst/>
                <a:defRPr/>
              </a:pPr>
              <a:endParaRPr kumimoji="0" lang="nb-NO" altLang="en-US" sz="11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a:p>
              <a:pPr marL="0" marR="0" lvl="0" indent="0" algn="r" defTabSz="914400" eaLnBrk="1" fontAlgn="base" latinLnBrk="0" hangingPunct="1">
                <a:lnSpc>
                  <a:spcPct val="100000"/>
                </a:lnSpc>
                <a:spcBef>
                  <a:spcPct val="50000"/>
                </a:spcBef>
                <a:spcAft>
                  <a:spcPct val="0"/>
                </a:spcAft>
                <a:buClrTx/>
                <a:buSzTx/>
                <a:buFontTx/>
                <a:buNone/>
                <a:tabLst/>
                <a:defRPr/>
              </a:pPr>
              <a:endParaRPr kumimoji="0" lang="nb-NO" altLang="en-US" sz="11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a:p>
              <a:pPr marL="0" marR="0" lvl="0" indent="0" algn="r" defTabSz="914400" eaLnBrk="1" fontAlgn="base" latinLnBrk="0" hangingPunct="1">
                <a:lnSpc>
                  <a:spcPct val="100000"/>
                </a:lnSpc>
                <a:spcBef>
                  <a:spcPct val="50000"/>
                </a:spcBef>
                <a:spcAft>
                  <a:spcPct val="0"/>
                </a:spcAft>
                <a:buClrTx/>
                <a:buSzTx/>
                <a:buFontTx/>
                <a:buNone/>
                <a:tabLst/>
                <a:defRPr/>
              </a:pPr>
              <a:endParaRPr kumimoji="0" lang="nb-NO" altLang="en-US" sz="11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a:p>
              <a:pPr marL="0" marR="0" lvl="0" indent="0" algn="r" defTabSz="914400" eaLnBrk="1" fontAlgn="base" latinLnBrk="0" hangingPunct="1">
                <a:lnSpc>
                  <a:spcPct val="100000"/>
                </a:lnSpc>
                <a:spcBef>
                  <a:spcPct val="50000"/>
                </a:spcBef>
                <a:spcAft>
                  <a:spcPct val="0"/>
                </a:spcAft>
                <a:buClrTx/>
                <a:buSzTx/>
                <a:buFontTx/>
                <a:buNone/>
                <a:tabLst/>
                <a:defRPr/>
              </a:pPr>
              <a:endParaRPr lang="nb-NO" altLang="en-US" sz="1100" kern="0" dirty="0">
                <a:solidFill>
                  <a:srgbClr val="000000"/>
                </a:solidFill>
                <a:ea typeface="Arial Unicode MS" pitchFamily="34" charset="-128"/>
                <a:cs typeface="Arial Unicode MS" pitchFamily="34" charset="-128"/>
              </a:endParaRPr>
            </a:p>
            <a:p>
              <a:pPr marL="0" marR="0" lvl="0" indent="0" algn="r" defTabSz="914400" eaLnBrk="1" fontAlgn="base" latinLnBrk="0" hangingPunct="1">
                <a:lnSpc>
                  <a:spcPct val="100000"/>
                </a:lnSpc>
                <a:spcBef>
                  <a:spcPct val="50000"/>
                </a:spcBef>
                <a:spcAft>
                  <a:spcPct val="0"/>
                </a:spcAft>
                <a:buClrTx/>
                <a:buSzTx/>
                <a:buFontTx/>
                <a:buNone/>
                <a:tabLst/>
                <a:defRPr/>
              </a:pPr>
              <a:endParaRPr kumimoji="0" lang="nb-NO" altLang="en-US" sz="11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a:p>
              <a:pPr marL="0" marR="0" lvl="0" indent="0" algn="r" defTabSz="914400" eaLnBrk="1" fontAlgn="base" latinLnBrk="0" hangingPunct="1">
                <a:lnSpc>
                  <a:spcPct val="100000"/>
                </a:lnSpc>
                <a:spcBef>
                  <a:spcPct val="50000"/>
                </a:spcBef>
                <a:spcAft>
                  <a:spcPct val="0"/>
                </a:spcAft>
                <a:buClrTx/>
                <a:buSzTx/>
                <a:buFontTx/>
                <a:buNone/>
                <a:tabLst/>
                <a:defRPr/>
              </a:pPr>
              <a:r>
                <a:rPr lang="en-US" altLang="en-US" sz="1100" kern="0" dirty="0" smtClean="0">
                  <a:solidFill>
                    <a:srgbClr val="000000"/>
                  </a:solidFill>
                  <a:ea typeface="Arial Unicode MS" pitchFamily="34" charset="-128"/>
                  <a:cs typeface="Arial Unicode MS" pitchFamily="34" charset="-128"/>
                </a:rPr>
                <a:t>Low</a:t>
              </a:r>
              <a:endParaRPr kumimoji="0" lang="en-US" altLang="en-US" sz="11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13" name="Line 14"/>
            <p:cNvSpPr>
              <a:spLocks noChangeShapeType="1"/>
            </p:cNvSpPr>
            <p:nvPr/>
          </p:nvSpPr>
          <p:spPr bwMode="auto">
            <a:xfrm flipV="1">
              <a:off x="2090588" y="3817432"/>
              <a:ext cx="282102" cy="179597"/>
            </a:xfrm>
            <a:prstGeom prst="line">
              <a:avLst/>
            </a:prstGeom>
            <a:noFill/>
            <a:ln w="190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
                  <a:srgbClr val="0000FF"/>
                </a:buClr>
                <a:buSzTx/>
                <a:buFontTx/>
                <a:buNone/>
                <a:tabLst/>
                <a:defRPr/>
              </a:pPr>
              <a:endParaRPr kumimoji="0" lang="en-GB" sz="2400" b="0" i="0" u="none" strike="noStrike" kern="0" cap="none" spc="0" normalizeH="0" baseline="0" noProof="0" smtClean="0">
                <a:ln>
                  <a:noFill/>
                </a:ln>
                <a:solidFill>
                  <a:srgbClr val="000000"/>
                </a:solidFill>
                <a:effectLst/>
                <a:uLnTx/>
                <a:uFillTx/>
                <a:ea typeface="Arial Unicode MS" pitchFamily="34" charset="-128"/>
                <a:cs typeface="Arial Unicode MS" pitchFamily="34" charset="-128"/>
              </a:endParaRPr>
            </a:p>
          </p:txBody>
        </p:sp>
        <p:sp>
          <p:nvSpPr>
            <p:cNvPr id="14" name="Text Box 15"/>
            <p:cNvSpPr txBox="1">
              <a:spLocks noChangeArrowheads="1"/>
            </p:cNvSpPr>
            <p:nvPr/>
          </p:nvSpPr>
          <p:spPr bwMode="auto">
            <a:xfrm>
              <a:off x="1043608" y="3975688"/>
              <a:ext cx="1046980" cy="57628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1100" b="1" kern="0" dirty="0" smtClean="0">
                  <a:solidFill>
                    <a:srgbClr val="FF0000"/>
                  </a:solidFill>
                  <a:ea typeface="Arial Unicode MS" pitchFamily="34" charset="-128"/>
                  <a:cs typeface="Arial Unicode MS" pitchFamily="34" charset="-128"/>
                </a:rPr>
                <a:t>Design Capacity</a:t>
              </a:r>
              <a:endParaRPr kumimoji="0" lang="en-US" altLang="en-US" sz="1100" b="1" i="0" u="none" strike="noStrike" kern="0" cap="none" spc="0" normalizeH="0" baseline="0" noProof="0" dirty="0" smtClean="0">
                <a:ln>
                  <a:noFill/>
                </a:ln>
                <a:solidFill>
                  <a:srgbClr val="FF0000"/>
                </a:solidFill>
                <a:effectLst/>
                <a:uLnTx/>
                <a:uFillTx/>
                <a:ea typeface="Arial Unicode MS" pitchFamily="34" charset="-128"/>
                <a:cs typeface="Arial Unicode MS" pitchFamily="34" charset="-128"/>
              </a:endParaRPr>
            </a:p>
          </p:txBody>
        </p:sp>
        <p:grpSp>
          <p:nvGrpSpPr>
            <p:cNvPr id="15" name="Group 16"/>
            <p:cNvGrpSpPr>
              <a:grpSpLocks/>
            </p:cNvGrpSpPr>
            <p:nvPr/>
          </p:nvGrpSpPr>
          <p:grpSpPr bwMode="auto">
            <a:xfrm>
              <a:off x="2342154" y="5085280"/>
              <a:ext cx="4692506" cy="933550"/>
              <a:chOff x="1508" y="2494"/>
              <a:chExt cx="3227" cy="525"/>
            </a:xfrm>
          </p:grpSpPr>
          <p:sp>
            <p:nvSpPr>
              <p:cNvPr id="27" name="Line 17"/>
              <p:cNvSpPr>
                <a:spLocks noChangeShapeType="1"/>
              </p:cNvSpPr>
              <p:nvPr/>
            </p:nvSpPr>
            <p:spPr bwMode="auto">
              <a:xfrm>
                <a:off x="1508" y="2777"/>
                <a:ext cx="2825"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
                    <a:srgbClr val="0000FF"/>
                  </a:buClr>
                  <a:buSzTx/>
                  <a:buFontTx/>
                  <a:buNone/>
                  <a:tabLst/>
                  <a:defRPr/>
                </a:pPr>
                <a:endParaRPr kumimoji="0" lang="en-GB" sz="2400" b="0" i="0" u="none" strike="noStrike" kern="0" cap="none" spc="0" normalizeH="0" baseline="0" noProof="0" smtClean="0">
                  <a:ln>
                    <a:noFill/>
                  </a:ln>
                  <a:solidFill>
                    <a:srgbClr val="000000"/>
                  </a:solidFill>
                  <a:effectLst/>
                  <a:uLnTx/>
                  <a:uFillTx/>
                  <a:ea typeface="Arial Unicode MS" pitchFamily="34" charset="-128"/>
                  <a:cs typeface="Arial Unicode MS" pitchFamily="34" charset="-128"/>
                </a:endParaRPr>
              </a:p>
            </p:txBody>
          </p:sp>
          <p:sp>
            <p:nvSpPr>
              <p:cNvPr id="28" name="Text Box 18"/>
              <p:cNvSpPr txBox="1">
                <a:spLocks noChangeArrowheads="1"/>
              </p:cNvSpPr>
              <p:nvPr/>
            </p:nvSpPr>
            <p:spPr bwMode="auto">
              <a:xfrm>
                <a:off x="3770" y="2494"/>
                <a:ext cx="608"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altLang="en-US" sz="1100" b="1" kern="0" dirty="0" smtClean="0">
                    <a:solidFill>
                      <a:srgbClr val="FF0000"/>
                    </a:solidFill>
                    <a:ea typeface="Arial Unicode MS" pitchFamily="34" charset="-128"/>
                    <a:cs typeface="Arial Unicode MS" pitchFamily="34" charset="-128"/>
                  </a:rPr>
                  <a:t>Required Heat</a:t>
                </a:r>
                <a:endParaRPr kumimoji="0" lang="el-GR" altLang="en-US" sz="1100" b="1" i="0" u="none" strike="noStrike" kern="0" cap="none" spc="0" normalizeH="0" baseline="0" noProof="0" dirty="0" smtClean="0">
                  <a:ln>
                    <a:noFill/>
                  </a:ln>
                  <a:solidFill>
                    <a:srgbClr val="FF0000"/>
                  </a:solidFill>
                  <a:effectLst/>
                  <a:uLnTx/>
                  <a:uFillTx/>
                  <a:ea typeface="Arial Unicode MS" pitchFamily="34" charset="-128"/>
                  <a:cs typeface="Arial Unicode MS" pitchFamily="34" charset="-128"/>
                </a:endParaRPr>
              </a:p>
            </p:txBody>
          </p:sp>
          <p:sp>
            <p:nvSpPr>
              <p:cNvPr id="29" name="Text Box 19"/>
              <p:cNvSpPr txBox="1">
                <a:spLocks noChangeArrowheads="1"/>
              </p:cNvSpPr>
              <p:nvPr/>
            </p:nvSpPr>
            <p:spPr bwMode="auto">
              <a:xfrm>
                <a:off x="1508" y="2777"/>
                <a:ext cx="3132"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1100" kern="0" dirty="0" smtClean="0">
                    <a:solidFill>
                      <a:srgbClr val="000000"/>
                    </a:solidFill>
                    <a:ea typeface="Arial Unicode MS" pitchFamily="34" charset="-128"/>
                    <a:cs typeface="Arial Unicode MS" pitchFamily="34" charset="-128"/>
                  </a:rPr>
                  <a:t>Cold</a:t>
                </a:r>
                <a:r>
                  <a:rPr kumimoji="0" lang="nb-NO" altLang="en-US" sz="11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                                                    	 </a:t>
                </a:r>
                <a:r>
                  <a:rPr lang="en-US" altLang="en-US" sz="1100" kern="0" dirty="0" smtClean="0">
                    <a:solidFill>
                      <a:srgbClr val="000000"/>
                    </a:solidFill>
                    <a:ea typeface="Arial Unicode MS" pitchFamily="34" charset="-128"/>
                    <a:cs typeface="Arial Unicode MS" pitchFamily="34" charset="-128"/>
                  </a:rPr>
                  <a:t>Warm</a:t>
                </a:r>
                <a:endParaRPr kumimoji="0" lang="en-US" altLang="en-US" sz="1100" b="0"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endParaRPr>
              </a:p>
            </p:txBody>
          </p:sp>
          <p:sp>
            <p:nvSpPr>
              <p:cNvPr id="30" name="Text Box 20"/>
              <p:cNvSpPr txBox="1">
                <a:spLocks noChangeArrowheads="1"/>
              </p:cNvSpPr>
              <p:nvPr/>
            </p:nvSpPr>
            <p:spPr bwMode="auto">
              <a:xfrm>
                <a:off x="3982" y="2773"/>
                <a:ext cx="753"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1100" b="1"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Outdoor Temperature</a:t>
                </a:r>
              </a:p>
            </p:txBody>
          </p:sp>
        </p:grpSp>
        <p:grpSp>
          <p:nvGrpSpPr>
            <p:cNvPr id="16" name="Group 22"/>
            <p:cNvGrpSpPr>
              <a:grpSpLocks/>
            </p:cNvGrpSpPr>
            <p:nvPr/>
          </p:nvGrpSpPr>
          <p:grpSpPr bwMode="auto">
            <a:xfrm>
              <a:off x="2356695" y="3785429"/>
              <a:ext cx="1401790" cy="1479455"/>
              <a:chOff x="1370" y="2388"/>
              <a:chExt cx="964" cy="832"/>
            </a:xfrm>
          </p:grpSpPr>
          <p:sp>
            <p:nvSpPr>
              <p:cNvPr id="24" name="Freeform 23"/>
              <p:cNvSpPr>
                <a:spLocks/>
              </p:cNvSpPr>
              <p:nvPr/>
            </p:nvSpPr>
            <p:spPr bwMode="auto">
              <a:xfrm rot="-191365">
                <a:off x="1370" y="2388"/>
                <a:ext cx="634" cy="504"/>
              </a:xfrm>
              <a:custGeom>
                <a:avLst/>
                <a:gdLst>
                  <a:gd name="T0" fmla="*/ 0 w 744"/>
                  <a:gd name="T1" fmla="*/ 0 h 504"/>
                  <a:gd name="T2" fmla="*/ 0 w 744"/>
                  <a:gd name="T3" fmla="*/ 504 h 504"/>
                  <a:gd name="T4" fmla="*/ 744 w 744"/>
                  <a:gd name="T5" fmla="*/ 316 h 504"/>
                  <a:gd name="T6" fmla="*/ 0 w 744"/>
                  <a:gd name="T7" fmla="*/ 0 h 504"/>
                </a:gdLst>
                <a:ahLst/>
                <a:cxnLst>
                  <a:cxn ang="0">
                    <a:pos x="T0" y="T1"/>
                  </a:cxn>
                  <a:cxn ang="0">
                    <a:pos x="T2" y="T3"/>
                  </a:cxn>
                  <a:cxn ang="0">
                    <a:pos x="T4" y="T5"/>
                  </a:cxn>
                  <a:cxn ang="0">
                    <a:pos x="T6" y="T7"/>
                  </a:cxn>
                </a:cxnLst>
                <a:rect l="0" t="0" r="r" b="b"/>
                <a:pathLst>
                  <a:path w="744" h="504">
                    <a:moveTo>
                      <a:pt x="0" y="0"/>
                    </a:moveTo>
                    <a:lnTo>
                      <a:pt x="0" y="504"/>
                    </a:lnTo>
                    <a:lnTo>
                      <a:pt x="744" y="316"/>
                    </a:lnTo>
                    <a:lnTo>
                      <a:pt x="0" y="0"/>
                    </a:lnTo>
                    <a:close/>
                  </a:path>
                </a:pathLst>
              </a:cu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
                    <a:srgbClr val="0000FF"/>
                  </a:buClr>
                  <a:buSzTx/>
                  <a:buFontTx/>
                  <a:buNone/>
                  <a:tabLst/>
                  <a:defRPr/>
                </a:pPr>
                <a:endParaRPr kumimoji="0" lang="en-GB" sz="2400" b="0" i="0" u="none" strike="noStrike" kern="0" cap="none" spc="0" normalizeH="0" baseline="0" noProof="0" smtClean="0">
                  <a:ln>
                    <a:noFill/>
                  </a:ln>
                  <a:solidFill>
                    <a:srgbClr val="000000"/>
                  </a:solidFill>
                  <a:effectLst/>
                  <a:uLnTx/>
                  <a:uFillTx/>
                  <a:ea typeface="Arial Unicode MS" pitchFamily="34" charset="-128"/>
                  <a:cs typeface="Arial Unicode MS" pitchFamily="34" charset="-128"/>
                </a:endParaRPr>
              </a:p>
            </p:txBody>
          </p:sp>
          <p:sp>
            <p:nvSpPr>
              <p:cNvPr id="25" name="Text Box 24"/>
              <p:cNvSpPr txBox="1">
                <a:spLocks noChangeArrowheads="1"/>
              </p:cNvSpPr>
              <p:nvPr/>
            </p:nvSpPr>
            <p:spPr bwMode="auto">
              <a:xfrm>
                <a:off x="1563" y="2987"/>
                <a:ext cx="771" cy="233"/>
              </a:xfrm>
              <a:prstGeom prst="rect">
                <a:avLst/>
              </a:prstGeom>
              <a:solidFill>
                <a:srgbClr val="FFFFFF"/>
              </a:solidFill>
              <a:ln w="12700"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marL="0" marR="0" lvl="0" indent="0" algn="ctr" defTabSz="914400" eaLnBrk="1" fontAlgn="base" latinLnBrk="0" hangingPunct="1">
                  <a:lnSpc>
                    <a:spcPct val="95000"/>
                  </a:lnSpc>
                  <a:spcBef>
                    <a:spcPct val="0"/>
                  </a:spcBef>
                  <a:spcAft>
                    <a:spcPct val="0"/>
                  </a:spcAft>
                  <a:buClrTx/>
                  <a:buSzTx/>
                  <a:buFontTx/>
                  <a:buNone/>
                  <a:tabLst/>
                  <a:defRPr/>
                </a:pPr>
                <a:r>
                  <a:rPr kumimoji="0" lang="en-US" altLang="en-US" sz="1100" b="1" i="0" u="none" strike="noStrike" kern="0" cap="none" spc="0" normalizeH="0" baseline="0" noProof="0" dirty="0" smtClean="0">
                    <a:ln>
                      <a:noFill/>
                    </a:ln>
                    <a:solidFill>
                      <a:srgbClr val="000000"/>
                    </a:solidFill>
                    <a:effectLst/>
                    <a:uLnTx/>
                    <a:uFillTx/>
                    <a:ea typeface="Arial Unicode MS" pitchFamily="34" charset="-128"/>
                    <a:cs typeface="Arial Unicode MS" pitchFamily="34" charset="-128"/>
                  </a:rPr>
                  <a:t>More heat is needed</a:t>
                </a:r>
              </a:p>
            </p:txBody>
          </p:sp>
          <p:sp>
            <p:nvSpPr>
              <p:cNvPr id="26" name="Line 25"/>
              <p:cNvSpPr>
                <a:spLocks noChangeShapeType="1"/>
              </p:cNvSpPr>
              <p:nvPr/>
            </p:nvSpPr>
            <p:spPr bwMode="auto">
              <a:xfrm>
                <a:off x="1562" y="2660"/>
                <a:ext cx="138" cy="292"/>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eaLnBrk="1" fontAlgn="base" latinLnBrk="0" hangingPunct="1">
                  <a:lnSpc>
                    <a:spcPct val="100000"/>
                  </a:lnSpc>
                  <a:spcBef>
                    <a:spcPct val="0"/>
                  </a:spcBef>
                  <a:spcAft>
                    <a:spcPct val="0"/>
                  </a:spcAft>
                  <a:buClr>
                    <a:srgbClr val="0000FF"/>
                  </a:buClr>
                  <a:buSzTx/>
                  <a:buFontTx/>
                  <a:buNone/>
                  <a:tabLst/>
                  <a:defRPr/>
                </a:pPr>
                <a:endParaRPr kumimoji="0" lang="en-GB" sz="2400" b="0" i="0" u="none" strike="noStrike" kern="0" cap="none" spc="0" normalizeH="0" baseline="0" noProof="0" smtClean="0">
                  <a:ln>
                    <a:noFill/>
                  </a:ln>
                  <a:solidFill>
                    <a:srgbClr val="000000"/>
                  </a:solidFill>
                  <a:effectLst/>
                  <a:uLnTx/>
                  <a:uFillTx/>
                  <a:ea typeface="Arial Unicode MS" pitchFamily="34" charset="-128"/>
                  <a:cs typeface="Arial Unicode MS" pitchFamily="34" charset="-128"/>
                </a:endParaRPr>
              </a:p>
            </p:txBody>
          </p:sp>
        </p:grpSp>
        <p:sp>
          <p:nvSpPr>
            <p:cNvPr id="17" name="Line 26"/>
            <p:cNvSpPr>
              <a:spLocks noChangeShapeType="1"/>
            </p:cNvSpPr>
            <p:nvPr/>
          </p:nvSpPr>
          <p:spPr bwMode="auto">
            <a:xfrm flipH="1" flipV="1">
              <a:off x="2356695" y="3842328"/>
              <a:ext cx="3247092" cy="159503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
                  <a:srgbClr val="0000FF"/>
                </a:buClr>
                <a:buSzTx/>
                <a:buFontTx/>
                <a:buNone/>
                <a:tabLst/>
                <a:defRPr/>
              </a:pPr>
              <a:endParaRPr kumimoji="0" lang="en-GB" sz="2400" b="0" i="0" u="none" strike="noStrike" kern="0" cap="none" spc="0" normalizeH="0" baseline="0" noProof="0" smtClean="0">
                <a:ln>
                  <a:noFill/>
                </a:ln>
                <a:solidFill>
                  <a:srgbClr val="000000"/>
                </a:solidFill>
                <a:effectLst/>
                <a:uLnTx/>
                <a:uFillTx/>
                <a:ea typeface="Arial Unicode MS" pitchFamily="34" charset="-128"/>
                <a:cs typeface="Arial Unicode MS" pitchFamily="34" charset="-128"/>
              </a:endParaRPr>
            </a:p>
          </p:txBody>
        </p:sp>
        <p:sp>
          <p:nvSpPr>
            <p:cNvPr id="18" name="Line 27"/>
            <p:cNvSpPr>
              <a:spLocks noChangeShapeType="1"/>
            </p:cNvSpPr>
            <p:nvPr/>
          </p:nvSpPr>
          <p:spPr bwMode="auto">
            <a:xfrm flipH="1">
              <a:off x="2356695" y="3488467"/>
              <a:ext cx="3156936" cy="1198501"/>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
                  <a:srgbClr val="0000FF"/>
                </a:buClr>
                <a:buSzTx/>
                <a:buFontTx/>
                <a:buNone/>
                <a:tabLst/>
                <a:defRPr/>
              </a:pPr>
              <a:endParaRPr kumimoji="0" lang="en-GB" sz="2400" b="0" i="0" u="none" strike="noStrike" kern="0" cap="none" spc="0" normalizeH="0" baseline="0" noProof="0" smtClean="0">
                <a:ln>
                  <a:noFill/>
                </a:ln>
                <a:solidFill>
                  <a:srgbClr val="000000"/>
                </a:solidFill>
                <a:effectLst/>
                <a:uLnTx/>
                <a:uFillTx/>
                <a:ea typeface="Arial Unicode MS" pitchFamily="34" charset="-128"/>
                <a:cs typeface="Arial Unicode MS" pitchFamily="34" charset="-128"/>
              </a:endParaRPr>
            </a:p>
          </p:txBody>
        </p:sp>
        <p:grpSp>
          <p:nvGrpSpPr>
            <p:cNvPr id="19" name="Group 28"/>
            <p:cNvGrpSpPr>
              <a:grpSpLocks/>
            </p:cNvGrpSpPr>
            <p:nvPr/>
          </p:nvGrpSpPr>
          <p:grpSpPr bwMode="auto">
            <a:xfrm>
              <a:off x="3351327" y="4141060"/>
              <a:ext cx="3510288" cy="384089"/>
              <a:chOff x="2004" y="2593"/>
              <a:chExt cx="2414" cy="216"/>
            </a:xfrm>
          </p:grpSpPr>
          <p:sp>
            <p:nvSpPr>
              <p:cNvPr id="22" name="Text Box 29"/>
              <p:cNvSpPr txBox="1">
                <a:spLocks noChangeArrowheads="1"/>
              </p:cNvSpPr>
              <p:nvPr/>
            </p:nvSpPr>
            <p:spPr bwMode="auto">
              <a:xfrm>
                <a:off x="2853" y="2593"/>
                <a:ext cx="1565" cy="216"/>
              </a:xfrm>
              <a:prstGeom prst="rect">
                <a:avLst/>
              </a:prstGeom>
              <a:solidFill>
                <a:schemeClr val="bg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spAutoFit/>
              </a:bodyPr>
              <a:lstStyle/>
              <a:p>
                <a:pPr marL="0" marR="0" lvl="0" indent="0" algn="ctr" defTabSz="914400" eaLnBrk="1" fontAlgn="base" latinLnBrk="0" hangingPunct="1">
                  <a:lnSpc>
                    <a:spcPct val="95000"/>
                  </a:lnSpc>
                  <a:spcBef>
                    <a:spcPct val="0"/>
                  </a:spcBef>
                  <a:spcAft>
                    <a:spcPct val="0"/>
                  </a:spcAft>
                  <a:buClrTx/>
                  <a:buSzTx/>
                  <a:buFontTx/>
                  <a:buNone/>
                  <a:tabLst/>
                  <a:defRPr/>
                </a:pPr>
                <a:r>
                  <a:rPr kumimoji="0" lang="en-US" altLang="en-US" sz="2000" b="1" i="0" u="none" strike="noStrike" kern="0" cap="none" spc="0" normalizeH="0" baseline="0" noProof="0" dirty="0" smtClean="0">
                    <a:ln>
                      <a:noFill/>
                    </a:ln>
                    <a:solidFill>
                      <a:srgbClr val="FF0000"/>
                    </a:solidFill>
                    <a:effectLst/>
                    <a:uLnTx/>
                    <a:uFillTx/>
                    <a:ea typeface="Arial Unicode MS" pitchFamily="34" charset="-128"/>
                    <a:cs typeface="Arial Unicode MS" pitchFamily="34" charset="-128"/>
                  </a:rPr>
                  <a:t>Equilibrium Point</a:t>
                </a:r>
              </a:p>
            </p:txBody>
          </p:sp>
          <p:sp>
            <p:nvSpPr>
              <p:cNvPr id="23" name="Line 30"/>
              <p:cNvSpPr>
                <a:spLocks noChangeShapeType="1"/>
              </p:cNvSpPr>
              <p:nvPr/>
            </p:nvSpPr>
            <p:spPr bwMode="auto">
              <a:xfrm flipV="1">
                <a:off x="2004" y="2683"/>
                <a:ext cx="872" cy="0"/>
              </a:xfrm>
              <a:prstGeom prst="line">
                <a:avLst/>
              </a:prstGeom>
              <a:noFill/>
              <a:ln w="19050">
                <a:solidFill>
                  <a:srgbClr val="000000"/>
                </a:solidFill>
                <a:round/>
                <a:headEnd type="oval"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00FF"/>
                  </a:buClr>
                  <a:buSzTx/>
                  <a:buFontTx/>
                  <a:buNone/>
                  <a:tabLst/>
                  <a:defRPr/>
                </a:pPr>
                <a:endParaRPr kumimoji="0" lang="en-GB" sz="2400" b="0" i="0" u="none" strike="noStrike" kern="0" cap="none" spc="0" normalizeH="0" baseline="0" noProof="0" smtClean="0">
                  <a:ln>
                    <a:noFill/>
                  </a:ln>
                  <a:solidFill>
                    <a:srgbClr val="000000"/>
                  </a:solidFill>
                  <a:effectLst/>
                  <a:uLnTx/>
                  <a:uFillTx/>
                  <a:ea typeface="Arial Unicode MS" pitchFamily="34" charset="-128"/>
                  <a:cs typeface="Arial Unicode MS" pitchFamily="34" charset="-128"/>
                </a:endParaRPr>
              </a:p>
            </p:txBody>
          </p:sp>
        </p:grpSp>
        <p:sp>
          <p:nvSpPr>
            <p:cNvPr id="20" name="Line 31"/>
            <p:cNvSpPr>
              <a:spLocks noChangeShapeType="1"/>
            </p:cNvSpPr>
            <p:nvPr/>
          </p:nvSpPr>
          <p:spPr bwMode="auto">
            <a:xfrm flipV="1">
              <a:off x="2355242" y="3328429"/>
              <a:ext cx="0" cy="2252967"/>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
                  <a:srgbClr val="0000FF"/>
                </a:buClr>
                <a:buSzTx/>
                <a:buFontTx/>
                <a:buNone/>
                <a:tabLst/>
                <a:defRPr/>
              </a:pPr>
              <a:endParaRPr kumimoji="0" lang="en-GB" sz="2400" b="0" i="0" u="none" strike="noStrike" kern="0" cap="none" spc="0" normalizeH="0" baseline="0" noProof="0" smtClean="0">
                <a:ln>
                  <a:noFill/>
                </a:ln>
                <a:solidFill>
                  <a:srgbClr val="000000"/>
                </a:solidFill>
                <a:effectLst/>
                <a:uLnTx/>
                <a:uFillTx/>
                <a:ea typeface="Arial Unicode MS" pitchFamily="34" charset="-128"/>
                <a:cs typeface="Arial Unicode MS" pitchFamily="34" charset="-128"/>
              </a:endParaRPr>
            </a:p>
          </p:txBody>
        </p:sp>
        <p:sp>
          <p:nvSpPr>
            <p:cNvPr id="21" name="Oval 20"/>
            <p:cNvSpPr/>
            <p:nvPr/>
          </p:nvSpPr>
          <p:spPr bwMode="auto">
            <a:xfrm>
              <a:off x="3112961" y="4076742"/>
              <a:ext cx="488362" cy="448713"/>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500" b="0" i="0" u="none" strike="noStrike" cap="none" normalizeH="0" baseline="0" smtClean="0">
                <a:ln>
                  <a:noFill/>
                </a:ln>
                <a:solidFill>
                  <a:schemeClr val="tx1"/>
                </a:solidFill>
                <a:effectLst/>
                <a:latin typeface="Arial" charset="0"/>
                <a:ea typeface="Geneva" pitchFamily="1" charset="-128"/>
              </a:endParaRPr>
            </a:p>
          </p:txBody>
        </p:sp>
      </p:grpSp>
    </p:spTree>
    <p:extLst>
      <p:ext uri="{BB962C8B-B14F-4D97-AF65-F5344CB8AC3E}">
        <p14:creationId xmlns:p14="http://schemas.microsoft.com/office/powerpoint/2010/main" val="34184128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68</a:t>
            </a:fld>
            <a:endParaRPr lang="en-US"/>
          </a:p>
        </p:txBody>
      </p:sp>
      <p:sp>
        <p:nvSpPr>
          <p:cNvPr id="4" name="Text Placeholder 3"/>
          <p:cNvSpPr>
            <a:spLocks noGrp="1"/>
          </p:cNvSpPr>
          <p:nvPr>
            <p:ph type="body" sz="quarter" idx="15"/>
          </p:nvPr>
        </p:nvSpPr>
        <p:spPr/>
        <p:txBody>
          <a:bodyPr/>
          <a:lstStyle/>
          <a:p>
            <a:r>
              <a:rPr lang="nl-BE" dirty="0"/>
              <a:t>2.4 Installer setting – </a:t>
            </a:r>
            <a:r>
              <a:rPr lang="nl-BE" dirty="0" err="1"/>
              <a:t>Electrical</a:t>
            </a:r>
            <a:r>
              <a:rPr lang="nl-BE" dirty="0"/>
              <a:t> heat sources </a:t>
            </a:r>
            <a:endParaRPr lang="en-GB" dirty="0"/>
          </a:p>
          <a:p>
            <a:endParaRPr lang="en-GB" dirty="0"/>
          </a:p>
        </p:txBody>
      </p:sp>
      <p:sp>
        <p:nvSpPr>
          <p:cNvPr id="5" name="Text Placeholder 4"/>
          <p:cNvSpPr>
            <a:spLocks noGrp="1"/>
          </p:cNvSpPr>
          <p:nvPr>
            <p:ph type="body" sz="quarter" idx="16"/>
          </p:nvPr>
        </p:nvSpPr>
        <p:spPr/>
        <p:txBody>
          <a:bodyPr/>
          <a:lstStyle/>
          <a:p>
            <a:r>
              <a:rPr lang="nl-BE" b="1" dirty="0" smtClean="0">
                <a:solidFill>
                  <a:schemeClr val="bg2"/>
                </a:solidFill>
              </a:rPr>
              <a:t>DHW </a:t>
            </a:r>
            <a:r>
              <a:rPr lang="nl-BE" b="1" dirty="0" err="1" smtClean="0">
                <a:solidFill>
                  <a:schemeClr val="bg2"/>
                </a:solidFill>
              </a:rPr>
              <a:t>operation</a:t>
            </a:r>
            <a:r>
              <a:rPr lang="nl-BE" b="1" dirty="0" smtClean="0">
                <a:solidFill>
                  <a:schemeClr val="bg2"/>
                </a:solidFill>
              </a:rPr>
              <a:t> </a:t>
            </a:r>
            <a:r>
              <a:rPr lang="nl-BE" b="1" dirty="0" err="1" smtClean="0">
                <a:solidFill>
                  <a:schemeClr val="bg2"/>
                </a:solidFill>
              </a:rPr>
              <a:t>always</a:t>
            </a:r>
            <a:r>
              <a:rPr lang="nl-BE" b="1" dirty="0" smtClean="0">
                <a:solidFill>
                  <a:schemeClr val="bg2"/>
                </a:solidFill>
              </a:rPr>
              <a:t> </a:t>
            </a:r>
            <a:r>
              <a:rPr lang="nl-BE" b="1" dirty="0" err="1" smtClean="0">
                <a:solidFill>
                  <a:schemeClr val="bg2"/>
                </a:solidFill>
              </a:rPr>
              <a:t>with</a:t>
            </a:r>
            <a:r>
              <a:rPr lang="nl-BE" b="1" dirty="0" smtClean="0">
                <a:solidFill>
                  <a:schemeClr val="bg2"/>
                </a:solidFill>
              </a:rPr>
              <a:t> BSH logic, </a:t>
            </a:r>
            <a:r>
              <a:rPr lang="nl-BE" b="1" dirty="0" err="1" smtClean="0">
                <a:solidFill>
                  <a:schemeClr val="bg2"/>
                </a:solidFill>
              </a:rPr>
              <a:t>not</a:t>
            </a:r>
            <a:r>
              <a:rPr lang="nl-BE" b="1" dirty="0" smtClean="0">
                <a:solidFill>
                  <a:schemeClr val="bg2"/>
                </a:solidFill>
              </a:rPr>
              <a:t> BUH! </a:t>
            </a:r>
          </a:p>
          <a:p>
            <a:r>
              <a:rPr lang="nl-BE" dirty="0" smtClean="0">
                <a:solidFill>
                  <a:schemeClr val="bg2"/>
                </a:solidFill>
              </a:rPr>
              <a:t>BSH </a:t>
            </a:r>
            <a:r>
              <a:rPr lang="nl-BE" dirty="0" err="1" smtClean="0">
                <a:solidFill>
                  <a:schemeClr val="bg2"/>
                </a:solidFill>
              </a:rPr>
              <a:t>operation</a:t>
            </a:r>
            <a:endParaRPr lang="nl-BE" dirty="0" smtClean="0">
              <a:solidFill>
                <a:schemeClr val="bg2"/>
              </a:solidFill>
            </a:endParaRPr>
          </a:p>
          <a:p>
            <a:pPr marL="285750" indent="-285750">
              <a:buFontTx/>
              <a:buChar char="-"/>
            </a:pPr>
            <a:r>
              <a:rPr lang="nl-BE" dirty="0" smtClean="0">
                <a:solidFill>
                  <a:schemeClr val="bg2"/>
                </a:solidFill>
              </a:rPr>
              <a:t>DHW BSH </a:t>
            </a:r>
            <a:r>
              <a:rPr lang="nl-BE" dirty="0" err="1" smtClean="0">
                <a:solidFill>
                  <a:schemeClr val="bg2"/>
                </a:solidFill>
              </a:rPr>
              <a:t>overshoot</a:t>
            </a:r>
            <a:r>
              <a:rPr lang="nl-BE" dirty="0" smtClean="0">
                <a:solidFill>
                  <a:schemeClr val="bg2"/>
                </a:solidFill>
              </a:rPr>
              <a:t> </a:t>
            </a:r>
            <a:r>
              <a:rPr lang="nl-BE" dirty="0" err="1" smtClean="0">
                <a:solidFill>
                  <a:schemeClr val="bg2"/>
                </a:solidFill>
              </a:rPr>
              <a:t>temperature</a:t>
            </a:r>
            <a:endParaRPr lang="nl-BE" dirty="0" smtClean="0">
              <a:solidFill>
                <a:schemeClr val="bg2"/>
              </a:solidFill>
            </a:endParaRPr>
          </a:p>
          <a:p>
            <a:pPr marL="742950" lvl="1" indent="-285750">
              <a:buFontTx/>
              <a:buChar char="-"/>
            </a:pPr>
            <a:r>
              <a:rPr lang="nl-BE" dirty="0" smtClean="0">
                <a:solidFill>
                  <a:schemeClr val="bg2"/>
                </a:solidFill>
              </a:rPr>
              <a:t>[7-00]</a:t>
            </a:r>
          </a:p>
          <a:p>
            <a:pPr marL="1428750" lvl="2" indent="-285750">
              <a:buFontTx/>
              <a:buChar char="-"/>
            </a:pPr>
            <a:r>
              <a:rPr lang="nl-BE" dirty="0" smtClean="0">
                <a:solidFill>
                  <a:schemeClr val="bg2"/>
                </a:solidFill>
              </a:rPr>
              <a:t>Default 0°C</a:t>
            </a:r>
          </a:p>
          <a:p>
            <a:pPr marL="285750" indent="-285750">
              <a:buFontTx/>
              <a:buChar char="-"/>
            </a:pPr>
            <a:r>
              <a:rPr lang="nl-BE" dirty="0" smtClean="0">
                <a:solidFill>
                  <a:schemeClr val="bg2"/>
                </a:solidFill>
              </a:rPr>
              <a:t>DHW BSH </a:t>
            </a:r>
            <a:r>
              <a:rPr lang="nl-BE" dirty="0" err="1" smtClean="0">
                <a:solidFill>
                  <a:schemeClr val="bg2"/>
                </a:solidFill>
              </a:rPr>
              <a:t>hysteresis</a:t>
            </a:r>
            <a:endParaRPr lang="nl-BE" dirty="0" smtClean="0">
              <a:solidFill>
                <a:schemeClr val="bg2"/>
              </a:solidFill>
            </a:endParaRPr>
          </a:p>
          <a:p>
            <a:pPr marL="742950" lvl="1" indent="-285750">
              <a:buFontTx/>
              <a:buChar char="-"/>
            </a:pPr>
            <a:r>
              <a:rPr lang="nl-BE" dirty="0" smtClean="0"/>
              <a:t>[7-01]</a:t>
            </a:r>
          </a:p>
          <a:p>
            <a:pPr marL="1428750" lvl="2" indent="-285750">
              <a:buFontTx/>
              <a:buChar char="-"/>
            </a:pPr>
            <a:r>
              <a:rPr lang="nl-BE" dirty="0" smtClean="0"/>
              <a:t>Default 2°C</a:t>
            </a:r>
          </a:p>
          <a:p>
            <a:pPr marL="285750" indent="-285750">
              <a:buFontTx/>
              <a:buChar char="-"/>
            </a:pPr>
            <a:endParaRPr lang="en-GB" dirty="0"/>
          </a:p>
        </p:txBody>
      </p:sp>
      <p:graphicFrame>
        <p:nvGraphicFramePr>
          <p:cNvPr id="6" name="Object 5"/>
          <p:cNvGraphicFramePr>
            <a:graphicFrameLocks noChangeAspect="1"/>
          </p:cNvGraphicFramePr>
          <p:nvPr>
            <p:extLst>
              <p:ext uri="{D42A27DB-BD31-4B8C-83A1-F6EECF244321}">
                <p14:modId xmlns:p14="http://schemas.microsoft.com/office/powerpoint/2010/main" val="3352129608"/>
              </p:ext>
            </p:extLst>
          </p:nvPr>
        </p:nvGraphicFramePr>
        <p:xfrm>
          <a:off x="3708226" y="3051485"/>
          <a:ext cx="5328270" cy="3329843"/>
        </p:xfrm>
        <a:graphic>
          <a:graphicData uri="http://schemas.openxmlformats.org/presentationml/2006/ole">
            <mc:AlternateContent xmlns:mc="http://schemas.openxmlformats.org/markup-compatibility/2006">
              <mc:Choice xmlns:v="urn:schemas-microsoft-com:vml" Requires="v">
                <p:oleObj spid="_x0000_s1163" name="Worksheet" r:id="rId4" imgW="7972434" imgH="4981624" progId="Excel.Sheet.12">
                  <p:embed/>
                </p:oleObj>
              </mc:Choice>
              <mc:Fallback>
                <p:oleObj name="Worksheet" r:id="rId4" imgW="7972434" imgH="4981624" progId="Excel.Sheet.12">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226" y="3051485"/>
                        <a:ext cx="5328270" cy="332984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194181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69</a:t>
            </a:fld>
            <a:endParaRPr lang="en-US"/>
          </a:p>
        </p:txBody>
      </p:sp>
      <p:sp>
        <p:nvSpPr>
          <p:cNvPr id="4" name="Text Placeholder 3"/>
          <p:cNvSpPr>
            <a:spLocks noGrp="1"/>
          </p:cNvSpPr>
          <p:nvPr>
            <p:ph type="body" sz="quarter" idx="15"/>
          </p:nvPr>
        </p:nvSpPr>
        <p:spPr/>
        <p:txBody>
          <a:bodyPr/>
          <a:lstStyle/>
          <a:p>
            <a:r>
              <a:rPr lang="nl-BE" dirty="0"/>
              <a:t>2.4 Installer setting – </a:t>
            </a:r>
            <a:r>
              <a:rPr lang="nl-BE" dirty="0" err="1"/>
              <a:t>Electrical</a:t>
            </a:r>
            <a:r>
              <a:rPr lang="nl-BE" dirty="0"/>
              <a:t> heat sources </a:t>
            </a:r>
            <a:endParaRPr lang="en-GB" dirty="0"/>
          </a:p>
          <a:p>
            <a:endParaRPr lang="en-GB" dirty="0"/>
          </a:p>
        </p:txBody>
      </p:sp>
      <p:sp>
        <p:nvSpPr>
          <p:cNvPr id="5" name="Text Placeholder 4"/>
          <p:cNvSpPr>
            <a:spLocks noGrp="1"/>
          </p:cNvSpPr>
          <p:nvPr>
            <p:ph type="body" sz="quarter" idx="16"/>
          </p:nvPr>
        </p:nvSpPr>
        <p:spPr>
          <a:xfrm>
            <a:off x="1371600" y="1066800"/>
            <a:ext cx="6656784" cy="4876800"/>
          </a:xfrm>
        </p:spPr>
        <p:txBody>
          <a:bodyPr>
            <a:normAutofit fontScale="92500" lnSpcReduction="10000"/>
          </a:bodyPr>
          <a:lstStyle/>
          <a:p>
            <a:pPr marL="285750" indent="-285750">
              <a:buFontTx/>
              <a:buChar char="-"/>
            </a:pPr>
            <a:r>
              <a:rPr lang="nl-BE" dirty="0" err="1" smtClean="0">
                <a:solidFill>
                  <a:schemeClr val="bg2"/>
                </a:solidFill>
              </a:rPr>
              <a:t>Operation</a:t>
            </a:r>
            <a:r>
              <a:rPr lang="nl-BE" dirty="0" smtClean="0">
                <a:solidFill>
                  <a:schemeClr val="bg2"/>
                </a:solidFill>
              </a:rPr>
              <a:t> </a:t>
            </a:r>
            <a:r>
              <a:rPr lang="nl-BE" dirty="0" err="1" smtClean="0">
                <a:solidFill>
                  <a:schemeClr val="bg2"/>
                </a:solidFill>
              </a:rPr>
              <a:t>permission</a:t>
            </a:r>
            <a:r>
              <a:rPr lang="nl-BE" dirty="0" smtClean="0">
                <a:solidFill>
                  <a:schemeClr val="bg2"/>
                </a:solidFill>
              </a:rPr>
              <a:t> of the BSH</a:t>
            </a:r>
          </a:p>
          <a:p>
            <a:pPr marL="742950" lvl="1" indent="-285750">
              <a:buFontTx/>
              <a:buChar char="-"/>
            </a:pPr>
            <a:r>
              <a:rPr lang="nl-BE" dirty="0" smtClean="0"/>
              <a:t>[4-03]</a:t>
            </a:r>
          </a:p>
          <a:p>
            <a:pPr marL="1428750" lvl="2" indent="-285750">
              <a:buFontTx/>
              <a:buChar char="-"/>
            </a:pPr>
            <a:r>
              <a:rPr lang="nl-BE" dirty="0" smtClean="0"/>
              <a:t>Limited = 0</a:t>
            </a:r>
          </a:p>
          <a:p>
            <a:pPr lvl="2" indent="0">
              <a:buNone/>
            </a:pPr>
            <a:r>
              <a:rPr lang="nl-BE" dirty="0" smtClean="0"/>
              <a:t>BSH </a:t>
            </a:r>
            <a:r>
              <a:rPr lang="nl-BE" dirty="0" err="1" smtClean="0"/>
              <a:t>only</a:t>
            </a:r>
            <a:r>
              <a:rPr lang="nl-BE" dirty="0" smtClean="0"/>
              <a:t> </a:t>
            </a:r>
            <a:r>
              <a:rPr lang="nl-BE" dirty="0" err="1" smtClean="0"/>
              <a:t>activates</a:t>
            </a:r>
            <a:r>
              <a:rPr lang="nl-BE" dirty="0" smtClean="0"/>
              <a:t> </a:t>
            </a:r>
            <a:r>
              <a:rPr lang="nl-BE" dirty="0" err="1" smtClean="0"/>
              <a:t>during</a:t>
            </a:r>
            <a:r>
              <a:rPr lang="nl-BE" dirty="0" smtClean="0"/>
              <a:t> </a:t>
            </a:r>
            <a:r>
              <a:rPr lang="nl-BE" dirty="0" err="1" smtClean="0"/>
              <a:t>disinfection</a:t>
            </a:r>
            <a:r>
              <a:rPr lang="nl-BE" dirty="0" smtClean="0"/>
              <a:t> </a:t>
            </a:r>
            <a:r>
              <a:rPr lang="nl-BE" dirty="0" err="1" smtClean="0"/>
              <a:t>and</a:t>
            </a:r>
            <a:r>
              <a:rPr lang="nl-BE" dirty="0" smtClean="0"/>
              <a:t> </a:t>
            </a:r>
            <a:r>
              <a:rPr lang="nl-BE" dirty="0" err="1" smtClean="0"/>
              <a:t>powerfull</a:t>
            </a:r>
            <a:r>
              <a:rPr lang="nl-BE" dirty="0" smtClean="0"/>
              <a:t> DHW mode</a:t>
            </a:r>
          </a:p>
          <a:p>
            <a:pPr marL="1428750" lvl="2" indent="-285750">
              <a:buFontTx/>
              <a:buChar char="-"/>
            </a:pPr>
            <a:r>
              <a:rPr lang="nl-BE" dirty="0" smtClean="0"/>
              <a:t>No limit</a:t>
            </a:r>
            <a:r>
              <a:rPr lang="en-GB" dirty="0"/>
              <a:t> </a:t>
            </a:r>
            <a:r>
              <a:rPr lang="en-GB" dirty="0" smtClean="0"/>
              <a:t>= 1</a:t>
            </a:r>
          </a:p>
          <a:p>
            <a:pPr lvl="2" indent="0">
              <a:buNone/>
            </a:pPr>
            <a:r>
              <a:rPr lang="nl-BE" dirty="0" smtClean="0"/>
              <a:t>BSH </a:t>
            </a:r>
            <a:r>
              <a:rPr lang="nl-BE" dirty="0" err="1" smtClean="0"/>
              <a:t>operation</a:t>
            </a:r>
            <a:r>
              <a:rPr lang="nl-BE" dirty="0" smtClean="0"/>
              <a:t> is </a:t>
            </a:r>
            <a:r>
              <a:rPr lang="nl-BE" dirty="0" err="1" smtClean="0"/>
              <a:t>only</a:t>
            </a:r>
            <a:r>
              <a:rPr lang="nl-BE" dirty="0" smtClean="0"/>
              <a:t> </a:t>
            </a:r>
            <a:r>
              <a:rPr lang="nl-BE" dirty="0" err="1" smtClean="0"/>
              <a:t>determinded</a:t>
            </a:r>
            <a:r>
              <a:rPr lang="nl-BE" dirty="0" smtClean="0"/>
              <a:t> </a:t>
            </a:r>
            <a:r>
              <a:rPr lang="nl-BE" dirty="0" err="1" smtClean="0"/>
              <a:t>by</a:t>
            </a:r>
            <a:r>
              <a:rPr lang="nl-BE" dirty="0" smtClean="0"/>
              <a:t> BSH OFF </a:t>
            </a:r>
            <a:r>
              <a:rPr lang="nl-BE" dirty="0" err="1" smtClean="0"/>
              <a:t>temperature</a:t>
            </a:r>
            <a:r>
              <a:rPr lang="nl-BE" dirty="0" smtClean="0"/>
              <a:t>, BSH ON </a:t>
            </a:r>
            <a:r>
              <a:rPr lang="nl-BE" dirty="0" err="1" smtClean="0"/>
              <a:t>temperature</a:t>
            </a:r>
            <a:r>
              <a:rPr lang="nl-BE" dirty="0" smtClean="0"/>
              <a:t> </a:t>
            </a:r>
            <a:r>
              <a:rPr lang="nl-BE" dirty="0" err="1" smtClean="0"/>
              <a:t>and</a:t>
            </a:r>
            <a:r>
              <a:rPr lang="nl-BE" dirty="0" smtClean="0"/>
              <a:t>/or </a:t>
            </a:r>
            <a:r>
              <a:rPr lang="nl-BE" dirty="0" err="1" smtClean="0"/>
              <a:t>scheduled</a:t>
            </a:r>
            <a:r>
              <a:rPr lang="nl-BE" dirty="0" smtClean="0"/>
              <a:t> </a:t>
            </a:r>
            <a:r>
              <a:rPr lang="nl-BE" dirty="0" err="1" smtClean="0"/>
              <a:t>titmer</a:t>
            </a:r>
            <a:r>
              <a:rPr lang="nl-BE" dirty="0" smtClean="0"/>
              <a:t>. It is </a:t>
            </a:r>
            <a:r>
              <a:rPr lang="nl-BE" dirty="0" err="1" smtClean="0"/>
              <a:t>allowed</a:t>
            </a:r>
            <a:r>
              <a:rPr lang="nl-BE" dirty="0" smtClean="0"/>
              <a:t> </a:t>
            </a:r>
            <a:r>
              <a:rPr lang="nl-BE" dirty="0" err="1" smtClean="0"/>
              <a:t>to</a:t>
            </a:r>
            <a:r>
              <a:rPr lang="nl-BE" dirty="0" smtClean="0"/>
              <a:t> </a:t>
            </a:r>
            <a:r>
              <a:rPr lang="nl-BE" dirty="0" err="1" smtClean="0"/>
              <a:t>operate</a:t>
            </a:r>
            <a:r>
              <a:rPr lang="nl-BE" dirty="0" smtClean="0"/>
              <a:t> </a:t>
            </a:r>
            <a:r>
              <a:rPr lang="nl-BE" dirty="0" err="1" smtClean="0"/>
              <a:t>together</a:t>
            </a:r>
            <a:r>
              <a:rPr lang="nl-BE" dirty="0" smtClean="0"/>
              <a:t> </a:t>
            </a:r>
            <a:r>
              <a:rPr lang="nl-BE" dirty="0" err="1" smtClean="0"/>
              <a:t>with</a:t>
            </a:r>
            <a:r>
              <a:rPr lang="nl-BE" dirty="0" smtClean="0"/>
              <a:t> the HP</a:t>
            </a:r>
            <a:endParaRPr lang="en-GB" dirty="0" smtClean="0"/>
          </a:p>
          <a:p>
            <a:pPr marL="1428750" lvl="2" indent="-285750">
              <a:buFontTx/>
              <a:buChar char="-"/>
            </a:pPr>
            <a:r>
              <a:rPr lang="nl-BE" dirty="0" smtClean="0"/>
              <a:t>Most optimum = 2</a:t>
            </a:r>
          </a:p>
          <a:p>
            <a:pPr lvl="2" indent="0">
              <a:buNone/>
            </a:pPr>
            <a:r>
              <a:rPr lang="nl-BE" dirty="0" smtClean="0"/>
              <a:t>BSH </a:t>
            </a:r>
            <a:r>
              <a:rPr lang="nl-BE" dirty="0" err="1" smtClean="0"/>
              <a:t>only</a:t>
            </a:r>
            <a:r>
              <a:rPr lang="nl-BE" dirty="0" smtClean="0"/>
              <a:t> </a:t>
            </a:r>
            <a:r>
              <a:rPr lang="nl-BE" dirty="0" err="1" smtClean="0"/>
              <a:t>allowed</a:t>
            </a:r>
            <a:r>
              <a:rPr lang="nl-BE" dirty="0" smtClean="0"/>
              <a:t> </a:t>
            </a:r>
            <a:r>
              <a:rPr lang="nl-BE" dirty="0" err="1" smtClean="0"/>
              <a:t>when</a:t>
            </a:r>
            <a:r>
              <a:rPr lang="nl-BE" dirty="0" smtClean="0"/>
              <a:t> HP is out of </a:t>
            </a:r>
            <a:r>
              <a:rPr lang="nl-BE" dirty="0" err="1" smtClean="0"/>
              <a:t>operation</a:t>
            </a:r>
            <a:r>
              <a:rPr lang="nl-BE" dirty="0" smtClean="0"/>
              <a:t> range</a:t>
            </a:r>
          </a:p>
          <a:p>
            <a:pPr marL="1428750" lvl="2" indent="-285750">
              <a:buFontTx/>
              <a:buChar char="-"/>
            </a:pPr>
            <a:r>
              <a:rPr lang="nl-BE" b="1" dirty="0" smtClean="0"/>
              <a:t>Optimum = 3 </a:t>
            </a:r>
          </a:p>
          <a:p>
            <a:pPr lvl="2" indent="0">
              <a:buNone/>
            </a:pPr>
            <a:r>
              <a:rPr lang="nl-BE" dirty="0"/>
              <a:t>BSH </a:t>
            </a:r>
            <a:r>
              <a:rPr lang="nl-BE" dirty="0" err="1"/>
              <a:t>operation</a:t>
            </a:r>
            <a:r>
              <a:rPr lang="nl-BE" dirty="0"/>
              <a:t> is </a:t>
            </a:r>
            <a:r>
              <a:rPr lang="nl-BE" dirty="0" err="1"/>
              <a:t>only</a:t>
            </a:r>
            <a:r>
              <a:rPr lang="nl-BE" dirty="0"/>
              <a:t> </a:t>
            </a:r>
            <a:r>
              <a:rPr lang="nl-BE" dirty="0" err="1"/>
              <a:t>determinded</a:t>
            </a:r>
            <a:r>
              <a:rPr lang="nl-BE" dirty="0"/>
              <a:t> </a:t>
            </a:r>
            <a:r>
              <a:rPr lang="nl-BE" dirty="0" err="1"/>
              <a:t>by</a:t>
            </a:r>
            <a:r>
              <a:rPr lang="nl-BE" dirty="0"/>
              <a:t> BSH OFF </a:t>
            </a:r>
            <a:r>
              <a:rPr lang="nl-BE" dirty="0" err="1"/>
              <a:t>temperature</a:t>
            </a:r>
            <a:r>
              <a:rPr lang="nl-BE" dirty="0"/>
              <a:t>, BSH ON </a:t>
            </a:r>
            <a:r>
              <a:rPr lang="nl-BE" dirty="0" err="1"/>
              <a:t>temperature</a:t>
            </a:r>
            <a:r>
              <a:rPr lang="nl-BE" dirty="0"/>
              <a:t> </a:t>
            </a:r>
            <a:r>
              <a:rPr lang="nl-BE" dirty="0" err="1"/>
              <a:t>and</a:t>
            </a:r>
            <a:r>
              <a:rPr lang="nl-BE" dirty="0"/>
              <a:t>/or </a:t>
            </a:r>
            <a:r>
              <a:rPr lang="nl-BE" dirty="0" err="1"/>
              <a:t>scheduled</a:t>
            </a:r>
            <a:r>
              <a:rPr lang="nl-BE" dirty="0"/>
              <a:t> </a:t>
            </a:r>
            <a:r>
              <a:rPr lang="nl-BE" dirty="0" err="1"/>
              <a:t>titmer</a:t>
            </a:r>
            <a:r>
              <a:rPr lang="nl-BE" dirty="0"/>
              <a:t>. It is </a:t>
            </a:r>
            <a:r>
              <a:rPr lang="nl-BE" dirty="0" err="1"/>
              <a:t>allowed</a:t>
            </a:r>
            <a:r>
              <a:rPr lang="nl-BE" dirty="0"/>
              <a:t> </a:t>
            </a:r>
            <a:r>
              <a:rPr lang="nl-BE" dirty="0" err="1"/>
              <a:t>to</a:t>
            </a:r>
            <a:r>
              <a:rPr lang="nl-BE" dirty="0"/>
              <a:t> </a:t>
            </a:r>
            <a:r>
              <a:rPr lang="nl-BE" dirty="0" err="1"/>
              <a:t>operate</a:t>
            </a:r>
            <a:r>
              <a:rPr lang="nl-BE" dirty="0"/>
              <a:t> </a:t>
            </a:r>
            <a:r>
              <a:rPr lang="nl-BE" dirty="0" err="1"/>
              <a:t>together</a:t>
            </a:r>
            <a:r>
              <a:rPr lang="nl-BE" dirty="0"/>
              <a:t> </a:t>
            </a:r>
            <a:r>
              <a:rPr lang="nl-BE" dirty="0" err="1"/>
              <a:t>with</a:t>
            </a:r>
            <a:r>
              <a:rPr lang="nl-BE" dirty="0"/>
              <a:t> the </a:t>
            </a:r>
            <a:r>
              <a:rPr lang="nl-BE" dirty="0" smtClean="0"/>
              <a:t>HP but </a:t>
            </a:r>
            <a:r>
              <a:rPr lang="nl-BE" dirty="0" err="1" smtClean="0"/>
              <a:t>with</a:t>
            </a:r>
            <a:r>
              <a:rPr lang="nl-BE" dirty="0" smtClean="0"/>
              <a:t> </a:t>
            </a:r>
            <a:r>
              <a:rPr lang="nl-BE" dirty="0" err="1" smtClean="0"/>
              <a:t>following</a:t>
            </a:r>
            <a:r>
              <a:rPr lang="nl-BE" dirty="0" smtClean="0"/>
              <a:t> </a:t>
            </a:r>
            <a:r>
              <a:rPr lang="nl-BE" dirty="0" err="1" smtClean="0"/>
              <a:t>restrictions</a:t>
            </a:r>
            <a:r>
              <a:rPr lang="nl-BE" dirty="0"/>
              <a:t> </a:t>
            </a:r>
            <a:r>
              <a:rPr lang="nl-BE" dirty="0" smtClean="0"/>
              <a:t>: </a:t>
            </a:r>
          </a:p>
          <a:p>
            <a:pPr lvl="2" indent="0">
              <a:buNone/>
            </a:pPr>
            <a:r>
              <a:rPr lang="nl-BE" dirty="0" smtClean="0"/>
              <a:t>BSH = OFF </a:t>
            </a:r>
            <a:r>
              <a:rPr lang="nl-BE" dirty="0" err="1" smtClean="0"/>
              <a:t>when</a:t>
            </a:r>
            <a:r>
              <a:rPr lang="nl-BE" dirty="0" smtClean="0"/>
              <a:t> HP = ON </a:t>
            </a:r>
            <a:r>
              <a:rPr lang="nl-BE" dirty="0" err="1" smtClean="0"/>
              <a:t>for</a:t>
            </a:r>
            <a:r>
              <a:rPr lang="nl-BE" dirty="0" smtClean="0"/>
              <a:t> DHW</a:t>
            </a:r>
          </a:p>
          <a:p>
            <a:pPr lvl="2" indent="0">
              <a:buNone/>
            </a:pPr>
            <a:r>
              <a:rPr lang="nl-BE" dirty="0" smtClean="0"/>
              <a:t>HP = OFF </a:t>
            </a:r>
            <a:r>
              <a:rPr lang="nl-BE" dirty="0" err="1" smtClean="0"/>
              <a:t>for</a:t>
            </a:r>
            <a:r>
              <a:rPr lang="nl-BE" dirty="0" smtClean="0"/>
              <a:t> DHW </a:t>
            </a:r>
            <a:r>
              <a:rPr lang="nl-BE" dirty="0" err="1" smtClean="0"/>
              <a:t>when</a:t>
            </a:r>
            <a:r>
              <a:rPr lang="nl-BE" dirty="0" smtClean="0"/>
              <a:t> BSH = ON, [8-03] is </a:t>
            </a:r>
            <a:r>
              <a:rPr lang="nl-BE" dirty="0" err="1" smtClean="0"/>
              <a:t>not</a:t>
            </a:r>
            <a:r>
              <a:rPr lang="nl-BE" dirty="0" smtClean="0"/>
              <a:t> relevant</a:t>
            </a:r>
          </a:p>
          <a:p>
            <a:pPr lvl="2" indent="0">
              <a:buNone/>
            </a:pPr>
            <a:endParaRPr lang="nl-BE" dirty="0"/>
          </a:p>
          <a:p>
            <a:pPr lvl="2" indent="0">
              <a:buNone/>
            </a:pPr>
            <a:r>
              <a:rPr lang="en-GB" b="1" dirty="0">
                <a:solidFill>
                  <a:srgbClr val="000000"/>
                </a:solidFill>
              </a:rPr>
              <a:t>Note: </a:t>
            </a:r>
            <a:r>
              <a:rPr lang="en-GB" dirty="0">
                <a:solidFill>
                  <a:srgbClr val="000000"/>
                </a:solidFill>
              </a:rPr>
              <a:t>When setting 4-03=1/2/3, the booster heater operation can still be restricted by the booster heater allowance schedule</a:t>
            </a:r>
            <a:endParaRPr lang="en-US" dirty="0"/>
          </a:p>
          <a:p>
            <a:pPr lvl="2" indent="0">
              <a:buNone/>
            </a:pPr>
            <a:endParaRPr lang="en-GB" dirty="0"/>
          </a:p>
          <a:p>
            <a:pPr lvl="2" indent="0">
              <a:buNone/>
            </a:pPr>
            <a:endParaRPr lang="nl-BE" dirty="0" smtClean="0"/>
          </a:p>
        </p:txBody>
      </p:sp>
    </p:spTree>
    <p:extLst>
      <p:ext uri="{BB962C8B-B14F-4D97-AF65-F5344CB8AC3E}">
        <p14:creationId xmlns:p14="http://schemas.microsoft.com/office/powerpoint/2010/main" val="4019418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7</a:t>
            </a:fld>
            <a:endParaRPr lang="en-US"/>
          </a:p>
        </p:txBody>
      </p:sp>
      <p:sp>
        <p:nvSpPr>
          <p:cNvPr id="4" name="Text Placeholder 3"/>
          <p:cNvSpPr>
            <a:spLocks noGrp="1"/>
          </p:cNvSpPr>
          <p:nvPr>
            <p:ph type="body" sz="quarter" idx="15"/>
          </p:nvPr>
        </p:nvSpPr>
        <p:spPr/>
        <p:txBody>
          <a:bodyPr/>
          <a:lstStyle/>
          <a:p>
            <a:r>
              <a:rPr lang="nl-BE" dirty="0" smtClean="0"/>
              <a:t>0.3 </a:t>
            </a:r>
            <a:r>
              <a:rPr lang="nl-BE" dirty="0"/>
              <a:t>Pre-</a:t>
            </a:r>
            <a:r>
              <a:rPr lang="nl-BE" dirty="0" err="1"/>
              <a:t>commissioning</a:t>
            </a:r>
            <a:r>
              <a:rPr lang="nl-BE" dirty="0"/>
              <a:t> </a:t>
            </a:r>
            <a:r>
              <a:rPr lang="nl-BE" dirty="0" err="1"/>
              <a:t>check’s</a:t>
            </a:r>
            <a:r>
              <a:rPr lang="nl-BE" dirty="0"/>
              <a:t> </a:t>
            </a:r>
            <a:r>
              <a:rPr lang="en-GB" dirty="0"/>
              <a:t> </a:t>
            </a:r>
            <a:r>
              <a:rPr lang="en-GB" dirty="0" smtClean="0"/>
              <a:t>- Flow </a:t>
            </a:r>
            <a:endParaRPr lang="en-GB" dirty="0"/>
          </a:p>
          <a:p>
            <a:endParaRPr lang="en-GB" dirty="0"/>
          </a:p>
        </p:txBody>
      </p:sp>
      <p:sp>
        <p:nvSpPr>
          <p:cNvPr id="5" name="Text Placeholder 4"/>
          <p:cNvSpPr>
            <a:spLocks noGrp="1"/>
          </p:cNvSpPr>
          <p:nvPr>
            <p:ph type="body" sz="quarter" idx="16"/>
          </p:nvPr>
        </p:nvSpPr>
        <p:spPr/>
        <p:txBody>
          <a:bodyPr>
            <a:normAutofit/>
          </a:bodyPr>
          <a:lstStyle/>
          <a:p>
            <a:pPr marL="285750" indent="-285750">
              <a:spcBef>
                <a:spcPct val="50000"/>
              </a:spcBef>
              <a:buFontTx/>
              <a:buChar char="-"/>
            </a:pPr>
            <a:r>
              <a:rPr lang="en-GB" dirty="0" smtClean="0">
                <a:solidFill>
                  <a:schemeClr val="bg2"/>
                </a:solidFill>
                <a:cs typeface="Arial" pitchFamily="34" charset="0"/>
              </a:rPr>
              <a:t>If </a:t>
            </a:r>
            <a:r>
              <a:rPr lang="en-GB" dirty="0">
                <a:solidFill>
                  <a:schemeClr val="bg2"/>
                </a:solidFill>
                <a:cs typeface="Arial" pitchFamily="34" charset="0"/>
              </a:rPr>
              <a:t>the minimum flow rate for the respective unit is not observed the unit will </a:t>
            </a:r>
            <a:r>
              <a:rPr lang="en-GB" dirty="0" smtClean="0">
                <a:solidFill>
                  <a:schemeClr val="bg2"/>
                </a:solidFill>
                <a:cs typeface="Arial" pitchFamily="34" charset="0"/>
              </a:rPr>
              <a:t>malfunction.</a:t>
            </a:r>
          </a:p>
          <a:p>
            <a:pPr marL="285750" indent="-285750">
              <a:spcBef>
                <a:spcPct val="50000"/>
              </a:spcBef>
              <a:buFontTx/>
              <a:buChar char="-"/>
            </a:pPr>
            <a:r>
              <a:rPr lang="en-GB" dirty="0" smtClean="0">
                <a:solidFill>
                  <a:schemeClr val="bg2"/>
                </a:solidFill>
                <a:cs typeface="Arial" pitchFamily="34" charset="0"/>
              </a:rPr>
              <a:t>Reference </a:t>
            </a:r>
            <a:r>
              <a:rPr lang="en-GB" dirty="0">
                <a:solidFill>
                  <a:schemeClr val="bg2"/>
                </a:solidFill>
                <a:cs typeface="Arial" pitchFamily="34" charset="0"/>
              </a:rPr>
              <a:t>must be made to the pump curves to compensate for the ESP of the CH </a:t>
            </a:r>
            <a:r>
              <a:rPr lang="en-GB" dirty="0" smtClean="0">
                <a:solidFill>
                  <a:schemeClr val="bg2"/>
                </a:solidFill>
                <a:cs typeface="Arial" pitchFamily="34" charset="0"/>
              </a:rPr>
              <a:t>system.</a:t>
            </a:r>
          </a:p>
          <a:p>
            <a:pPr marL="285750" indent="-285750">
              <a:spcBef>
                <a:spcPct val="50000"/>
              </a:spcBef>
              <a:buFontTx/>
              <a:buChar char="-"/>
            </a:pPr>
            <a:r>
              <a:rPr lang="en-GB" dirty="0" smtClean="0">
                <a:solidFill>
                  <a:schemeClr val="bg2"/>
                </a:solidFill>
                <a:cs typeface="Arial" pitchFamily="34" charset="0"/>
              </a:rPr>
              <a:t>To </a:t>
            </a:r>
            <a:r>
              <a:rPr lang="en-GB" dirty="0">
                <a:solidFill>
                  <a:schemeClr val="bg2"/>
                </a:solidFill>
                <a:cs typeface="Arial" pitchFamily="34" charset="0"/>
              </a:rPr>
              <a:t>calculate water flow rates for a guideline purposes only use calculation Q = M x </a:t>
            </a:r>
            <a:r>
              <a:rPr lang="en-GB" dirty="0" err="1">
                <a:solidFill>
                  <a:schemeClr val="bg2"/>
                </a:solidFill>
                <a:cs typeface="Arial" pitchFamily="34" charset="0"/>
              </a:rPr>
              <a:t>Cp</a:t>
            </a:r>
            <a:r>
              <a:rPr lang="en-GB" dirty="0">
                <a:solidFill>
                  <a:schemeClr val="bg2"/>
                </a:solidFill>
                <a:cs typeface="Arial" pitchFamily="34" charset="0"/>
              </a:rPr>
              <a:t> x </a:t>
            </a:r>
            <a:r>
              <a:rPr lang="en-GB" dirty="0" smtClean="0">
                <a:solidFill>
                  <a:schemeClr val="bg2"/>
                </a:solidFill>
                <a:cs typeface="Arial" pitchFamily="34" charset="0"/>
              </a:rPr>
              <a:t>DT ; where   </a:t>
            </a:r>
            <a:r>
              <a:rPr lang="en-GB" dirty="0">
                <a:solidFill>
                  <a:schemeClr val="bg2"/>
                </a:solidFill>
                <a:cs typeface="Arial" pitchFamily="34" charset="0"/>
              </a:rPr>
              <a:t>M = ____</a:t>
            </a:r>
            <a:r>
              <a:rPr lang="en-GB" u="sng" dirty="0">
                <a:solidFill>
                  <a:schemeClr val="bg2"/>
                </a:solidFill>
                <a:cs typeface="Arial" pitchFamily="34" charset="0"/>
              </a:rPr>
              <a:t>Q</a:t>
            </a:r>
            <a:r>
              <a:rPr lang="en-GB" u="sng" dirty="0" smtClean="0">
                <a:solidFill>
                  <a:schemeClr val="bg2"/>
                </a:solidFill>
                <a:cs typeface="Arial" pitchFamily="34" charset="0"/>
              </a:rPr>
              <a:t>____</a:t>
            </a:r>
            <a:r>
              <a:rPr lang="nl-BE" dirty="0" smtClean="0">
                <a:solidFill>
                  <a:schemeClr val="bg2"/>
                </a:solidFill>
                <a:cs typeface="Arial" pitchFamily="34" charset="0"/>
              </a:rPr>
              <a:t>	  				         </a:t>
            </a:r>
            <a:r>
              <a:rPr lang="en-US" dirty="0" smtClean="0">
                <a:solidFill>
                  <a:schemeClr val="bg2"/>
                </a:solidFill>
                <a:cs typeface="Arial" pitchFamily="34" charset="0"/>
              </a:rPr>
              <a:t> </a:t>
            </a:r>
            <a:r>
              <a:rPr lang="en-US" dirty="0">
                <a:solidFill>
                  <a:schemeClr val="bg2"/>
                </a:solidFill>
                <a:cs typeface="Arial" pitchFamily="34" charset="0"/>
              </a:rPr>
              <a:t>(</a:t>
            </a:r>
            <a:r>
              <a:rPr lang="en-US" dirty="0" err="1">
                <a:solidFill>
                  <a:schemeClr val="bg2"/>
                </a:solidFill>
                <a:cs typeface="Arial" pitchFamily="34" charset="0"/>
              </a:rPr>
              <a:t>Cp</a:t>
            </a:r>
            <a:r>
              <a:rPr lang="en-US" dirty="0">
                <a:solidFill>
                  <a:schemeClr val="bg2"/>
                </a:solidFill>
                <a:cs typeface="Arial" pitchFamily="34" charset="0"/>
              </a:rPr>
              <a:t>  x  DT</a:t>
            </a:r>
            <a:r>
              <a:rPr lang="en-US" dirty="0" smtClean="0">
                <a:solidFill>
                  <a:schemeClr val="bg2"/>
                </a:solidFill>
                <a:cs typeface="Arial" pitchFamily="34" charset="0"/>
              </a:rPr>
              <a:t>)</a:t>
            </a:r>
            <a:endParaRPr lang="en-US" dirty="0">
              <a:solidFill>
                <a:schemeClr val="bg2"/>
              </a:solidFill>
              <a:cs typeface="Arial" pitchFamily="34" charset="0"/>
            </a:endParaRPr>
          </a:p>
          <a:p>
            <a:pPr>
              <a:spcBef>
                <a:spcPct val="50000"/>
              </a:spcBef>
            </a:pPr>
            <a:r>
              <a:rPr lang="en-US" sz="1200" dirty="0">
                <a:solidFill>
                  <a:schemeClr val="bg2"/>
                </a:solidFill>
                <a:cs typeface="Arial" pitchFamily="34" charset="0"/>
              </a:rPr>
              <a:t>Q = Unit output in kW]				</a:t>
            </a:r>
            <a:endParaRPr lang="en-US" sz="1200" dirty="0" smtClean="0">
              <a:solidFill>
                <a:schemeClr val="bg2"/>
              </a:solidFill>
              <a:cs typeface="Arial" pitchFamily="34" charset="0"/>
            </a:endParaRPr>
          </a:p>
          <a:p>
            <a:pPr>
              <a:spcBef>
                <a:spcPct val="50000"/>
              </a:spcBef>
            </a:pPr>
            <a:r>
              <a:rPr lang="en-US" sz="1200" dirty="0" smtClean="0">
                <a:solidFill>
                  <a:schemeClr val="bg2"/>
                </a:solidFill>
                <a:cs typeface="Arial" pitchFamily="34" charset="0"/>
              </a:rPr>
              <a:t>M </a:t>
            </a:r>
            <a:r>
              <a:rPr lang="en-US" sz="1200" dirty="0">
                <a:solidFill>
                  <a:schemeClr val="bg2"/>
                </a:solidFill>
                <a:cs typeface="Arial" pitchFamily="34" charset="0"/>
              </a:rPr>
              <a:t>= Mass flow rate in l/sec (x by 60 for l/min)</a:t>
            </a:r>
          </a:p>
          <a:p>
            <a:pPr>
              <a:spcBef>
                <a:spcPct val="50000"/>
              </a:spcBef>
            </a:pPr>
            <a:r>
              <a:rPr lang="en-US" sz="1200" dirty="0" err="1">
                <a:solidFill>
                  <a:schemeClr val="bg2"/>
                </a:solidFill>
                <a:cs typeface="Arial" pitchFamily="34" charset="0"/>
              </a:rPr>
              <a:t>Cp</a:t>
            </a:r>
            <a:r>
              <a:rPr lang="en-US" sz="1200" dirty="0">
                <a:solidFill>
                  <a:schemeClr val="bg2"/>
                </a:solidFill>
                <a:cs typeface="Arial" pitchFamily="34" charset="0"/>
              </a:rPr>
              <a:t> = Specific heat capacity of water is 4.186 kJ/kg  </a:t>
            </a:r>
            <a:r>
              <a:rPr lang="en-US" sz="1200" dirty="0" smtClean="0">
                <a:solidFill>
                  <a:schemeClr val="bg2"/>
                </a:solidFill>
                <a:cs typeface="Arial" pitchFamily="34" charset="0"/>
              </a:rPr>
              <a:t>(</a:t>
            </a:r>
            <a:r>
              <a:rPr lang="en-US" sz="1200" dirty="0">
                <a:solidFill>
                  <a:schemeClr val="bg2"/>
                </a:solidFill>
                <a:cs typeface="Arial" pitchFamily="34" charset="0"/>
              </a:rPr>
              <a:t>25% glycol drops to SHC 3.97 at 45</a:t>
            </a:r>
            <a:r>
              <a:rPr lang="en-US" sz="1200" baseline="30000" dirty="0">
                <a:solidFill>
                  <a:schemeClr val="bg2"/>
                </a:solidFill>
                <a:cs typeface="Arial" pitchFamily="34" charset="0"/>
              </a:rPr>
              <a:t>o</a:t>
            </a:r>
            <a:r>
              <a:rPr lang="en-US" sz="1200" dirty="0">
                <a:solidFill>
                  <a:schemeClr val="bg2"/>
                </a:solidFill>
                <a:cs typeface="Arial" pitchFamily="34" charset="0"/>
              </a:rPr>
              <a:t>c flow)</a:t>
            </a:r>
          </a:p>
          <a:p>
            <a:pPr>
              <a:spcBef>
                <a:spcPct val="50000"/>
              </a:spcBef>
            </a:pPr>
            <a:r>
              <a:rPr lang="en-US" sz="1200" dirty="0">
                <a:solidFill>
                  <a:schemeClr val="bg2"/>
                </a:solidFill>
                <a:cs typeface="Arial" pitchFamily="34" charset="0"/>
              </a:rPr>
              <a:t>DT = temperature difference across flow and return</a:t>
            </a:r>
          </a:p>
          <a:p>
            <a:endParaRPr lang="en-GB" dirty="0"/>
          </a:p>
        </p:txBody>
      </p:sp>
      <p:graphicFrame>
        <p:nvGraphicFramePr>
          <p:cNvPr id="6" name="Group 5"/>
          <p:cNvGraphicFramePr>
            <a:graphicFrameLocks noGrp="1"/>
          </p:cNvGraphicFramePr>
          <p:nvPr>
            <p:extLst>
              <p:ext uri="{D42A27DB-BD31-4B8C-83A1-F6EECF244321}">
                <p14:modId xmlns:p14="http://schemas.microsoft.com/office/powerpoint/2010/main" val="1285523702"/>
              </p:ext>
            </p:extLst>
          </p:nvPr>
        </p:nvGraphicFramePr>
        <p:xfrm>
          <a:off x="4400981" y="4518121"/>
          <a:ext cx="4635515" cy="1935215"/>
        </p:xfrm>
        <a:graphic>
          <a:graphicData uri="http://schemas.openxmlformats.org/drawingml/2006/table">
            <a:tbl>
              <a:tblPr>
                <a:tableStyleId>{5C22544A-7EE6-4342-B048-85BDC9FD1C3A}</a:tableStyleId>
              </a:tblPr>
              <a:tblGrid>
                <a:gridCol w="1002946"/>
                <a:gridCol w="1106951"/>
                <a:gridCol w="1262809"/>
                <a:gridCol w="1262809"/>
              </a:tblGrid>
              <a:tr h="562826">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smtClean="0">
                        <a:ln>
                          <a:noFill/>
                        </a:ln>
                        <a:solidFill>
                          <a:schemeClr val="bg2"/>
                        </a:solidFill>
                        <a:effectLst/>
                        <a:latin typeface="Arial" charset="0"/>
                      </a:endParaRPr>
                    </a:p>
                  </a:txBody>
                  <a:tcPr marL="99060" marR="99060" anchor="ctr" horzOverflow="overflow"/>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u="none" strike="noStrike" cap="none" normalizeH="0" baseline="0" dirty="0" smtClean="0">
                          <a:ln>
                            <a:noFill/>
                          </a:ln>
                          <a:solidFill>
                            <a:schemeClr val="bg2"/>
                          </a:solidFill>
                          <a:effectLst/>
                        </a:rPr>
                        <a:t>EBHQ005</a:t>
                      </a:r>
                      <a:endParaRPr kumimoji="0" lang="en-US" sz="1300" b="1" i="0" u="none" strike="noStrike" cap="none" normalizeH="0" baseline="0" dirty="0" smtClean="0">
                        <a:ln>
                          <a:noFill/>
                        </a:ln>
                        <a:solidFill>
                          <a:schemeClr val="bg2"/>
                        </a:solidFill>
                        <a:effectLst/>
                        <a:latin typeface="Arial" charset="0"/>
                      </a:endParaRPr>
                    </a:p>
                  </a:txBody>
                  <a:tcPr marL="99060" marR="9906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u="none" strike="noStrike" cap="none" normalizeH="0" baseline="0" dirty="0" smtClean="0">
                          <a:ln>
                            <a:noFill/>
                          </a:ln>
                          <a:solidFill>
                            <a:schemeClr val="bg2"/>
                          </a:solidFill>
                          <a:effectLst/>
                        </a:rPr>
                        <a:t>EBHQ007</a:t>
                      </a:r>
                      <a:endParaRPr kumimoji="0" lang="en-US" sz="1300" b="1" i="0" u="none" strike="noStrike" cap="none" normalizeH="0" baseline="0" dirty="0" smtClean="0">
                        <a:ln>
                          <a:noFill/>
                        </a:ln>
                        <a:solidFill>
                          <a:schemeClr val="bg2"/>
                        </a:solidFill>
                        <a:effectLst/>
                        <a:latin typeface="Arial" charset="0"/>
                      </a:endParaRPr>
                    </a:p>
                  </a:txBody>
                  <a:tcPr marL="99060" marR="99060" anchor="ctr" horzOverflow="overflow"/>
                </a:tc>
              </a:tr>
              <a:tr h="64517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300" u="none" strike="noStrike" cap="none" normalizeH="0" baseline="0" dirty="0" smtClean="0">
                          <a:ln>
                            <a:noFill/>
                          </a:ln>
                          <a:solidFill>
                            <a:schemeClr val="bg2"/>
                          </a:solidFill>
                          <a:effectLst/>
                        </a:rPr>
                        <a:t>Water flow rate (l/min)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300" u="none" strike="noStrike" cap="none" normalizeH="0" baseline="0" dirty="0" smtClean="0">
                        <a:ln>
                          <a:noFill/>
                        </a:ln>
                        <a:solidFill>
                          <a:schemeClr val="bg2"/>
                        </a:solidFill>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300" u="none" strike="noStrike" cap="none" normalizeH="0" baseline="0" dirty="0" smtClean="0">
                          <a:ln>
                            <a:noFill/>
                          </a:ln>
                          <a:solidFill>
                            <a:schemeClr val="bg2"/>
                          </a:solidFill>
                          <a:effectLst/>
                        </a:rPr>
                        <a:t>With 5</a:t>
                      </a:r>
                      <a:r>
                        <a:rPr kumimoji="0" lang="en-GB" sz="1300" u="none" strike="noStrike" cap="none" normalizeH="0" baseline="30000" dirty="0" smtClean="0">
                          <a:ln>
                            <a:noFill/>
                          </a:ln>
                          <a:solidFill>
                            <a:schemeClr val="bg2"/>
                          </a:solidFill>
                          <a:effectLst/>
                        </a:rPr>
                        <a:t>o</a:t>
                      </a:r>
                      <a:r>
                        <a:rPr kumimoji="0" lang="en-GB" sz="1300" u="none" strike="noStrike" cap="none" normalizeH="0" baseline="0" dirty="0" smtClean="0">
                          <a:ln>
                            <a:noFill/>
                          </a:ln>
                          <a:solidFill>
                            <a:schemeClr val="bg2"/>
                          </a:solidFill>
                          <a:effectLst/>
                        </a:rPr>
                        <a:t>c system DT</a:t>
                      </a:r>
                      <a:endParaRPr kumimoji="0" lang="en-US" sz="1300" b="0" i="0" u="none" strike="noStrike" cap="none" normalizeH="0" baseline="0" dirty="0" smtClean="0">
                        <a:ln>
                          <a:noFill/>
                        </a:ln>
                        <a:solidFill>
                          <a:schemeClr val="bg2"/>
                        </a:solidFill>
                        <a:effectLst/>
                        <a:latin typeface="Arial" charset="0"/>
                      </a:endParaRPr>
                    </a:p>
                  </a:txBody>
                  <a:tcPr marL="99060" marR="9906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300" u="none" strike="noStrike" cap="none" normalizeH="0" baseline="0" dirty="0" smtClean="0">
                          <a:ln>
                            <a:noFill/>
                          </a:ln>
                          <a:solidFill>
                            <a:schemeClr val="bg2"/>
                          </a:solidFill>
                          <a:effectLst/>
                        </a:rPr>
                        <a:t>Heating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300" u="none" strike="noStrike" cap="none" normalizeH="0" baseline="0" dirty="0" smtClean="0">
                          <a:ln>
                            <a:noFill/>
                          </a:ln>
                          <a:solidFill>
                            <a:schemeClr val="bg2"/>
                          </a:solidFill>
                          <a:effectLst/>
                        </a:rPr>
                        <a:t>(Nom)</a:t>
                      </a:r>
                      <a:endParaRPr kumimoji="0" lang="en-US" sz="1300" b="1" i="0" u="none" strike="noStrike" cap="none" normalizeH="0" baseline="0" dirty="0" smtClean="0">
                        <a:ln>
                          <a:noFill/>
                        </a:ln>
                        <a:solidFill>
                          <a:schemeClr val="bg2"/>
                        </a:solidFill>
                        <a:effectLst/>
                        <a:latin typeface="Arial" charset="0"/>
                      </a:endParaRPr>
                    </a:p>
                  </a:txBody>
                  <a:tcPr marL="99060" marR="9906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300" u="none" strike="noStrike" cap="none" normalizeH="0" baseline="0" dirty="0" smtClean="0">
                          <a:ln>
                            <a:noFill/>
                          </a:ln>
                          <a:solidFill>
                            <a:schemeClr val="bg2"/>
                          </a:solidFill>
                          <a:effectLst/>
                        </a:rPr>
                        <a:t>14.3</a:t>
                      </a:r>
                      <a:endParaRPr kumimoji="0" lang="en-US" sz="1300" b="1" i="0" u="none" strike="noStrike" cap="none" normalizeH="0" baseline="0" dirty="0" smtClean="0">
                        <a:ln>
                          <a:noFill/>
                        </a:ln>
                        <a:solidFill>
                          <a:schemeClr val="bg2"/>
                        </a:solidFill>
                        <a:effectLst/>
                        <a:latin typeface="Arial" charset="0"/>
                      </a:endParaRPr>
                    </a:p>
                  </a:txBody>
                  <a:tcPr marL="97500" marR="975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300" u="none" strike="noStrike" cap="none" normalizeH="0" baseline="0" dirty="0" smtClean="0">
                          <a:ln>
                            <a:noFill/>
                          </a:ln>
                          <a:solidFill>
                            <a:schemeClr val="bg2"/>
                          </a:solidFill>
                          <a:effectLst/>
                        </a:rPr>
                        <a:t>20.1</a:t>
                      </a:r>
                      <a:endParaRPr kumimoji="0" lang="en-US" sz="1300" b="1" i="0" u="none" strike="noStrike" cap="none" normalizeH="0" baseline="0" dirty="0" smtClean="0">
                        <a:ln>
                          <a:noFill/>
                        </a:ln>
                        <a:solidFill>
                          <a:schemeClr val="bg2"/>
                        </a:solidFill>
                        <a:effectLst/>
                        <a:latin typeface="Arial" charset="0"/>
                      </a:endParaRPr>
                    </a:p>
                  </a:txBody>
                  <a:tcPr marL="97500" marR="97500" marT="46800" marB="46800" anchor="ctr" horzOverflow="overflow"/>
                </a:tc>
              </a:tr>
              <a:tr h="727217">
                <a:tc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300" u="none" strike="noStrike" cap="none" normalizeH="0" baseline="0" dirty="0" smtClean="0">
                          <a:ln>
                            <a:noFill/>
                          </a:ln>
                          <a:solidFill>
                            <a:schemeClr val="bg2"/>
                          </a:solidFill>
                          <a:effectLst/>
                        </a:rPr>
                        <a:t>Minimum during BUH and defrost</a:t>
                      </a:r>
                      <a:endParaRPr kumimoji="0" lang="en-US" sz="1300" b="1" i="0" u="none" strike="noStrike" cap="none" normalizeH="0" baseline="0" dirty="0" smtClean="0">
                        <a:ln>
                          <a:noFill/>
                        </a:ln>
                        <a:solidFill>
                          <a:schemeClr val="bg2"/>
                        </a:solidFill>
                        <a:effectLst/>
                        <a:latin typeface="Arial" charset="0"/>
                      </a:endParaRPr>
                    </a:p>
                  </a:txBody>
                  <a:tcPr marL="99060" marR="99060" anchor="ctr"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300" u="none" strike="noStrike" cap="none" normalizeH="0" baseline="0" dirty="0" smtClean="0">
                          <a:ln>
                            <a:noFill/>
                          </a:ln>
                          <a:solidFill>
                            <a:schemeClr val="bg2"/>
                          </a:solidFill>
                          <a:effectLst/>
                        </a:rPr>
                        <a:t>12</a:t>
                      </a:r>
                      <a:endParaRPr kumimoji="0" lang="en-US" sz="1300" b="1" i="0" u="none" strike="noStrike" cap="none" normalizeH="0" baseline="0" dirty="0" smtClean="0">
                        <a:ln>
                          <a:noFill/>
                        </a:ln>
                        <a:solidFill>
                          <a:schemeClr val="bg2"/>
                        </a:solidFill>
                        <a:effectLst/>
                        <a:latin typeface="Arial" charset="0"/>
                      </a:endParaRPr>
                    </a:p>
                  </a:txBody>
                  <a:tcPr marL="97500" marR="97500" marT="46800" marB="46800" anchor="ctr" horzOverflow="overflow"/>
                </a:tc>
                <a:tc hMerge="1">
                  <a:txBody>
                    <a:bodyPr/>
                    <a:lstStyle/>
                    <a:p>
                      <a:endParaRPr lang="en-GB"/>
                    </a:p>
                  </a:txBody>
                  <a:tcPr/>
                </a:tc>
              </a:tr>
            </a:tbl>
          </a:graphicData>
        </a:graphic>
      </p:graphicFrame>
    </p:spTree>
    <p:extLst>
      <p:ext uri="{BB962C8B-B14F-4D97-AF65-F5344CB8AC3E}">
        <p14:creationId xmlns:p14="http://schemas.microsoft.com/office/powerpoint/2010/main" val="3131445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70</a:t>
            </a:fld>
            <a:endParaRPr lang="en-US"/>
          </a:p>
        </p:txBody>
      </p:sp>
      <p:sp>
        <p:nvSpPr>
          <p:cNvPr id="4" name="Text Placeholder 3"/>
          <p:cNvSpPr>
            <a:spLocks noGrp="1"/>
          </p:cNvSpPr>
          <p:nvPr>
            <p:ph type="body" sz="quarter" idx="15"/>
          </p:nvPr>
        </p:nvSpPr>
        <p:spPr/>
        <p:txBody>
          <a:bodyPr/>
          <a:lstStyle/>
          <a:p>
            <a:r>
              <a:rPr lang="nl-BE" dirty="0"/>
              <a:t>2.4 Installer setting – </a:t>
            </a:r>
            <a:r>
              <a:rPr lang="nl-BE" dirty="0" err="1"/>
              <a:t>Electrical</a:t>
            </a:r>
            <a:r>
              <a:rPr lang="nl-BE" dirty="0"/>
              <a:t> heat sources </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err="1" smtClean="0">
                <a:solidFill>
                  <a:schemeClr val="bg2"/>
                </a:solidFill>
              </a:rPr>
              <a:t>Which</a:t>
            </a:r>
            <a:r>
              <a:rPr lang="nl-BE" dirty="0" smtClean="0">
                <a:solidFill>
                  <a:schemeClr val="bg2"/>
                </a:solidFill>
              </a:rPr>
              <a:t> </a:t>
            </a:r>
            <a:r>
              <a:rPr lang="nl-BE" dirty="0" err="1" smtClean="0">
                <a:solidFill>
                  <a:schemeClr val="bg2"/>
                </a:solidFill>
              </a:rPr>
              <a:t>electrical</a:t>
            </a:r>
            <a:r>
              <a:rPr lang="nl-BE" dirty="0" smtClean="0">
                <a:solidFill>
                  <a:schemeClr val="bg2"/>
                </a:solidFill>
              </a:rPr>
              <a:t> </a:t>
            </a:r>
            <a:r>
              <a:rPr lang="nl-BE" dirty="0" err="1" smtClean="0">
                <a:solidFill>
                  <a:schemeClr val="bg2"/>
                </a:solidFill>
              </a:rPr>
              <a:t>heater</a:t>
            </a:r>
            <a:r>
              <a:rPr lang="nl-BE" dirty="0" smtClean="0">
                <a:solidFill>
                  <a:schemeClr val="bg2"/>
                </a:solidFill>
              </a:rPr>
              <a:t> has priority</a:t>
            </a:r>
          </a:p>
          <a:p>
            <a:pPr marL="742950" lvl="1" indent="-285750">
              <a:buFontTx/>
              <a:buChar char="-"/>
            </a:pPr>
            <a:r>
              <a:rPr lang="nl-BE" dirty="0" smtClean="0"/>
              <a:t>[4-01]</a:t>
            </a:r>
          </a:p>
          <a:p>
            <a:pPr marL="1428750" lvl="2" indent="-285750">
              <a:buFontTx/>
              <a:buChar char="-"/>
            </a:pPr>
            <a:r>
              <a:rPr lang="nl-BE" b="1" dirty="0" smtClean="0"/>
              <a:t>0 = None</a:t>
            </a:r>
          </a:p>
          <a:p>
            <a:pPr marL="1428750" lvl="2" indent="-285750">
              <a:buFontTx/>
              <a:buChar char="-"/>
            </a:pPr>
            <a:r>
              <a:rPr lang="nl-BE" dirty="0" smtClean="0"/>
              <a:t>1 = BSH</a:t>
            </a:r>
          </a:p>
          <a:p>
            <a:pPr marL="1428750" lvl="2" indent="-285750">
              <a:buFontTx/>
              <a:buChar char="-"/>
            </a:pPr>
            <a:r>
              <a:rPr lang="nl-BE" dirty="0" smtClean="0"/>
              <a:t>2 = BUH</a:t>
            </a:r>
            <a:endParaRPr lang="en-GB" dirty="0"/>
          </a:p>
        </p:txBody>
      </p:sp>
    </p:spTree>
    <p:extLst>
      <p:ext uri="{BB962C8B-B14F-4D97-AF65-F5344CB8AC3E}">
        <p14:creationId xmlns:p14="http://schemas.microsoft.com/office/powerpoint/2010/main" val="22399882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71</a:t>
            </a:fld>
            <a:endParaRPr lang="en-US"/>
          </a:p>
        </p:txBody>
      </p:sp>
      <p:sp>
        <p:nvSpPr>
          <p:cNvPr id="4" name="Text Placeholder 3"/>
          <p:cNvSpPr>
            <a:spLocks noGrp="1"/>
          </p:cNvSpPr>
          <p:nvPr>
            <p:ph type="body" sz="quarter" idx="15"/>
          </p:nvPr>
        </p:nvSpPr>
        <p:spPr/>
        <p:txBody>
          <a:bodyPr/>
          <a:lstStyle/>
          <a:p>
            <a:r>
              <a:rPr lang="nl-BE" dirty="0"/>
              <a:t>2.4 Installer setting – </a:t>
            </a:r>
            <a:r>
              <a:rPr lang="nl-BE" dirty="0" smtClean="0"/>
              <a:t>(</a:t>
            </a:r>
            <a:r>
              <a:rPr lang="nl-BE" dirty="0" err="1" smtClean="0"/>
              <a:t>Electrical</a:t>
            </a:r>
            <a:r>
              <a:rPr lang="nl-BE" dirty="0" smtClean="0"/>
              <a:t>) </a:t>
            </a:r>
            <a:r>
              <a:rPr lang="nl-BE" dirty="0"/>
              <a:t>heat sources </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smtClean="0">
                <a:solidFill>
                  <a:schemeClr val="bg2"/>
                </a:solidFill>
              </a:rPr>
              <a:t>Boiler efficiency </a:t>
            </a:r>
          </a:p>
          <a:p>
            <a:pPr marL="742950" lvl="1" indent="-285750">
              <a:buFontTx/>
              <a:buChar char="-"/>
            </a:pPr>
            <a:r>
              <a:rPr lang="nl-BE" dirty="0" smtClean="0"/>
              <a:t>[A.6.A]</a:t>
            </a:r>
          </a:p>
          <a:p>
            <a:pPr marL="1428750" lvl="2" indent="-285750">
              <a:buFontTx/>
              <a:buChar char="-"/>
            </a:pPr>
            <a:r>
              <a:rPr lang="nl-BE" b="1" dirty="0" smtClean="0"/>
              <a:t>0 = </a:t>
            </a:r>
            <a:r>
              <a:rPr lang="nl-BE" b="1" dirty="0" err="1" smtClean="0"/>
              <a:t>Very</a:t>
            </a:r>
            <a:r>
              <a:rPr lang="nl-BE" b="1" dirty="0" smtClean="0"/>
              <a:t> high</a:t>
            </a:r>
          </a:p>
          <a:p>
            <a:pPr marL="1428750" lvl="2" indent="-285750">
              <a:buFontTx/>
              <a:buChar char="-"/>
            </a:pPr>
            <a:r>
              <a:rPr lang="nl-BE" dirty="0" smtClean="0"/>
              <a:t>1 = High</a:t>
            </a:r>
          </a:p>
          <a:p>
            <a:pPr marL="1428750" lvl="2" indent="-285750">
              <a:buFontTx/>
              <a:buChar char="-"/>
            </a:pPr>
            <a:r>
              <a:rPr lang="nl-BE" dirty="0" smtClean="0"/>
              <a:t>2 = Medium</a:t>
            </a:r>
          </a:p>
          <a:p>
            <a:pPr marL="1428750" lvl="2" indent="-285750">
              <a:buFontTx/>
              <a:buChar char="-"/>
            </a:pPr>
            <a:r>
              <a:rPr lang="nl-BE" dirty="0" smtClean="0"/>
              <a:t>3 = Low</a:t>
            </a:r>
          </a:p>
          <a:p>
            <a:pPr marL="1428750" lvl="2" indent="-285750">
              <a:buFontTx/>
              <a:buChar char="-"/>
            </a:pPr>
            <a:r>
              <a:rPr lang="nl-BE" dirty="0" smtClean="0"/>
              <a:t>4 = </a:t>
            </a:r>
            <a:r>
              <a:rPr lang="nl-BE" dirty="0" err="1" smtClean="0"/>
              <a:t>Very</a:t>
            </a:r>
            <a:r>
              <a:rPr lang="nl-BE" dirty="0" smtClean="0"/>
              <a:t> Low</a:t>
            </a:r>
          </a:p>
          <a:p>
            <a:pPr marL="1428750" lvl="2" indent="-285750">
              <a:buFontTx/>
              <a:buChar char="-"/>
            </a:pPr>
            <a:endParaRPr lang="nl-BE" dirty="0"/>
          </a:p>
        </p:txBody>
      </p:sp>
      <p:graphicFrame>
        <p:nvGraphicFramePr>
          <p:cNvPr id="6" name="Table 5"/>
          <p:cNvGraphicFramePr>
            <a:graphicFrameLocks noGrp="1"/>
          </p:cNvGraphicFramePr>
          <p:nvPr>
            <p:extLst>
              <p:ext uri="{D42A27DB-BD31-4B8C-83A1-F6EECF244321}">
                <p14:modId xmlns:p14="http://schemas.microsoft.com/office/powerpoint/2010/main" val="3043360432"/>
              </p:ext>
            </p:extLst>
          </p:nvPr>
        </p:nvGraphicFramePr>
        <p:xfrm>
          <a:off x="755576" y="5793824"/>
          <a:ext cx="3312368" cy="670560"/>
        </p:xfrm>
        <a:graphic>
          <a:graphicData uri="http://schemas.openxmlformats.org/drawingml/2006/table">
            <a:tbl>
              <a:tblPr firstRow="1" bandRow="1">
                <a:tableStyleId>{5C22544A-7EE6-4342-B048-85BDC9FD1C3A}</a:tableStyleId>
              </a:tblPr>
              <a:tblGrid>
                <a:gridCol w="1656184"/>
                <a:gridCol w="1656184"/>
              </a:tblGrid>
              <a:tr h="324036">
                <a:tc>
                  <a:txBody>
                    <a:bodyPr/>
                    <a:lstStyle/>
                    <a:p>
                      <a:r>
                        <a:rPr lang="nl-BE" sz="1600" dirty="0" err="1" smtClean="0">
                          <a:solidFill>
                            <a:schemeClr val="bg2"/>
                          </a:solidFill>
                        </a:rPr>
                        <a:t>Bread</a:t>
                      </a:r>
                      <a:r>
                        <a:rPr lang="nl-BE" sz="1600" dirty="0" smtClean="0">
                          <a:solidFill>
                            <a:schemeClr val="bg2"/>
                          </a:solidFill>
                        </a:rPr>
                        <a:t> </a:t>
                      </a:r>
                      <a:r>
                        <a:rPr lang="nl-BE" sz="1600" dirty="0" err="1" smtClean="0">
                          <a:solidFill>
                            <a:schemeClr val="bg2"/>
                          </a:solidFill>
                        </a:rPr>
                        <a:t>Crumb</a:t>
                      </a:r>
                      <a:endParaRPr lang="en-GB" sz="1600" dirty="0">
                        <a:solidFill>
                          <a:schemeClr val="bg2"/>
                        </a:solidFill>
                      </a:endParaRPr>
                    </a:p>
                  </a:txBody>
                  <a:tcPr/>
                </a:tc>
                <a:tc>
                  <a:txBody>
                    <a:bodyPr/>
                    <a:lstStyle/>
                    <a:p>
                      <a:r>
                        <a:rPr lang="nl-BE" sz="1600" dirty="0" err="1" smtClean="0">
                          <a:solidFill>
                            <a:schemeClr val="bg2"/>
                          </a:solidFill>
                        </a:rPr>
                        <a:t>Overvieuw</a:t>
                      </a:r>
                      <a:endParaRPr lang="en-GB" sz="1600" dirty="0">
                        <a:solidFill>
                          <a:schemeClr val="bg2"/>
                        </a:solidFill>
                      </a:endParaRPr>
                    </a:p>
                  </a:txBody>
                  <a:tcPr/>
                </a:tc>
              </a:tr>
              <a:tr h="324036">
                <a:tc>
                  <a:txBody>
                    <a:bodyPr/>
                    <a:lstStyle/>
                    <a:p>
                      <a:r>
                        <a:rPr lang="nl-BE" sz="1600" dirty="0" smtClean="0">
                          <a:solidFill>
                            <a:schemeClr val="bg2"/>
                          </a:solidFill>
                        </a:rPr>
                        <a:t>A.6.A</a:t>
                      </a:r>
                      <a:endParaRPr lang="en-GB" sz="1600" dirty="0">
                        <a:solidFill>
                          <a:schemeClr val="bg2"/>
                        </a:solidFill>
                      </a:endParaRPr>
                    </a:p>
                  </a:txBody>
                  <a:tcPr/>
                </a:tc>
                <a:tc>
                  <a:txBody>
                    <a:bodyPr/>
                    <a:lstStyle/>
                    <a:p>
                      <a:r>
                        <a:rPr lang="nl-BE" sz="1600" dirty="0" smtClean="0">
                          <a:solidFill>
                            <a:schemeClr val="bg2"/>
                          </a:solidFill>
                        </a:rPr>
                        <a:t>7-05</a:t>
                      </a:r>
                      <a:endParaRPr lang="en-GB" sz="1600" dirty="0">
                        <a:solidFill>
                          <a:schemeClr val="bg2"/>
                        </a:solidFill>
                      </a:endParaRPr>
                    </a:p>
                  </a:txBody>
                  <a:tcPr/>
                </a:tc>
              </a:tr>
            </a:tbl>
          </a:graphicData>
        </a:graphic>
      </p:graphicFrame>
    </p:spTree>
    <p:extLst>
      <p:ext uri="{BB962C8B-B14F-4D97-AF65-F5344CB8AC3E}">
        <p14:creationId xmlns:p14="http://schemas.microsoft.com/office/powerpoint/2010/main" val="2211263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72</a:t>
            </a:fld>
            <a:endParaRPr lang="en-US"/>
          </a:p>
        </p:txBody>
      </p:sp>
      <p:sp>
        <p:nvSpPr>
          <p:cNvPr id="4" name="Text Placeholder 3"/>
          <p:cNvSpPr>
            <a:spLocks noGrp="1"/>
          </p:cNvSpPr>
          <p:nvPr>
            <p:ph type="body" sz="quarter" idx="15"/>
          </p:nvPr>
        </p:nvSpPr>
        <p:spPr/>
        <p:txBody>
          <a:bodyPr/>
          <a:lstStyle/>
          <a:p>
            <a:r>
              <a:rPr lang="nl-BE" dirty="0" smtClean="0"/>
              <a:t>2.5 </a:t>
            </a:r>
            <a:r>
              <a:rPr lang="nl-BE" dirty="0"/>
              <a:t>Installer setting – </a:t>
            </a:r>
            <a:r>
              <a:rPr lang="nl-BE" dirty="0" smtClean="0"/>
              <a:t>System </a:t>
            </a:r>
            <a:r>
              <a:rPr lang="nl-BE" dirty="0" err="1" smtClean="0"/>
              <a:t>operation</a:t>
            </a:r>
            <a:r>
              <a:rPr lang="nl-BE" dirty="0" smtClean="0"/>
              <a:t> </a:t>
            </a:r>
            <a:endParaRPr lang="en-GB" dirty="0"/>
          </a:p>
        </p:txBody>
      </p:sp>
      <p:sp>
        <p:nvSpPr>
          <p:cNvPr id="5" name="Text Placeholder 4"/>
          <p:cNvSpPr>
            <a:spLocks noGrp="1"/>
          </p:cNvSpPr>
          <p:nvPr>
            <p:ph type="body" sz="quarter" idx="16"/>
          </p:nvPr>
        </p:nvSpPr>
        <p:spPr/>
        <p:txBody>
          <a:bodyPr/>
          <a:lstStyle/>
          <a:p>
            <a:r>
              <a:rPr lang="nl-BE" dirty="0" smtClean="0">
                <a:solidFill>
                  <a:schemeClr val="bg2"/>
                </a:solidFill>
              </a:rPr>
              <a:t>Space </a:t>
            </a:r>
            <a:r>
              <a:rPr lang="nl-BE" dirty="0" err="1" smtClean="0">
                <a:solidFill>
                  <a:schemeClr val="bg2"/>
                </a:solidFill>
              </a:rPr>
              <a:t>heating</a:t>
            </a:r>
            <a:r>
              <a:rPr lang="nl-BE" dirty="0" smtClean="0">
                <a:solidFill>
                  <a:schemeClr val="bg2"/>
                </a:solidFill>
              </a:rPr>
              <a:t> priority</a:t>
            </a:r>
          </a:p>
          <a:p>
            <a:pPr marL="285750" indent="-285750">
              <a:buFontTx/>
              <a:buChar char="-"/>
            </a:pPr>
            <a:r>
              <a:rPr lang="nl-BE" dirty="0" smtClean="0">
                <a:solidFill>
                  <a:schemeClr val="bg2"/>
                </a:solidFill>
              </a:rPr>
              <a:t>Space </a:t>
            </a:r>
            <a:r>
              <a:rPr lang="nl-BE" dirty="0" err="1" smtClean="0">
                <a:solidFill>
                  <a:schemeClr val="bg2"/>
                </a:solidFill>
              </a:rPr>
              <a:t>heating</a:t>
            </a:r>
            <a:r>
              <a:rPr lang="nl-BE" dirty="0" smtClean="0">
                <a:solidFill>
                  <a:schemeClr val="bg2"/>
                </a:solidFill>
              </a:rPr>
              <a:t> priority</a:t>
            </a:r>
          </a:p>
          <a:p>
            <a:pPr marL="742950" lvl="1" indent="-285750">
              <a:buFontTx/>
              <a:buChar char="-"/>
            </a:pPr>
            <a:r>
              <a:rPr lang="nl-BE" dirty="0" smtClean="0">
                <a:solidFill>
                  <a:schemeClr val="bg2"/>
                </a:solidFill>
              </a:rPr>
              <a:t>[5-02]</a:t>
            </a:r>
          </a:p>
          <a:p>
            <a:pPr marL="1428750" lvl="2" indent="-285750">
              <a:buFontTx/>
              <a:buChar char="-"/>
            </a:pPr>
            <a:r>
              <a:rPr lang="nl-BE" dirty="0" err="1" smtClean="0">
                <a:solidFill>
                  <a:schemeClr val="bg2"/>
                </a:solidFill>
              </a:rPr>
              <a:t>Disbeled</a:t>
            </a:r>
            <a:r>
              <a:rPr lang="nl-BE" dirty="0" smtClean="0">
                <a:solidFill>
                  <a:schemeClr val="bg2"/>
                </a:solidFill>
              </a:rPr>
              <a:t> = 0 </a:t>
            </a:r>
            <a:endParaRPr lang="en-US" dirty="0">
              <a:solidFill>
                <a:schemeClr val="bg2"/>
              </a:solidFill>
            </a:endParaRPr>
          </a:p>
          <a:p>
            <a:pPr marL="1428750" lvl="2" indent="-285750">
              <a:buFontTx/>
              <a:buChar char="-"/>
            </a:pPr>
            <a:r>
              <a:rPr lang="nl-BE" b="1" dirty="0" err="1" smtClean="0">
                <a:solidFill>
                  <a:schemeClr val="bg2"/>
                </a:solidFill>
              </a:rPr>
              <a:t>Enabeled</a:t>
            </a:r>
            <a:r>
              <a:rPr lang="nl-BE" b="1" dirty="0" smtClean="0">
                <a:solidFill>
                  <a:schemeClr val="bg2"/>
                </a:solidFill>
              </a:rPr>
              <a:t> = 1 </a:t>
            </a:r>
            <a:endParaRPr lang="en-US" b="1" dirty="0">
              <a:solidFill>
                <a:schemeClr val="bg2"/>
              </a:solidFill>
            </a:endParaRPr>
          </a:p>
          <a:p>
            <a:pPr marL="285750" indent="-285750">
              <a:buFontTx/>
              <a:buChar char="-"/>
            </a:pPr>
            <a:r>
              <a:rPr lang="nl-BE" dirty="0" smtClean="0">
                <a:solidFill>
                  <a:schemeClr val="bg2"/>
                </a:solidFill>
              </a:rPr>
              <a:t>Space </a:t>
            </a:r>
            <a:r>
              <a:rPr lang="nl-BE" dirty="0" err="1" smtClean="0">
                <a:solidFill>
                  <a:schemeClr val="bg2"/>
                </a:solidFill>
              </a:rPr>
              <a:t>heating</a:t>
            </a:r>
            <a:r>
              <a:rPr lang="nl-BE" dirty="0" smtClean="0">
                <a:solidFill>
                  <a:schemeClr val="bg2"/>
                </a:solidFill>
              </a:rPr>
              <a:t> priority </a:t>
            </a:r>
            <a:r>
              <a:rPr lang="nl-BE" dirty="0" err="1" smtClean="0">
                <a:solidFill>
                  <a:schemeClr val="bg2"/>
                </a:solidFill>
              </a:rPr>
              <a:t>temperature</a:t>
            </a:r>
            <a:r>
              <a:rPr lang="nl-BE" dirty="0" smtClean="0">
                <a:solidFill>
                  <a:schemeClr val="bg2"/>
                </a:solidFill>
              </a:rPr>
              <a:t> (Outdoor </a:t>
            </a:r>
            <a:r>
              <a:rPr lang="nl-BE" dirty="0" err="1" smtClean="0">
                <a:solidFill>
                  <a:schemeClr val="bg2"/>
                </a:solidFill>
              </a:rPr>
              <a:t>ambient</a:t>
            </a:r>
            <a:r>
              <a:rPr lang="nl-BE" dirty="0" smtClean="0">
                <a:solidFill>
                  <a:schemeClr val="bg2"/>
                </a:solidFill>
              </a:rPr>
              <a:t>)</a:t>
            </a:r>
          </a:p>
          <a:p>
            <a:pPr marL="742950" lvl="1" indent="-285750">
              <a:buFontTx/>
              <a:buChar char="-"/>
            </a:pPr>
            <a:r>
              <a:rPr lang="nl-BE" dirty="0" smtClean="0">
                <a:solidFill>
                  <a:schemeClr val="bg2"/>
                </a:solidFill>
              </a:rPr>
              <a:t>[5-03]</a:t>
            </a:r>
          </a:p>
          <a:p>
            <a:pPr marL="1428750" lvl="2" indent="-285750">
              <a:buFontTx/>
              <a:buChar char="-"/>
            </a:pPr>
            <a:r>
              <a:rPr lang="nl-BE" dirty="0" smtClean="0">
                <a:solidFill>
                  <a:schemeClr val="bg2"/>
                </a:solidFill>
              </a:rPr>
              <a:t>Default 0°C</a:t>
            </a:r>
          </a:p>
          <a:p>
            <a:pPr marL="285750" indent="-285750">
              <a:buFontTx/>
              <a:buChar char="-"/>
            </a:pPr>
            <a:r>
              <a:rPr lang="nl-BE" dirty="0" smtClean="0">
                <a:solidFill>
                  <a:schemeClr val="bg2"/>
                </a:solidFill>
              </a:rPr>
              <a:t>Setpoint </a:t>
            </a:r>
            <a:r>
              <a:rPr lang="nl-BE" dirty="0" err="1" smtClean="0">
                <a:solidFill>
                  <a:schemeClr val="bg2"/>
                </a:solidFill>
              </a:rPr>
              <a:t>correction</a:t>
            </a:r>
            <a:r>
              <a:rPr lang="nl-BE" dirty="0" smtClean="0">
                <a:solidFill>
                  <a:schemeClr val="bg2"/>
                </a:solidFill>
              </a:rPr>
              <a:t> </a:t>
            </a:r>
            <a:r>
              <a:rPr lang="nl-BE" dirty="0" err="1" smtClean="0">
                <a:solidFill>
                  <a:schemeClr val="bg2"/>
                </a:solidFill>
              </a:rPr>
              <a:t>for</a:t>
            </a:r>
            <a:r>
              <a:rPr lang="nl-BE" dirty="0" smtClean="0">
                <a:solidFill>
                  <a:schemeClr val="bg2"/>
                </a:solidFill>
              </a:rPr>
              <a:t> DHW </a:t>
            </a:r>
            <a:r>
              <a:rPr lang="nl-BE" dirty="0" err="1" smtClean="0">
                <a:solidFill>
                  <a:schemeClr val="bg2"/>
                </a:solidFill>
              </a:rPr>
              <a:t>temperature</a:t>
            </a:r>
            <a:r>
              <a:rPr lang="nl-BE" dirty="0" smtClean="0">
                <a:solidFill>
                  <a:schemeClr val="bg2"/>
                </a:solidFill>
              </a:rPr>
              <a:t> </a:t>
            </a:r>
            <a:endParaRPr lang="en-GB" dirty="0">
              <a:solidFill>
                <a:schemeClr val="bg2"/>
              </a:solidFill>
            </a:endParaRPr>
          </a:p>
          <a:p>
            <a:pPr marL="742950" lvl="1" indent="-285750">
              <a:buFontTx/>
              <a:buChar char="-"/>
            </a:pPr>
            <a:r>
              <a:rPr lang="nl-BE" dirty="0" smtClean="0"/>
              <a:t>[5-04]</a:t>
            </a:r>
          </a:p>
          <a:p>
            <a:pPr marL="1428750" lvl="2" indent="-285750">
              <a:buFontTx/>
              <a:buChar char="-"/>
            </a:pPr>
            <a:r>
              <a:rPr lang="nl-BE" dirty="0" smtClean="0"/>
              <a:t>Default 10°C</a:t>
            </a:r>
            <a:endParaRPr lang="nl-BE" dirty="0"/>
          </a:p>
          <a:p>
            <a:endParaRPr lang="nl-BE" dirty="0" smtClean="0"/>
          </a:p>
          <a:p>
            <a:endParaRPr lang="en-GB" dirty="0" smtClean="0"/>
          </a:p>
        </p:txBody>
      </p:sp>
      <p:graphicFrame>
        <p:nvGraphicFramePr>
          <p:cNvPr id="6" name="Table 5"/>
          <p:cNvGraphicFramePr>
            <a:graphicFrameLocks noGrp="1"/>
          </p:cNvGraphicFramePr>
          <p:nvPr>
            <p:extLst>
              <p:ext uri="{D42A27DB-BD31-4B8C-83A1-F6EECF244321}">
                <p14:modId xmlns:p14="http://schemas.microsoft.com/office/powerpoint/2010/main" val="1659072594"/>
              </p:ext>
            </p:extLst>
          </p:nvPr>
        </p:nvGraphicFramePr>
        <p:xfrm>
          <a:off x="755576" y="5589240"/>
          <a:ext cx="5400600" cy="891540"/>
        </p:xfrm>
        <a:graphic>
          <a:graphicData uri="http://schemas.openxmlformats.org/drawingml/2006/table">
            <a:tbl>
              <a:tblPr firstRow="1">
                <a:tableStyleId>{3C2FFA5D-87B4-456A-9821-1D502468CF0F}</a:tableStyleId>
              </a:tblPr>
              <a:tblGrid>
                <a:gridCol w="1800200"/>
                <a:gridCol w="1800200"/>
                <a:gridCol w="1800200"/>
              </a:tblGrid>
              <a:tr h="161925">
                <a:tc>
                  <a:txBody>
                    <a:bodyPr/>
                    <a:lstStyle/>
                    <a:p>
                      <a:pPr algn="ctr" fontAlgn="b"/>
                      <a:r>
                        <a:rPr lang="en-US" sz="1400" u="none" strike="noStrike" dirty="0" smtClean="0">
                          <a:solidFill>
                            <a:schemeClr val="bg2"/>
                          </a:solidFill>
                          <a:effectLst/>
                        </a:rPr>
                        <a:t>Bread</a:t>
                      </a:r>
                      <a:r>
                        <a:rPr lang="en-US" sz="1400" u="none" strike="noStrike" baseline="0" dirty="0" smtClean="0">
                          <a:solidFill>
                            <a:schemeClr val="bg2"/>
                          </a:solidFill>
                          <a:effectLst/>
                        </a:rPr>
                        <a:t> Crumb</a:t>
                      </a:r>
                      <a:endParaRPr lang="en-GB" sz="1400" b="1" i="0" u="none" strike="noStrike" dirty="0">
                        <a:solidFill>
                          <a:schemeClr val="bg2"/>
                        </a:solidFill>
                        <a:effectLst/>
                        <a:latin typeface="+mn-lt"/>
                      </a:endParaRPr>
                    </a:p>
                  </a:txBody>
                  <a:tcPr marL="36000" marR="36000" marT="9525" marB="0" anchor="ctr"/>
                </a:tc>
                <a:tc>
                  <a:txBody>
                    <a:bodyPr/>
                    <a:lstStyle/>
                    <a:p>
                      <a:pPr algn="ctr" fontAlgn="b"/>
                      <a:r>
                        <a:rPr lang="en-US" sz="1400" u="none" strike="noStrike" dirty="0" smtClean="0">
                          <a:solidFill>
                            <a:schemeClr val="bg2"/>
                          </a:solidFill>
                          <a:effectLst/>
                        </a:rPr>
                        <a:t>Overview</a:t>
                      </a:r>
                      <a:endParaRPr lang="en-GB" sz="1400" b="1" i="0" u="none" strike="noStrike" dirty="0">
                        <a:solidFill>
                          <a:schemeClr val="bg2"/>
                        </a:solidFill>
                        <a:effectLst/>
                        <a:latin typeface="+mn-lt"/>
                      </a:endParaRPr>
                    </a:p>
                  </a:txBody>
                  <a:tcPr marL="36000" marR="36000" marT="9525" marB="0" anchor="ctr"/>
                </a:tc>
                <a:tc>
                  <a:txBody>
                    <a:bodyPr/>
                    <a:lstStyle/>
                    <a:p>
                      <a:pPr algn="ctr" fontAlgn="b"/>
                      <a:r>
                        <a:rPr lang="nl-BE" sz="1400" b="1" i="0" u="none" strike="noStrike" dirty="0" smtClean="0">
                          <a:solidFill>
                            <a:schemeClr val="bg2"/>
                          </a:solidFill>
                          <a:effectLst/>
                          <a:latin typeface="+mn-lt"/>
                        </a:rPr>
                        <a:t>Range</a:t>
                      </a:r>
                      <a:endParaRPr lang="en-GB" sz="1400" b="1" i="0" u="none" strike="noStrike" dirty="0">
                        <a:solidFill>
                          <a:schemeClr val="bg2"/>
                        </a:solidFill>
                        <a:effectLst/>
                        <a:latin typeface="+mn-lt"/>
                      </a:endParaRPr>
                    </a:p>
                  </a:txBody>
                  <a:tcPr marL="36000" marR="36000" marT="9525" marB="0" anchor="ctr"/>
                </a:tc>
              </a:tr>
              <a:tr h="161925">
                <a:tc>
                  <a:txBody>
                    <a:bodyPr/>
                    <a:lstStyle/>
                    <a:p>
                      <a:pPr algn="ctr" fontAlgn="b"/>
                      <a:r>
                        <a:rPr lang="en-US" sz="1400" b="0" i="0" u="none" strike="noStrike" dirty="0" smtClean="0">
                          <a:solidFill>
                            <a:schemeClr val="bg2"/>
                          </a:solidFill>
                          <a:effectLst/>
                          <a:latin typeface="+mn-lt"/>
                        </a:rPr>
                        <a:t>-</a:t>
                      </a:r>
                      <a:endParaRPr lang="en-GB" sz="1400" b="0" i="0" u="none" strike="noStrike" dirty="0">
                        <a:solidFill>
                          <a:schemeClr val="bg2"/>
                        </a:solidFill>
                        <a:effectLst/>
                        <a:latin typeface="+mn-lt"/>
                      </a:endParaRPr>
                    </a:p>
                  </a:txBody>
                  <a:tcPr marL="36000" marR="36000" marT="9525" marB="0"/>
                </a:tc>
                <a:tc>
                  <a:txBody>
                    <a:bodyPr/>
                    <a:lstStyle/>
                    <a:p>
                      <a:pPr algn="ctr" fontAlgn="b"/>
                      <a:r>
                        <a:rPr lang="en-US" sz="1400" b="0" i="0" u="none" strike="noStrike" dirty="0" smtClean="0">
                          <a:solidFill>
                            <a:schemeClr val="bg2"/>
                          </a:solidFill>
                          <a:effectLst/>
                          <a:latin typeface="+mn-lt"/>
                        </a:rPr>
                        <a:t>5-02</a:t>
                      </a:r>
                    </a:p>
                  </a:txBody>
                  <a:tcPr marL="36000" marR="36000" marT="9525" marB="0" anchor="ctr"/>
                </a:tc>
                <a:tc>
                  <a:txBody>
                    <a:bodyPr/>
                    <a:lstStyle/>
                    <a:p>
                      <a:pPr algn="ctr" fontAlgn="b"/>
                      <a:r>
                        <a:rPr lang="en-US" sz="1400" b="0" i="0" u="none" strike="noStrike" dirty="0" smtClean="0">
                          <a:solidFill>
                            <a:schemeClr val="bg2"/>
                          </a:solidFill>
                          <a:effectLst/>
                          <a:latin typeface="+mn-lt"/>
                        </a:rPr>
                        <a:t>-</a:t>
                      </a:r>
                    </a:p>
                  </a:txBody>
                  <a:tcPr marL="36000" marR="36000" marT="9525" marB="0" anchor="ctr"/>
                </a:tc>
              </a:tr>
              <a:tr h="161925">
                <a:tc>
                  <a:txBody>
                    <a:bodyPr/>
                    <a:lstStyle/>
                    <a:p>
                      <a:pPr algn="ctr" fontAlgn="b"/>
                      <a:r>
                        <a:rPr lang="en-US" sz="1400" b="0" i="0" u="none" strike="noStrike" dirty="0" smtClean="0">
                          <a:solidFill>
                            <a:schemeClr val="bg2"/>
                          </a:solidFill>
                          <a:effectLst/>
                          <a:latin typeface="+mn-lt"/>
                        </a:rPr>
                        <a:t>-</a:t>
                      </a:r>
                      <a:endParaRPr lang="en-GB" sz="1400" b="0" i="0" u="none" strike="noStrike" dirty="0">
                        <a:solidFill>
                          <a:schemeClr val="bg2"/>
                        </a:solidFill>
                        <a:effectLst/>
                        <a:latin typeface="+mn-lt"/>
                      </a:endParaRPr>
                    </a:p>
                  </a:txBody>
                  <a:tcPr marL="36000" marR="36000" marT="9525" marB="0"/>
                </a:tc>
                <a:tc>
                  <a:txBody>
                    <a:bodyPr/>
                    <a:lstStyle/>
                    <a:p>
                      <a:pPr algn="ctr" fontAlgn="b"/>
                      <a:r>
                        <a:rPr lang="en-US" sz="1400" b="0" i="0" u="none" strike="noStrike" dirty="0" smtClean="0">
                          <a:solidFill>
                            <a:schemeClr val="bg2"/>
                          </a:solidFill>
                          <a:effectLst/>
                          <a:latin typeface="+mn-lt"/>
                        </a:rPr>
                        <a:t>5-03</a:t>
                      </a:r>
                    </a:p>
                  </a:txBody>
                  <a:tcPr marL="36000" marR="36000" marT="9525" marB="0" anchor="ctr"/>
                </a:tc>
                <a:tc>
                  <a:txBody>
                    <a:bodyPr/>
                    <a:lstStyle/>
                    <a:p>
                      <a:pPr algn="ctr" fontAlgn="b"/>
                      <a:r>
                        <a:rPr lang="en-US" sz="1400" b="0" i="0" u="none" strike="noStrike" dirty="0" smtClean="0">
                          <a:solidFill>
                            <a:schemeClr val="bg2"/>
                          </a:solidFill>
                          <a:effectLst/>
                          <a:latin typeface="+mn-lt"/>
                        </a:rPr>
                        <a:t>-15 -&gt; 35°C</a:t>
                      </a:r>
                      <a:r>
                        <a:rPr lang="en-US" sz="1400" b="0" i="0" u="none" strike="noStrike" baseline="0" dirty="0" smtClean="0">
                          <a:solidFill>
                            <a:schemeClr val="bg2"/>
                          </a:solidFill>
                          <a:effectLst/>
                          <a:latin typeface="+mn-lt"/>
                        </a:rPr>
                        <a:t> Default 0°C</a:t>
                      </a:r>
                      <a:endParaRPr lang="en-US" sz="1400" b="0" i="0" u="none" strike="noStrike" dirty="0" smtClean="0">
                        <a:solidFill>
                          <a:schemeClr val="bg2"/>
                        </a:solidFill>
                        <a:effectLst/>
                        <a:latin typeface="+mn-lt"/>
                      </a:endParaRPr>
                    </a:p>
                  </a:txBody>
                  <a:tcPr marL="36000" marR="36000" marT="9525" marB="0" anchor="ctr"/>
                </a:tc>
              </a:tr>
              <a:tr h="161925">
                <a:tc>
                  <a:txBody>
                    <a:bodyPr/>
                    <a:lstStyle/>
                    <a:p>
                      <a:pPr algn="ctr" fontAlgn="b"/>
                      <a:r>
                        <a:rPr lang="en-US" sz="1400" b="0" i="0" u="none" strike="noStrike" dirty="0" smtClean="0">
                          <a:solidFill>
                            <a:schemeClr val="bg2"/>
                          </a:solidFill>
                          <a:effectLst/>
                          <a:latin typeface="+mn-lt"/>
                        </a:rPr>
                        <a:t>-</a:t>
                      </a:r>
                      <a:endParaRPr lang="en-GB" sz="1400" b="0" i="0" u="none" strike="noStrike" dirty="0">
                        <a:solidFill>
                          <a:schemeClr val="bg2"/>
                        </a:solidFill>
                        <a:effectLst/>
                        <a:latin typeface="+mn-lt"/>
                      </a:endParaRPr>
                    </a:p>
                  </a:txBody>
                  <a:tcPr marL="36000" marR="36000" marT="9525" marB="0"/>
                </a:tc>
                <a:tc>
                  <a:txBody>
                    <a:bodyPr/>
                    <a:lstStyle/>
                    <a:p>
                      <a:pPr algn="ctr" fontAlgn="b"/>
                      <a:r>
                        <a:rPr lang="en-US" sz="1400" b="0" i="0" u="none" strike="noStrike" dirty="0" smtClean="0">
                          <a:solidFill>
                            <a:schemeClr val="bg2"/>
                          </a:solidFill>
                          <a:effectLst/>
                          <a:latin typeface="+mn-lt"/>
                        </a:rPr>
                        <a:t>5-04</a:t>
                      </a:r>
                    </a:p>
                  </a:txBody>
                  <a:tcPr marL="36000" marR="36000" marT="9525" marB="0" anchor="ctr"/>
                </a:tc>
                <a:tc>
                  <a:txBody>
                    <a:bodyPr/>
                    <a:lstStyle/>
                    <a:p>
                      <a:pPr algn="ctr" fontAlgn="b"/>
                      <a:r>
                        <a:rPr lang="en-US" sz="1400" b="0" i="0" u="none" strike="noStrike" dirty="0" smtClean="0">
                          <a:solidFill>
                            <a:schemeClr val="bg2"/>
                          </a:solidFill>
                          <a:effectLst/>
                          <a:latin typeface="+mn-lt"/>
                        </a:rPr>
                        <a:t>0 -&gt;20°C Default 10°C</a:t>
                      </a:r>
                    </a:p>
                  </a:txBody>
                  <a:tcPr marL="36000" marR="36000" marT="9525" marB="0" anchor="ctr"/>
                </a:tc>
              </a:tr>
            </a:tbl>
          </a:graphicData>
        </a:graphic>
      </p:graphicFrame>
    </p:spTree>
    <p:extLst>
      <p:ext uri="{BB962C8B-B14F-4D97-AF65-F5344CB8AC3E}">
        <p14:creationId xmlns:p14="http://schemas.microsoft.com/office/powerpoint/2010/main" val="24350282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73</a:t>
            </a:fld>
            <a:endParaRPr lang="en-US"/>
          </a:p>
        </p:txBody>
      </p:sp>
      <p:sp>
        <p:nvSpPr>
          <p:cNvPr id="4" name="Text Placeholder 3"/>
          <p:cNvSpPr>
            <a:spLocks noGrp="1"/>
          </p:cNvSpPr>
          <p:nvPr>
            <p:ph type="body" sz="quarter" idx="15"/>
          </p:nvPr>
        </p:nvSpPr>
        <p:spPr/>
        <p:txBody>
          <a:bodyPr/>
          <a:lstStyle/>
          <a:p>
            <a:r>
              <a:rPr lang="nl-BE" dirty="0"/>
              <a:t>2.5 Installer setting – System </a:t>
            </a:r>
            <a:r>
              <a:rPr lang="nl-BE" dirty="0" err="1"/>
              <a:t>operation</a:t>
            </a:r>
            <a:r>
              <a:rPr lang="nl-BE" dirty="0"/>
              <a:t> </a:t>
            </a:r>
            <a:endParaRPr lang="en-GB" dirty="0"/>
          </a:p>
          <a:p>
            <a:endParaRPr lang="en-GB" dirty="0"/>
          </a:p>
        </p:txBody>
      </p:sp>
      <p:sp>
        <p:nvSpPr>
          <p:cNvPr id="5" name="Text Placeholder 4"/>
          <p:cNvSpPr>
            <a:spLocks noGrp="1"/>
          </p:cNvSpPr>
          <p:nvPr>
            <p:ph type="body" sz="quarter" idx="16"/>
          </p:nvPr>
        </p:nvSpPr>
        <p:spPr/>
        <p:txBody>
          <a:bodyPr>
            <a:normAutofit lnSpcReduction="10000"/>
          </a:bodyPr>
          <a:lstStyle/>
          <a:p>
            <a:r>
              <a:rPr lang="nl-BE" dirty="0" err="1" smtClean="0">
                <a:solidFill>
                  <a:schemeClr val="bg2"/>
                </a:solidFill>
              </a:rPr>
              <a:t>External</a:t>
            </a:r>
            <a:r>
              <a:rPr lang="nl-BE" dirty="0" smtClean="0">
                <a:solidFill>
                  <a:schemeClr val="bg2"/>
                </a:solidFill>
              </a:rPr>
              <a:t> kWh meter  </a:t>
            </a:r>
          </a:p>
          <a:p>
            <a:pPr marL="285750" indent="-285750">
              <a:buFontTx/>
              <a:buChar char="-"/>
            </a:pPr>
            <a:r>
              <a:rPr lang="nl-BE" dirty="0" err="1" smtClean="0">
                <a:solidFill>
                  <a:schemeClr val="bg2"/>
                </a:solidFill>
              </a:rPr>
              <a:t>External</a:t>
            </a:r>
            <a:r>
              <a:rPr lang="nl-BE" dirty="0" smtClean="0">
                <a:solidFill>
                  <a:schemeClr val="bg2"/>
                </a:solidFill>
              </a:rPr>
              <a:t> kWh meter 1</a:t>
            </a:r>
          </a:p>
          <a:p>
            <a:pPr marL="742950" lvl="1" indent="-285750">
              <a:buFontTx/>
              <a:buChar char="-"/>
            </a:pPr>
            <a:r>
              <a:rPr lang="nl-BE" dirty="0" smtClean="0">
                <a:solidFill>
                  <a:schemeClr val="bg2"/>
                </a:solidFill>
              </a:rPr>
              <a:t>[A.2.2.F.3]</a:t>
            </a:r>
          </a:p>
          <a:p>
            <a:pPr marL="723900" lvl="1">
              <a:buFontTx/>
              <a:buChar char="-"/>
            </a:pPr>
            <a:r>
              <a:rPr lang="en-US" sz="1400" b="1" dirty="0" smtClean="0">
                <a:solidFill>
                  <a:schemeClr val="bg2"/>
                </a:solidFill>
              </a:rPr>
              <a:t>0</a:t>
            </a:r>
            <a:r>
              <a:rPr lang="en-US" sz="1400" b="1" dirty="0">
                <a:solidFill>
                  <a:schemeClr val="bg2"/>
                </a:solidFill>
              </a:rPr>
              <a:t>: No</a:t>
            </a:r>
          </a:p>
          <a:p>
            <a:pPr marL="723900" lvl="1">
              <a:buFontTx/>
              <a:buChar char="-"/>
            </a:pPr>
            <a:r>
              <a:rPr lang="en-US" sz="1400" dirty="0">
                <a:solidFill>
                  <a:schemeClr val="bg2"/>
                </a:solidFill>
              </a:rPr>
              <a:t>1: 0,1 pulse/kWh</a:t>
            </a:r>
          </a:p>
          <a:p>
            <a:pPr marL="723900" lvl="1">
              <a:buFontTx/>
              <a:buChar char="-"/>
            </a:pPr>
            <a:r>
              <a:rPr lang="en-US" sz="1400" dirty="0">
                <a:solidFill>
                  <a:schemeClr val="bg2"/>
                </a:solidFill>
              </a:rPr>
              <a:t>2: 1 pulse/kWh</a:t>
            </a:r>
          </a:p>
          <a:p>
            <a:pPr marL="723900" lvl="1">
              <a:buFontTx/>
              <a:buChar char="-"/>
            </a:pPr>
            <a:r>
              <a:rPr lang="en-US" sz="1400" dirty="0">
                <a:solidFill>
                  <a:schemeClr val="bg2"/>
                </a:solidFill>
              </a:rPr>
              <a:t>3: 10 pulse/kWh</a:t>
            </a:r>
          </a:p>
          <a:p>
            <a:pPr marL="723900" lvl="1">
              <a:buFontTx/>
              <a:buChar char="-"/>
            </a:pPr>
            <a:r>
              <a:rPr lang="en-US" sz="1400" dirty="0">
                <a:solidFill>
                  <a:schemeClr val="bg2"/>
                </a:solidFill>
              </a:rPr>
              <a:t>4: 100 pulse/kWh</a:t>
            </a:r>
          </a:p>
          <a:p>
            <a:pPr marL="723900" lvl="1">
              <a:buFontTx/>
              <a:buChar char="-"/>
            </a:pPr>
            <a:r>
              <a:rPr lang="en-US" sz="1400" dirty="0">
                <a:solidFill>
                  <a:schemeClr val="bg2"/>
                </a:solidFill>
              </a:rPr>
              <a:t>5: 1000 </a:t>
            </a:r>
            <a:r>
              <a:rPr lang="en-US" sz="1400" dirty="0" smtClean="0">
                <a:solidFill>
                  <a:schemeClr val="bg2"/>
                </a:solidFill>
              </a:rPr>
              <a:t>pulse/kWh</a:t>
            </a:r>
            <a:endParaRPr lang="nl-BE" dirty="0" smtClean="0">
              <a:solidFill>
                <a:schemeClr val="bg2"/>
              </a:solidFill>
            </a:endParaRPr>
          </a:p>
          <a:p>
            <a:pPr marL="285750" indent="-285750">
              <a:buFontTx/>
              <a:buChar char="-"/>
            </a:pPr>
            <a:r>
              <a:rPr lang="nl-BE" dirty="0" err="1">
                <a:solidFill>
                  <a:schemeClr val="bg2"/>
                </a:solidFill>
              </a:rPr>
              <a:t>External</a:t>
            </a:r>
            <a:r>
              <a:rPr lang="nl-BE" dirty="0">
                <a:solidFill>
                  <a:schemeClr val="bg2"/>
                </a:solidFill>
              </a:rPr>
              <a:t> kWh meter </a:t>
            </a:r>
            <a:r>
              <a:rPr lang="nl-BE" dirty="0" smtClean="0">
                <a:solidFill>
                  <a:schemeClr val="bg2"/>
                </a:solidFill>
              </a:rPr>
              <a:t>2</a:t>
            </a:r>
          </a:p>
          <a:p>
            <a:pPr marL="742950" lvl="1" indent="-285750">
              <a:buFontTx/>
              <a:buChar char="-"/>
            </a:pPr>
            <a:r>
              <a:rPr lang="nl-BE" dirty="0"/>
              <a:t>[</a:t>
            </a:r>
            <a:r>
              <a:rPr lang="nl-BE" dirty="0" smtClean="0"/>
              <a:t>A.2.2.F.4]</a:t>
            </a:r>
          </a:p>
          <a:p>
            <a:pPr marL="723900" lvl="1">
              <a:buFontTx/>
              <a:buChar char="-"/>
            </a:pPr>
            <a:r>
              <a:rPr lang="en-US" b="1" dirty="0"/>
              <a:t>0: No</a:t>
            </a:r>
          </a:p>
          <a:p>
            <a:pPr marL="723900" lvl="1">
              <a:buFontTx/>
              <a:buChar char="-"/>
            </a:pPr>
            <a:r>
              <a:rPr lang="en-US" dirty="0"/>
              <a:t>1: 0,1 pulse/kWh</a:t>
            </a:r>
          </a:p>
          <a:p>
            <a:pPr marL="723900" lvl="1">
              <a:buFontTx/>
              <a:buChar char="-"/>
            </a:pPr>
            <a:r>
              <a:rPr lang="en-US" dirty="0"/>
              <a:t>2: 1 pulse/kWh</a:t>
            </a:r>
          </a:p>
          <a:p>
            <a:pPr marL="723900" lvl="1">
              <a:buFontTx/>
              <a:buChar char="-"/>
            </a:pPr>
            <a:r>
              <a:rPr lang="en-US" dirty="0"/>
              <a:t>3: 10 pulse/kWh</a:t>
            </a:r>
          </a:p>
          <a:p>
            <a:pPr marL="723900" lvl="1">
              <a:buFontTx/>
              <a:buChar char="-"/>
            </a:pPr>
            <a:r>
              <a:rPr lang="en-US" dirty="0"/>
              <a:t>4: 100 pulse/kWh</a:t>
            </a:r>
          </a:p>
          <a:p>
            <a:pPr marL="723900" lvl="1">
              <a:buFontTx/>
              <a:buChar char="-"/>
            </a:pPr>
            <a:r>
              <a:rPr lang="en-US" dirty="0"/>
              <a:t>5: 1000 pulse/kWh</a:t>
            </a:r>
          </a:p>
          <a:p>
            <a:pPr lvl="1"/>
            <a:endParaRPr lang="nl-BE" dirty="0"/>
          </a:p>
          <a:p>
            <a:pPr marL="742950" lvl="1" indent="-285750">
              <a:buFontTx/>
              <a:buChar char="-"/>
            </a:pPr>
            <a:endParaRPr lang="nl-BE" dirty="0"/>
          </a:p>
          <a:p>
            <a:pPr marL="285750" indent="-285750">
              <a:buFontTx/>
              <a:buChar char="-"/>
            </a:pP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400261607"/>
              </p:ext>
            </p:extLst>
          </p:nvPr>
        </p:nvGraphicFramePr>
        <p:xfrm>
          <a:off x="755576" y="5733256"/>
          <a:ext cx="3240360" cy="760095"/>
        </p:xfrm>
        <a:graphic>
          <a:graphicData uri="http://schemas.openxmlformats.org/drawingml/2006/table">
            <a:tbl>
              <a:tblPr firstRow="1">
                <a:tableStyleId>{3C2FFA5D-87B4-456A-9821-1D502468CF0F}</a:tableStyleId>
              </a:tblPr>
              <a:tblGrid>
                <a:gridCol w="1620180"/>
                <a:gridCol w="1620180"/>
              </a:tblGrid>
              <a:tr h="161925">
                <a:tc>
                  <a:txBody>
                    <a:bodyPr/>
                    <a:lstStyle/>
                    <a:p>
                      <a:pPr algn="ctr" fontAlgn="b"/>
                      <a:r>
                        <a:rPr lang="en-US" sz="1600" u="none" strike="noStrike" dirty="0" smtClean="0">
                          <a:solidFill>
                            <a:schemeClr val="bg2"/>
                          </a:solidFill>
                          <a:effectLst/>
                        </a:rPr>
                        <a:t>Bread</a:t>
                      </a:r>
                      <a:r>
                        <a:rPr lang="en-US" sz="1600" u="none" strike="noStrike" baseline="0" dirty="0" smtClean="0">
                          <a:solidFill>
                            <a:schemeClr val="bg2"/>
                          </a:solidFill>
                          <a:effectLst/>
                        </a:rPr>
                        <a:t> Crumb </a:t>
                      </a:r>
                      <a:endParaRPr lang="en-GB" sz="1600" b="1" i="0" u="none" strike="noStrike" dirty="0">
                        <a:solidFill>
                          <a:schemeClr val="bg2"/>
                        </a:solidFill>
                        <a:effectLst/>
                        <a:latin typeface="+mn-lt"/>
                      </a:endParaRPr>
                    </a:p>
                  </a:txBody>
                  <a:tcPr marL="36000" marR="36000" marT="9525" marB="0" anchor="ctr"/>
                </a:tc>
                <a:tc>
                  <a:txBody>
                    <a:bodyPr/>
                    <a:lstStyle/>
                    <a:p>
                      <a:pPr algn="ctr" fontAlgn="b"/>
                      <a:r>
                        <a:rPr lang="en-US" sz="1600" u="none" strike="noStrike" dirty="0" smtClean="0">
                          <a:solidFill>
                            <a:schemeClr val="bg2"/>
                          </a:solidFill>
                          <a:effectLst/>
                        </a:rPr>
                        <a:t>Overview</a:t>
                      </a:r>
                      <a:endParaRPr lang="en-GB" sz="1600" b="1" i="0" u="none" strike="noStrike" dirty="0">
                        <a:solidFill>
                          <a:schemeClr val="bg2"/>
                        </a:solidFill>
                        <a:effectLst/>
                        <a:latin typeface="+mn-lt"/>
                      </a:endParaRPr>
                    </a:p>
                  </a:txBody>
                  <a:tcPr marL="36000" marR="36000" marT="9525" marB="0" anchor="ctr"/>
                </a:tc>
              </a:tr>
              <a:tr h="161925">
                <a:tc>
                  <a:txBody>
                    <a:bodyPr/>
                    <a:lstStyle/>
                    <a:p>
                      <a:pPr algn="ctr" fontAlgn="b"/>
                      <a:r>
                        <a:rPr lang="en-US" sz="1600" u="none" strike="noStrike" dirty="0" smtClean="0">
                          <a:solidFill>
                            <a:schemeClr val="bg2"/>
                          </a:solidFill>
                          <a:effectLst/>
                        </a:rPr>
                        <a:t>[A.2.2.F.3]</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en-US" sz="1600" b="0" i="0" u="none" strike="noStrike" dirty="0" smtClean="0">
                          <a:solidFill>
                            <a:schemeClr val="bg2"/>
                          </a:solidFill>
                          <a:effectLst/>
                          <a:latin typeface="+mn-lt"/>
                        </a:rPr>
                        <a:t>D-08</a:t>
                      </a:r>
                      <a:endParaRPr lang="en-GB" sz="1600" b="0" i="0" u="none" strike="noStrike" dirty="0">
                        <a:solidFill>
                          <a:schemeClr val="bg2"/>
                        </a:solidFill>
                        <a:effectLst/>
                        <a:latin typeface="+mn-lt"/>
                      </a:endParaRPr>
                    </a:p>
                  </a:txBody>
                  <a:tcPr marL="36000" marR="36000" marT="9525" marB="0" anchor="ctr"/>
                </a:tc>
              </a:tr>
              <a:tr h="161925">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smtClean="0">
                          <a:solidFill>
                            <a:schemeClr val="bg2"/>
                          </a:solidFill>
                          <a:effectLst/>
                        </a:rPr>
                        <a:t>[A.2.2.F.4]</a:t>
                      </a:r>
                      <a:endParaRPr lang="en-GB" sz="1600" b="0" i="0" u="none" strike="noStrike" dirty="0" smtClean="0">
                        <a:solidFill>
                          <a:schemeClr val="bg2"/>
                        </a:solidFill>
                        <a:effectLst/>
                        <a:latin typeface="+mn-lt"/>
                      </a:endParaRPr>
                    </a:p>
                  </a:txBody>
                  <a:tcPr marL="36000" marR="36000" marT="9525" marB="0" anchor="ctr"/>
                </a:tc>
                <a:tc>
                  <a:txBody>
                    <a:bodyPr/>
                    <a:lstStyle/>
                    <a:p>
                      <a:pPr algn="ctr" fontAlgn="b"/>
                      <a:r>
                        <a:rPr lang="en-GB" sz="1600" b="0" i="0" u="none" strike="noStrike" dirty="0" smtClean="0">
                          <a:solidFill>
                            <a:schemeClr val="bg2"/>
                          </a:solidFill>
                          <a:effectLst/>
                          <a:latin typeface="+mn-lt"/>
                        </a:rPr>
                        <a:t>D-09</a:t>
                      </a:r>
                      <a:endParaRPr lang="en-GB" sz="1600" b="0" i="0" u="none" strike="noStrike" dirty="0">
                        <a:solidFill>
                          <a:schemeClr val="bg2"/>
                        </a:solidFill>
                        <a:effectLst/>
                        <a:latin typeface="+mn-lt"/>
                      </a:endParaRPr>
                    </a:p>
                  </a:txBody>
                  <a:tcPr marL="36000" marR="36000" marT="9525" marB="0" anchor="ctr"/>
                </a:tc>
              </a:tr>
            </a:tbl>
          </a:graphicData>
        </a:graphic>
      </p:graphicFrame>
    </p:spTree>
    <p:extLst>
      <p:ext uri="{BB962C8B-B14F-4D97-AF65-F5344CB8AC3E}">
        <p14:creationId xmlns:p14="http://schemas.microsoft.com/office/powerpoint/2010/main" val="23088443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74</a:t>
            </a:fld>
            <a:endParaRPr lang="en-US"/>
          </a:p>
        </p:txBody>
      </p:sp>
      <p:sp>
        <p:nvSpPr>
          <p:cNvPr id="4" name="Text Placeholder 3"/>
          <p:cNvSpPr>
            <a:spLocks noGrp="1"/>
          </p:cNvSpPr>
          <p:nvPr>
            <p:ph type="body" sz="quarter" idx="15"/>
          </p:nvPr>
        </p:nvSpPr>
        <p:spPr/>
        <p:txBody>
          <a:bodyPr/>
          <a:lstStyle/>
          <a:p>
            <a:r>
              <a:rPr lang="nl-BE" dirty="0"/>
              <a:t>2.5 Installer setting – System </a:t>
            </a:r>
            <a:r>
              <a:rPr lang="nl-BE" dirty="0" err="1"/>
              <a:t>operation</a:t>
            </a:r>
            <a:r>
              <a:rPr lang="nl-BE" dirty="0"/>
              <a:t> </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smtClean="0">
                <a:solidFill>
                  <a:schemeClr val="bg2"/>
                </a:solidFill>
              </a:rPr>
              <a:t>Power </a:t>
            </a:r>
            <a:r>
              <a:rPr lang="nl-BE" dirty="0" err="1" smtClean="0">
                <a:solidFill>
                  <a:schemeClr val="bg2"/>
                </a:solidFill>
              </a:rPr>
              <a:t>saving</a:t>
            </a:r>
            <a:r>
              <a:rPr lang="nl-BE" dirty="0" smtClean="0">
                <a:solidFill>
                  <a:schemeClr val="bg2"/>
                </a:solidFill>
              </a:rPr>
              <a:t> </a:t>
            </a:r>
            <a:r>
              <a:rPr lang="nl-BE" dirty="0" err="1" smtClean="0">
                <a:solidFill>
                  <a:schemeClr val="bg2"/>
                </a:solidFill>
              </a:rPr>
              <a:t>possible</a:t>
            </a:r>
            <a:endParaRPr lang="nl-BE" dirty="0" smtClean="0">
              <a:solidFill>
                <a:schemeClr val="bg2"/>
              </a:solidFill>
            </a:endParaRPr>
          </a:p>
          <a:p>
            <a:pPr marL="742950" lvl="1" indent="-285750">
              <a:buFontTx/>
              <a:buChar char="-"/>
            </a:pPr>
            <a:r>
              <a:rPr lang="nl-BE" sz="1800" dirty="0" smtClean="0"/>
              <a:t>[E-08]</a:t>
            </a:r>
          </a:p>
          <a:p>
            <a:pPr marL="1428750" lvl="2" indent="-285750">
              <a:buFontTx/>
              <a:buChar char="-"/>
            </a:pPr>
            <a:r>
              <a:rPr lang="nl-BE" dirty="0" smtClean="0"/>
              <a:t>0 = </a:t>
            </a:r>
            <a:r>
              <a:rPr lang="nl-BE" dirty="0" err="1" smtClean="0"/>
              <a:t>Disable</a:t>
            </a:r>
            <a:r>
              <a:rPr lang="nl-BE" dirty="0"/>
              <a:t>; Power </a:t>
            </a:r>
            <a:r>
              <a:rPr lang="nl-BE" dirty="0" err="1"/>
              <a:t>saving</a:t>
            </a:r>
            <a:r>
              <a:rPr lang="nl-BE" dirty="0"/>
              <a:t> </a:t>
            </a:r>
            <a:r>
              <a:rPr lang="nl-BE" dirty="0" err="1" smtClean="0"/>
              <a:t>disable</a:t>
            </a:r>
            <a:endParaRPr lang="nl-BE" dirty="0" smtClean="0"/>
          </a:p>
          <a:p>
            <a:pPr marL="1428750" lvl="2" indent="-285750">
              <a:buFontTx/>
              <a:buChar char="-"/>
            </a:pPr>
            <a:r>
              <a:rPr lang="nl-BE" b="1" dirty="0" smtClean="0"/>
              <a:t>1 = </a:t>
            </a:r>
            <a:r>
              <a:rPr lang="nl-BE" b="1" dirty="0" err="1" smtClean="0"/>
              <a:t>Enable</a:t>
            </a:r>
            <a:r>
              <a:rPr lang="nl-BE" b="1" dirty="0"/>
              <a:t>; Power </a:t>
            </a:r>
            <a:r>
              <a:rPr lang="nl-BE" b="1" dirty="0" err="1"/>
              <a:t>saving</a:t>
            </a:r>
            <a:r>
              <a:rPr lang="nl-BE" b="1" dirty="0"/>
              <a:t> </a:t>
            </a:r>
            <a:r>
              <a:rPr lang="nl-BE" b="1" dirty="0" err="1" smtClean="0"/>
              <a:t>enabled</a:t>
            </a:r>
            <a:endParaRPr lang="nl-BE" b="1" dirty="0" smtClean="0"/>
          </a:p>
          <a:p>
            <a:pPr marL="742950" lvl="1" indent="-285750">
              <a:buFontTx/>
              <a:buChar char="-"/>
            </a:pPr>
            <a:r>
              <a:rPr lang="en-GB" dirty="0"/>
              <a:t>This function allows the equipment to power down the standby function </a:t>
            </a:r>
            <a:r>
              <a:rPr lang="en-GB" dirty="0" smtClean="0"/>
              <a:t>of </a:t>
            </a:r>
            <a:r>
              <a:rPr lang="en-GB" dirty="0"/>
              <a:t>the outdoor </a:t>
            </a:r>
            <a:r>
              <a:rPr lang="en-GB" dirty="0" smtClean="0"/>
              <a:t>unit (e.g. the OU PCB’s), </a:t>
            </a:r>
            <a:r>
              <a:rPr lang="en-GB" dirty="0"/>
              <a:t>this will depend on the outdoor temperature, compressor conditions and minimum internal timers </a:t>
            </a:r>
            <a:endParaRPr lang="en-GB" dirty="0" smtClean="0"/>
          </a:p>
          <a:p>
            <a:pPr marL="742950" lvl="1" indent="-285750">
              <a:buFontTx/>
              <a:buChar char="-"/>
            </a:pPr>
            <a:r>
              <a:rPr lang="en-GB" dirty="0" smtClean="0"/>
              <a:t>Field </a:t>
            </a:r>
            <a:r>
              <a:rPr lang="en-GB" dirty="0"/>
              <a:t>setting </a:t>
            </a:r>
            <a:r>
              <a:rPr lang="en-GB" dirty="0" smtClean="0"/>
              <a:t>[E-08] </a:t>
            </a:r>
            <a:r>
              <a:rPr lang="en-GB" dirty="0"/>
              <a:t>must </a:t>
            </a:r>
            <a:r>
              <a:rPr lang="en-GB" dirty="0" smtClean="0"/>
              <a:t>be </a:t>
            </a:r>
            <a:r>
              <a:rPr lang="en-GB" dirty="0"/>
              <a:t>altered to enable this </a:t>
            </a:r>
            <a:r>
              <a:rPr lang="en-GB" dirty="0" smtClean="0"/>
              <a:t>feature &amp; the power saving plug needs to be removed from the outdoor unit. </a:t>
            </a:r>
            <a:endParaRPr lang="en-GB" dirty="0"/>
          </a:p>
          <a:p>
            <a:pPr lvl="1"/>
            <a:endParaRPr lang="nl-BE" b="1" dirty="0"/>
          </a:p>
          <a:p>
            <a:pPr marL="742950" lvl="1" indent="-285750">
              <a:buFontTx/>
              <a:buChar char="-"/>
            </a:pP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221088"/>
            <a:ext cx="3054457" cy="2071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63716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75</a:t>
            </a:fld>
            <a:endParaRPr lang="en-US"/>
          </a:p>
        </p:txBody>
      </p:sp>
      <p:sp>
        <p:nvSpPr>
          <p:cNvPr id="4" name="Text Placeholder 3"/>
          <p:cNvSpPr>
            <a:spLocks noGrp="1"/>
          </p:cNvSpPr>
          <p:nvPr>
            <p:ph type="body" sz="quarter" idx="15"/>
          </p:nvPr>
        </p:nvSpPr>
        <p:spPr/>
        <p:txBody>
          <a:bodyPr/>
          <a:lstStyle/>
          <a:p>
            <a:r>
              <a:rPr lang="nl-BE" dirty="0"/>
              <a:t>2.5 Installer setting – System </a:t>
            </a:r>
            <a:r>
              <a:rPr lang="nl-BE" dirty="0" err="1"/>
              <a:t>operation</a:t>
            </a:r>
            <a:r>
              <a:rPr lang="nl-BE" dirty="0"/>
              <a:t> </a:t>
            </a:r>
            <a:endParaRPr lang="en-GB" dirty="0"/>
          </a:p>
          <a:p>
            <a:endParaRPr lang="en-GB" dirty="0"/>
          </a:p>
        </p:txBody>
      </p:sp>
      <p:sp>
        <p:nvSpPr>
          <p:cNvPr id="5" name="Text Placeholder 4"/>
          <p:cNvSpPr>
            <a:spLocks noGrp="1"/>
          </p:cNvSpPr>
          <p:nvPr>
            <p:ph type="body" sz="quarter" idx="16"/>
          </p:nvPr>
        </p:nvSpPr>
        <p:spPr/>
        <p:txBody>
          <a:bodyPr/>
          <a:lstStyle/>
          <a:p>
            <a:r>
              <a:rPr lang="nl-BE" dirty="0" err="1" smtClean="0">
                <a:solidFill>
                  <a:schemeClr val="bg2"/>
                </a:solidFill>
              </a:rPr>
              <a:t>External</a:t>
            </a:r>
            <a:r>
              <a:rPr lang="nl-BE" dirty="0" smtClean="0">
                <a:solidFill>
                  <a:schemeClr val="bg2"/>
                </a:solidFill>
              </a:rPr>
              <a:t> sensor + offset</a:t>
            </a:r>
          </a:p>
          <a:p>
            <a:pPr marL="285750" indent="-285750">
              <a:buFontTx/>
              <a:buChar char="-"/>
            </a:pPr>
            <a:r>
              <a:rPr lang="nl-BE" dirty="0" err="1" smtClean="0">
                <a:solidFill>
                  <a:schemeClr val="bg2"/>
                </a:solidFill>
              </a:rPr>
              <a:t>External</a:t>
            </a:r>
            <a:r>
              <a:rPr lang="nl-BE" dirty="0" smtClean="0">
                <a:solidFill>
                  <a:schemeClr val="bg2"/>
                </a:solidFill>
              </a:rPr>
              <a:t> sensor</a:t>
            </a:r>
          </a:p>
          <a:p>
            <a:pPr marL="742950" lvl="1" indent="-285750">
              <a:buFontTx/>
              <a:buChar char="-"/>
            </a:pPr>
            <a:r>
              <a:rPr lang="nl-BE" dirty="0" smtClean="0">
                <a:solidFill>
                  <a:schemeClr val="bg2"/>
                </a:solidFill>
              </a:rPr>
              <a:t>[A.2.2.B]</a:t>
            </a:r>
          </a:p>
          <a:p>
            <a:pPr marL="1428750" lvl="2" indent="-285750">
              <a:buFontTx/>
              <a:buChar char="-"/>
            </a:pPr>
            <a:r>
              <a:rPr lang="nl-BE" b="1" dirty="0" smtClean="0">
                <a:solidFill>
                  <a:schemeClr val="bg2"/>
                </a:solidFill>
              </a:rPr>
              <a:t>No = 0</a:t>
            </a:r>
          </a:p>
          <a:p>
            <a:pPr marL="1428750" lvl="2" indent="-285750">
              <a:buFontTx/>
              <a:buChar char="-"/>
            </a:pPr>
            <a:r>
              <a:rPr lang="nl-BE" dirty="0" smtClean="0">
                <a:solidFill>
                  <a:schemeClr val="bg2"/>
                </a:solidFill>
              </a:rPr>
              <a:t>Outdoor sensor EKRSCA1 = 1</a:t>
            </a:r>
          </a:p>
          <a:p>
            <a:pPr marL="1428750" lvl="2" indent="-285750">
              <a:buFontTx/>
              <a:buChar char="-"/>
            </a:pPr>
            <a:r>
              <a:rPr lang="nl-BE" dirty="0" smtClean="0">
                <a:solidFill>
                  <a:schemeClr val="bg2"/>
                </a:solidFill>
              </a:rPr>
              <a:t>Room sensor KRCS01 = 2 </a:t>
            </a:r>
          </a:p>
          <a:p>
            <a:pPr marL="285750" indent="-285750">
              <a:buFontTx/>
              <a:buChar char="-"/>
            </a:pPr>
            <a:r>
              <a:rPr lang="nl-BE" dirty="0" err="1" smtClean="0">
                <a:solidFill>
                  <a:schemeClr val="bg2"/>
                </a:solidFill>
              </a:rPr>
              <a:t>Ext</a:t>
            </a:r>
            <a:r>
              <a:rPr lang="nl-BE" dirty="0" smtClean="0">
                <a:solidFill>
                  <a:schemeClr val="bg2"/>
                </a:solidFill>
              </a:rPr>
              <a:t> room sensor offset</a:t>
            </a:r>
          </a:p>
          <a:p>
            <a:pPr marL="742950" lvl="1" indent="-285750">
              <a:buFontTx/>
              <a:buChar char="-"/>
            </a:pPr>
            <a:r>
              <a:rPr lang="nl-BE" dirty="0" smtClean="0">
                <a:solidFill>
                  <a:schemeClr val="bg2"/>
                </a:solidFill>
              </a:rPr>
              <a:t>[A.3.2.3]</a:t>
            </a:r>
          </a:p>
          <a:p>
            <a:pPr marL="1428750" lvl="2" indent="-285750">
              <a:buFontTx/>
              <a:buChar char="-"/>
            </a:pPr>
            <a:r>
              <a:rPr lang="nl-BE" dirty="0" smtClean="0">
                <a:solidFill>
                  <a:schemeClr val="bg2"/>
                </a:solidFill>
              </a:rPr>
              <a:t>Default 0°C</a:t>
            </a:r>
          </a:p>
          <a:p>
            <a:pPr marL="742950" lvl="1" indent="-285750">
              <a:buFontTx/>
              <a:buChar char="-"/>
            </a:pPr>
            <a:r>
              <a:rPr lang="nl-BE" dirty="0" err="1"/>
              <a:t>Finetune</a:t>
            </a:r>
            <a:r>
              <a:rPr lang="nl-BE" dirty="0"/>
              <a:t> the </a:t>
            </a:r>
            <a:r>
              <a:rPr lang="nl-BE" dirty="0" err="1"/>
              <a:t>measurement</a:t>
            </a:r>
            <a:r>
              <a:rPr lang="nl-BE" dirty="0"/>
              <a:t> of the </a:t>
            </a:r>
            <a:r>
              <a:rPr lang="nl-BE" dirty="0" smtClean="0"/>
              <a:t>sensor</a:t>
            </a:r>
            <a:endParaRPr lang="nl-BE" dirty="0" smtClean="0">
              <a:solidFill>
                <a:schemeClr val="bg2"/>
              </a:solidFill>
            </a:endParaRPr>
          </a:p>
          <a:p>
            <a:pPr marL="285750" indent="-285750">
              <a:buFontTx/>
              <a:buChar char="-"/>
            </a:pPr>
            <a:r>
              <a:rPr lang="nl-BE" dirty="0" err="1" smtClean="0">
                <a:solidFill>
                  <a:schemeClr val="bg2"/>
                </a:solidFill>
              </a:rPr>
              <a:t>Ext</a:t>
            </a:r>
            <a:r>
              <a:rPr lang="nl-BE" dirty="0" smtClean="0">
                <a:solidFill>
                  <a:schemeClr val="bg2"/>
                </a:solidFill>
              </a:rPr>
              <a:t> </a:t>
            </a:r>
            <a:r>
              <a:rPr lang="nl-BE" dirty="0" err="1" smtClean="0">
                <a:solidFill>
                  <a:schemeClr val="bg2"/>
                </a:solidFill>
              </a:rPr>
              <a:t>ambient</a:t>
            </a:r>
            <a:r>
              <a:rPr lang="nl-BE" dirty="0" smtClean="0">
                <a:solidFill>
                  <a:schemeClr val="bg2"/>
                </a:solidFill>
              </a:rPr>
              <a:t> sensor offset </a:t>
            </a:r>
          </a:p>
          <a:p>
            <a:pPr marL="742950" lvl="1" indent="-285750">
              <a:buFontTx/>
              <a:buChar char="-"/>
            </a:pPr>
            <a:r>
              <a:rPr lang="nl-BE" dirty="0" smtClean="0"/>
              <a:t>[A.6.5]</a:t>
            </a:r>
          </a:p>
          <a:p>
            <a:pPr marL="1428750" lvl="2" indent="-285750">
              <a:buFontTx/>
              <a:buChar char="-"/>
            </a:pPr>
            <a:r>
              <a:rPr lang="nl-BE" dirty="0" smtClean="0"/>
              <a:t>Default 0°C</a:t>
            </a:r>
          </a:p>
          <a:p>
            <a:pPr marL="742950" lvl="1" indent="-285750">
              <a:buFontTx/>
              <a:buChar char="-"/>
            </a:pPr>
            <a:r>
              <a:rPr lang="nl-BE" dirty="0" err="1" smtClean="0"/>
              <a:t>Finetune</a:t>
            </a:r>
            <a:r>
              <a:rPr lang="nl-BE" dirty="0" smtClean="0"/>
              <a:t> the </a:t>
            </a:r>
            <a:r>
              <a:rPr lang="nl-BE" dirty="0" err="1" smtClean="0"/>
              <a:t>measurement</a:t>
            </a:r>
            <a:r>
              <a:rPr lang="nl-BE" dirty="0" smtClean="0"/>
              <a:t> of the sensor</a:t>
            </a:r>
          </a:p>
          <a:p>
            <a:pPr marL="742950" lvl="1" indent="-285750">
              <a:buFontTx/>
              <a:buChar char="-"/>
            </a:pP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968597291"/>
              </p:ext>
            </p:extLst>
          </p:nvPr>
        </p:nvGraphicFramePr>
        <p:xfrm>
          <a:off x="755576" y="5445224"/>
          <a:ext cx="4680520" cy="1013460"/>
        </p:xfrm>
        <a:graphic>
          <a:graphicData uri="http://schemas.openxmlformats.org/drawingml/2006/table">
            <a:tbl>
              <a:tblPr firstRow="1">
                <a:tableStyleId>{3C2FFA5D-87B4-456A-9821-1D502468CF0F}</a:tableStyleId>
              </a:tblPr>
              <a:tblGrid>
                <a:gridCol w="1560173"/>
                <a:gridCol w="1344976"/>
                <a:gridCol w="1775371"/>
              </a:tblGrid>
              <a:tr h="161925">
                <a:tc>
                  <a:txBody>
                    <a:bodyPr/>
                    <a:lstStyle/>
                    <a:p>
                      <a:pPr algn="ctr" fontAlgn="b"/>
                      <a:r>
                        <a:rPr lang="en-US" sz="1600" u="none" strike="noStrike" dirty="0" smtClean="0">
                          <a:solidFill>
                            <a:schemeClr val="bg2"/>
                          </a:solidFill>
                          <a:effectLst/>
                        </a:rPr>
                        <a:t>Bread</a:t>
                      </a:r>
                      <a:r>
                        <a:rPr lang="en-US" sz="1600" u="none" strike="noStrike" baseline="0" dirty="0" smtClean="0">
                          <a:solidFill>
                            <a:schemeClr val="bg2"/>
                          </a:solidFill>
                          <a:effectLst/>
                        </a:rPr>
                        <a:t> Crumb </a:t>
                      </a:r>
                      <a:endParaRPr lang="en-GB" sz="1600" b="1" i="0" u="none" strike="noStrike" dirty="0">
                        <a:solidFill>
                          <a:schemeClr val="bg2"/>
                        </a:solidFill>
                        <a:effectLst/>
                        <a:latin typeface="+mn-lt"/>
                      </a:endParaRPr>
                    </a:p>
                  </a:txBody>
                  <a:tcPr marL="36000" marR="36000" marT="9525" marB="0" anchor="ctr"/>
                </a:tc>
                <a:tc>
                  <a:txBody>
                    <a:bodyPr/>
                    <a:lstStyle/>
                    <a:p>
                      <a:pPr algn="ctr" fontAlgn="b"/>
                      <a:r>
                        <a:rPr lang="en-US" sz="1600" u="none" strike="noStrike" dirty="0" smtClean="0">
                          <a:solidFill>
                            <a:schemeClr val="bg2"/>
                          </a:solidFill>
                          <a:effectLst/>
                        </a:rPr>
                        <a:t>Overview</a:t>
                      </a:r>
                      <a:endParaRPr lang="en-GB" sz="1600" b="1" i="0" u="none" strike="noStrike" dirty="0">
                        <a:solidFill>
                          <a:schemeClr val="bg2"/>
                        </a:solidFill>
                        <a:effectLst/>
                        <a:latin typeface="+mn-lt"/>
                      </a:endParaRPr>
                    </a:p>
                  </a:txBody>
                  <a:tcPr marL="36000" marR="36000" marT="9525" marB="0" anchor="ctr"/>
                </a:tc>
                <a:tc>
                  <a:txBody>
                    <a:bodyPr/>
                    <a:lstStyle/>
                    <a:p>
                      <a:pPr algn="ctr" fontAlgn="b"/>
                      <a:r>
                        <a:rPr lang="nl-BE" sz="1600" b="1" i="0" u="none" strike="noStrike" dirty="0" smtClean="0">
                          <a:solidFill>
                            <a:schemeClr val="bg2"/>
                          </a:solidFill>
                          <a:effectLst/>
                          <a:latin typeface="+mn-lt"/>
                        </a:rPr>
                        <a:t>Range </a:t>
                      </a:r>
                      <a:endParaRPr lang="en-GB" sz="1600" b="1" i="0" u="none" strike="noStrike" dirty="0">
                        <a:solidFill>
                          <a:schemeClr val="bg2"/>
                        </a:solidFill>
                        <a:effectLst/>
                        <a:latin typeface="+mn-lt"/>
                      </a:endParaRPr>
                    </a:p>
                  </a:txBody>
                  <a:tcPr marL="36000" marR="36000" marT="9525" marB="0" anchor="ctr"/>
                </a:tc>
              </a:tr>
              <a:tr h="161925">
                <a:tc>
                  <a:txBody>
                    <a:bodyPr/>
                    <a:lstStyle/>
                    <a:p>
                      <a:pPr algn="ctr" fontAlgn="b"/>
                      <a:r>
                        <a:rPr lang="en-US" sz="1600" u="none" strike="noStrike" dirty="0" smtClean="0">
                          <a:solidFill>
                            <a:schemeClr val="bg2"/>
                          </a:solidFill>
                          <a:effectLst/>
                        </a:rPr>
                        <a:t>[A.2.2.B]</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en-US" sz="1600" b="0" i="0" u="none" strike="noStrike" dirty="0" smtClean="0">
                          <a:solidFill>
                            <a:schemeClr val="bg2"/>
                          </a:solidFill>
                          <a:effectLst/>
                          <a:latin typeface="+mn-lt"/>
                        </a:rPr>
                        <a:t>C-08</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nl-BE" sz="1600" b="0" i="0" u="none" strike="noStrike" dirty="0" smtClean="0">
                          <a:solidFill>
                            <a:schemeClr val="bg2"/>
                          </a:solidFill>
                          <a:effectLst/>
                          <a:latin typeface="+mn-lt"/>
                        </a:rPr>
                        <a:t>-</a:t>
                      </a:r>
                      <a:endParaRPr lang="en-GB" sz="1600" b="0" i="0" u="none" strike="noStrike" dirty="0">
                        <a:solidFill>
                          <a:schemeClr val="bg2"/>
                        </a:solidFill>
                        <a:effectLst/>
                        <a:latin typeface="+mn-lt"/>
                      </a:endParaRPr>
                    </a:p>
                  </a:txBody>
                  <a:tcPr marL="36000" marR="36000" marT="9525" marB="0" anchor="ctr"/>
                </a:tc>
              </a:tr>
              <a:tr h="161925">
                <a:tc>
                  <a:txBody>
                    <a:bodyPr/>
                    <a:lstStyle/>
                    <a:p>
                      <a:pPr algn="ctr" fontAlgn="b"/>
                      <a:r>
                        <a:rPr lang="en-US" sz="1600" u="none" strike="noStrike" dirty="0" smtClean="0">
                          <a:solidFill>
                            <a:schemeClr val="bg2"/>
                          </a:solidFill>
                          <a:effectLst/>
                        </a:rPr>
                        <a:t>[A.3.2.3]</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en-US" sz="1600" b="0" i="0" u="none" strike="noStrike" dirty="0" smtClean="0">
                          <a:solidFill>
                            <a:schemeClr val="bg2"/>
                          </a:solidFill>
                          <a:effectLst/>
                          <a:latin typeface="+mn-lt"/>
                        </a:rPr>
                        <a:t>2-09</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nl-BE" sz="1600" b="0" i="0" u="none" strike="noStrike" dirty="0" smtClean="0">
                          <a:solidFill>
                            <a:schemeClr val="bg2"/>
                          </a:solidFill>
                          <a:effectLst/>
                          <a:latin typeface="+mn-lt"/>
                        </a:rPr>
                        <a:t>-5 -&gt;5°C Default</a:t>
                      </a:r>
                      <a:r>
                        <a:rPr lang="nl-BE" sz="1600" b="0" i="0" u="none" strike="noStrike" baseline="0" dirty="0" smtClean="0">
                          <a:solidFill>
                            <a:schemeClr val="bg2"/>
                          </a:solidFill>
                          <a:effectLst/>
                          <a:latin typeface="+mn-lt"/>
                        </a:rPr>
                        <a:t>  0°C</a:t>
                      </a:r>
                      <a:endParaRPr lang="en-GB" sz="1600" b="0" i="0" u="none" strike="noStrike" dirty="0">
                        <a:solidFill>
                          <a:schemeClr val="bg2"/>
                        </a:solidFill>
                        <a:effectLst/>
                        <a:latin typeface="+mn-lt"/>
                      </a:endParaRPr>
                    </a:p>
                  </a:txBody>
                  <a:tcPr marL="36000" marR="36000" marT="9525" marB="0" anchor="ctr"/>
                </a:tc>
              </a:tr>
              <a:tr h="161925">
                <a:tc>
                  <a:txBody>
                    <a:bodyPr/>
                    <a:lstStyle/>
                    <a:p>
                      <a:pPr algn="ctr" fontAlgn="b"/>
                      <a:r>
                        <a:rPr lang="en-US" sz="1600" u="none" strike="noStrike" dirty="0" smtClean="0">
                          <a:solidFill>
                            <a:schemeClr val="bg2"/>
                          </a:solidFill>
                          <a:effectLst/>
                        </a:rPr>
                        <a:t>[A.6.5]</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en-US" sz="1600" b="0" i="0" u="none" strike="noStrike" dirty="0" smtClean="0">
                          <a:solidFill>
                            <a:schemeClr val="bg2"/>
                          </a:solidFill>
                          <a:effectLst/>
                          <a:latin typeface="+mn-lt"/>
                        </a:rPr>
                        <a:t>2-0B</a:t>
                      </a:r>
                      <a:endParaRPr lang="en-GB" sz="1600" b="0" i="0" u="none" strike="noStrike" dirty="0">
                        <a:solidFill>
                          <a:schemeClr val="bg2"/>
                        </a:solidFill>
                        <a:effectLst/>
                        <a:latin typeface="+mn-lt"/>
                      </a:endParaRPr>
                    </a:p>
                  </a:txBody>
                  <a:tcPr marL="36000" marR="36000"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600" b="0" i="0" u="none" strike="noStrike" dirty="0" smtClean="0">
                          <a:solidFill>
                            <a:schemeClr val="bg2"/>
                          </a:solidFill>
                          <a:effectLst/>
                          <a:latin typeface="+mn-lt"/>
                        </a:rPr>
                        <a:t>-5 -&gt;5°C Default</a:t>
                      </a:r>
                      <a:r>
                        <a:rPr lang="nl-BE" sz="1600" b="0" i="0" u="none" strike="noStrike" baseline="0" dirty="0" smtClean="0">
                          <a:solidFill>
                            <a:schemeClr val="bg2"/>
                          </a:solidFill>
                          <a:effectLst/>
                          <a:latin typeface="+mn-lt"/>
                        </a:rPr>
                        <a:t>  0°C</a:t>
                      </a:r>
                      <a:endParaRPr lang="en-GB" sz="1600" b="0" i="0" u="none" strike="noStrike" dirty="0" smtClean="0">
                        <a:solidFill>
                          <a:schemeClr val="bg2"/>
                        </a:solidFill>
                        <a:effectLst/>
                        <a:latin typeface="+mn-lt"/>
                      </a:endParaRPr>
                    </a:p>
                  </a:txBody>
                  <a:tcPr marL="36000" marR="36000" marT="9525" marB="0" anchor="ctr"/>
                </a:tc>
              </a:tr>
            </a:tbl>
          </a:graphicData>
        </a:graphic>
      </p:graphicFrame>
    </p:spTree>
    <p:extLst>
      <p:ext uri="{BB962C8B-B14F-4D97-AF65-F5344CB8AC3E}">
        <p14:creationId xmlns:p14="http://schemas.microsoft.com/office/powerpoint/2010/main" val="4355676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76</a:t>
            </a:fld>
            <a:endParaRPr lang="en-US"/>
          </a:p>
        </p:txBody>
      </p:sp>
      <p:sp>
        <p:nvSpPr>
          <p:cNvPr id="4" name="Text Placeholder 3"/>
          <p:cNvSpPr>
            <a:spLocks noGrp="1"/>
          </p:cNvSpPr>
          <p:nvPr>
            <p:ph type="body" sz="quarter" idx="15"/>
          </p:nvPr>
        </p:nvSpPr>
        <p:spPr/>
        <p:txBody>
          <a:bodyPr/>
          <a:lstStyle/>
          <a:p>
            <a:r>
              <a:rPr lang="nl-BE" dirty="0"/>
              <a:t>2.5 Installer setting – System </a:t>
            </a:r>
            <a:r>
              <a:rPr lang="nl-BE" dirty="0" err="1"/>
              <a:t>operation</a:t>
            </a:r>
            <a:r>
              <a:rPr lang="nl-BE" dirty="0"/>
              <a:t> </a:t>
            </a:r>
            <a:endParaRPr lang="en-GB" dirty="0"/>
          </a:p>
          <a:p>
            <a:endParaRPr lang="en-GB" dirty="0"/>
          </a:p>
        </p:txBody>
      </p:sp>
      <p:sp>
        <p:nvSpPr>
          <p:cNvPr id="5" name="Text Placeholder 4"/>
          <p:cNvSpPr>
            <a:spLocks noGrp="1"/>
          </p:cNvSpPr>
          <p:nvPr>
            <p:ph type="body" sz="quarter" idx="16"/>
          </p:nvPr>
        </p:nvSpPr>
        <p:spPr/>
        <p:txBody>
          <a:bodyPr/>
          <a:lstStyle/>
          <a:p>
            <a:r>
              <a:rPr lang="nl-BE" dirty="0" err="1" smtClean="0">
                <a:solidFill>
                  <a:schemeClr val="bg2"/>
                </a:solidFill>
              </a:rPr>
              <a:t>Heater</a:t>
            </a:r>
            <a:r>
              <a:rPr lang="nl-BE" dirty="0" smtClean="0">
                <a:solidFill>
                  <a:schemeClr val="bg2"/>
                </a:solidFill>
              </a:rPr>
              <a:t> </a:t>
            </a:r>
            <a:r>
              <a:rPr lang="nl-BE" dirty="0" err="1" smtClean="0">
                <a:solidFill>
                  <a:schemeClr val="bg2"/>
                </a:solidFill>
              </a:rPr>
              <a:t>capacities</a:t>
            </a:r>
            <a:endParaRPr lang="nl-BE" dirty="0" smtClean="0">
              <a:solidFill>
                <a:schemeClr val="bg2"/>
              </a:solidFill>
            </a:endParaRPr>
          </a:p>
          <a:p>
            <a:pPr marL="285750" indent="-285750">
              <a:buFontTx/>
              <a:buChar char="-"/>
            </a:pPr>
            <a:r>
              <a:rPr lang="nl-BE" dirty="0" smtClean="0">
                <a:solidFill>
                  <a:schemeClr val="bg2"/>
                </a:solidFill>
              </a:rPr>
              <a:t>BSH</a:t>
            </a:r>
          </a:p>
          <a:p>
            <a:pPr marL="742950" lvl="1" indent="-285750">
              <a:buFontTx/>
              <a:buChar char="-"/>
            </a:pPr>
            <a:r>
              <a:rPr lang="nl-BE" dirty="0" smtClean="0">
                <a:solidFill>
                  <a:schemeClr val="bg2"/>
                </a:solidFill>
              </a:rPr>
              <a:t>[A.2.3.1]</a:t>
            </a:r>
          </a:p>
          <a:p>
            <a:pPr marL="1428750" lvl="2" indent="-285750">
              <a:buFontTx/>
              <a:buChar char="-"/>
            </a:pPr>
            <a:r>
              <a:rPr lang="nl-BE" dirty="0" smtClean="0">
                <a:solidFill>
                  <a:schemeClr val="bg2"/>
                </a:solidFill>
              </a:rPr>
              <a:t>Default 3 kW</a:t>
            </a:r>
          </a:p>
          <a:p>
            <a:pPr marL="285750" indent="-285750">
              <a:buFontTx/>
              <a:buChar char="-"/>
            </a:pPr>
            <a:r>
              <a:rPr lang="nl-BE" dirty="0" smtClean="0">
                <a:solidFill>
                  <a:schemeClr val="bg2"/>
                </a:solidFill>
              </a:rPr>
              <a:t>BUH step 1</a:t>
            </a:r>
          </a:p>
          <a:p>
            <a:pPr marL="742950" lvl="1" indent="-285750">
              <a:buFontTx/>
              <a:buChar char="-"/>
            </a:pPr>
            <a:r>
              <a:rPr lang="nl-BE" dirty="0" smtClean="0">
                <a:solidFill>
                  <a:schemeClr val="bg2"/>
                </a:solidFill>
              </a:rPr>
              <a:t>[A.2.3.2]</a:t>
            </a:r>
          </a:p>
          <a:p>
            <a:pPr marL="1428750" lvl="2" indent="-285750">
              <a:buFontTx/>
              <a:buChar char="-"/>
            </a:pPr>
            <a:r>
              <a:rPr lang="nl-BE" dirty="0" smtClean="0">
                <a:solidFill>
                  <a:schemeClr val="bg2"/>
                </a:solidFill>
              </a:rPr>
              <a:t>Default 3 kW</a:t>
            </a:r>
          </a:p>
          <a:p>
            <a:pPr marL="285750" indent="-285750">
              <a:buFontTx/>
              <a:buChar char="-"/>
            </a:pPr>
            <a:r>
              <a:rPr lang="nl-BE" dirty="0" smtClean="0">
                <a:solidFill>
                  <a:schemeClr val="bg2"/>
                </a:solidFill>
              </a:rPr>
              <a:t>BUH step 2</a:t>
            </a:r>
          </a:p>
          <a:p>
            <a:pPr marL="742950" lvl="1" indent="-285750">
              <a:buFontTx/>
              <a:buChar char="-"/>
            </a:pPr>
            <a:r>
              <a:rPr lang="nl-BE" dirty="0" smtClean="0">
                <a:solidFill>
                  <a:schemeClr val="bg2"/>
                </a:solidFill>
              </a:rPr>
              <a:t>[A.2.3.3]</a:t>
            </a:r>
          </a:p>
          <a:p>
            <a:pPr marL="1428750" lvl="2" indent="-285750">
              <a:buFontTx/>
              <a:buChar char="-"/>
            </a:pPr>
            <a:r>
              <a:rPr lang="nl-BE" dirty="0" smtClean="0">
                <a:solidFill>
                  <a:schemeClr val="bg2"/>
                </a:solidFill>
              </a:rPr>
              <a:t>Default 3 kW</a:t>
            </a:r>
            <a:endParaRPr lang="nl-BE" dirty="0">
              <a:solidFill>
                <a:schemeClr val="bg2"/>
              </a:solidFill>
            </a:endParaRPr>
          </a:p>
          <a:p>
            <a:endParaRPr lang="nl-BE" dirty="0" smtClean="0"/>
          </a:p>
          <a:p>
            <a:endParaRPr lang="nl-BE" dirty="0"/>
          </a:p>
          <a:p>
            <a:endParaRPr lang="nl-BE" dirty="0" smtClean="0"/>
          </a:p>
          <a:p>
            <a:endParaRPr lang="en-GB" dirty="0" smtClean="0"/>
          </a:p>
        </p:txBody>
      </p:sp>
      <p:graphicFrame>
        <p:nvGraphicFramePr>
          <p:cNvPr id="6" name="Table 5"/>
          <p:cNvGraphicFramePr>
            <a:graphicFrameLocks noGrp="1"/>
          </p:cNvGraphicFramePr>
          <p:nvPr>
            <p:extLst>
              <p:ext uri="{D42A27DB-BD31-4B8C-83A1-F6EECF244321}">
                <p14:modId xmlns:p14="http://schemas.microsoft.com/office/powerpoint/2010/main" val="3123815487"/>
              </p:ext>
            </p:extLst>
          </p:nvPr>
        </p:nvGraphicFramePr>
        <p:xfrm>
          <a:off x="755577" y="5511884"/>
          <a:ext cx="5112567" cy="1013460"/>
        </p:xfrm>
        <a:graphic>
          <a:graphicData uri="http://schemas.openxmlformats.org/drawingml/2006/table">
            <a:tbl>
              <a:tblPr firstRow="1">
                <a:tableStyleId>{3C2FFA5D-87B4-456A-9821-1D502468CF0F}</a:tableStyleId>
              </a:tblPr>
              <a:tblGrid>
                <a:gridCol w="1363350"/>
                <a:gridCol w="1249739"/>
                <a:gridCol w="2499478"/>
              </a:tblGrid>
              <a:tr h="161925">
                <a:tc>
                  <a:txBody>
                    <a:bodyPr/>
                    <a:lstStyle/>
                    <a:p>
                      <a:pPr algn="ctr" fontAlgn="b"/>
                      <a:r>
                        <a:rPr lang="en-US" sz="1600" u="none" strike="noStrike" dirty="0" smtClean="0">
                          <a:solidFill>
                            <a:schemeClr val="bg2"/>
                          </a:solidFill>
                          <a:effectLst/>
                        </a:rPr>
                        <a:t>Bread</a:t>
                      </a:r>
                      <a:r>
                        <a:rPr lang="en-US" sz="1600" u="none" strike="noStrike" baseline="0" dirty="0" smtClean="0">
                          <a:solidFill>
                            <a:schemeClr val="bg2"/>
                          </a:solidFill>
                          <a:effectLst/>
                        </a:rPr>
                        <a:t> Crumb </a:t>
                      </a:r>
                      <a:endParaRPr lang="en-GB" sz="1600" b="1" i="0" u="none" strike="noStrike" dirty="0">
                        <a:solidFill>
                          <a:schemeClr val="bg2"/>
                        </a:solidFill>
                        <a:effectLst/>
                        <a:latin typeface="+mn-lt"/>
                      </a:endParaRPr>
                    </a:p>
                  </a:txBody>
                  <a:tcPr marL="36000" marR="36000" marT="9525" marB="0" anchor="ctr"/>
                </a:tc>
                <a:tc>
                  <a:txBody>
                    <a:bodyPr/>
                    <a:lstStyle/>
                    <a:p>
                      <a:pPr algn="ctr" fontAlgn="b"/>
                      <a:r>
                        <a:rPr lang="en-US" sz="1600" u="none" strike="noStrike" dirty="0" smtClean="0">
                          <a:solidFill>
                            <a:schemeClr val="bg2"/>
                          </a:solidFill>
                          <a:effectLst/>
                        </a:rPr>
                        <a:t>Overview</a:t>
                      </a:r>
                      <a:endParaRPr lang="en-GB" sz="1600" b="1" i="0" u="none" strike="noStrike" dirty="0">
                        <a:solidFill>
                          <a:schemeClr val="bg2"/>
                        </a:solidFill>
                        <a:effectLst/>
                        <a:latin typeface="+mn-lt"/>
                      </a:endParaRPr>
                    </a:p>
                  </a:txBody>
                  <a:tcPr marL="36000" marR="36000" marT="9525" marB="0" anchor="ctr"/>
                </a:tc>
                <a:tc>
                  <a:txBody>
                    <a:bodyPr/>
                    <a:lstStyle/>
                    <a:p>
                      <a:pPr algn="ctr" fontAlgn="b"/>
                      <a:r>
                        <a:rPr lang="nl-BE" sz="1600" b="1" i="0" u="none" strike="noStrike" dirty="0" smtClean="0">
                          <a:solidFill>
                            <a:schemeClr val="bg2"/>
                          </a:solidFill>
                          <a:effectLst/>
                          <a:latin typeface="+mn-lt"/>
                        </a:rPr>
                        <a:t>Range</a:t>
                      </a:r>
                      <a:r>
                        <a:rPr lang="nl-BE" sz="1600" b="1" i="0" u="none" strike="noStrike" baseline="0" dirty="0" smtClean="0">
                          <a:solidFill>
                            <a:schemeClr val="bg2"/>
                          </a:solidFill>
                          <a:effectLst/>
                          <a:latin typeface="+mn-lt"/>
                        </a:rPr>
                        <a:t> </a:t>
                      </a:r>
                      <a:endParaRPr lang="en-GB" sz="1600" b="1" i="0" u="none" strike="noStrike" dirty="0">
                        <a:solidFill>
                          <a:schemeClr val="bg2"/>
                        </a:solidFill>
                        <a:effectLst/>
                        <a:latin typeface="+mn-lt"/>
                      </a:endParaRPr>
                    </a:p>
                  </a:txBody>
                  <a:tcPr marL="36000" marR="36000" marT="9525" marB="0" anchor="ctr"/>
                </a:tc>
              </a:tr>
              <a:tr h="161925">
                <a:tc>
                  <a:txBody>
                    <a:bodyPr/>
                    <a:lstStyle/>
                    <a:p>
                      <a:pPr algn="ctr" fontAlgn="b"/>
                      <a:r>
                        <a:rPr lang="en-US" sz="1600" u="none" strike="noStrike" dirty="0" smtClean="0">
                          <a:solidFill>
                            <a:schemeClr val="bg2"/>
                          </a:solidFill>
                          <a:effectLst/>
                        </a:rPr>
                        <a:t>[A.2.3.1]</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en-US" sz="1600" b="0" i="0" u="none" strike="noStrike" dirty="0" smtClean="0">
                          <a:solidFill>
                            <a:schemeClr val="bg2"/>
                          </a:solidFill>
                          <a:effectLst/>
                          <a:latin typeface="+mn-lt"/>
                        </a:rPr>
                        <a:t>6-02</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nl-BE" sz="1600" b="0" i="0" u="none" strike="noStrike" dirty="0" smtClean="0">
                          <a:solidFill>
                            <a:schemeClr val="bg2"/>
                          </a:solidFill>
                          <a:effectLst/>
                          <a:latin typeface="+mn-lt"/>
                        </a:rPr>
                        <a:t>0 -&gt; 10 kW Default 3kW</a:t>
                      </a:r>
                      <a:endParaRPr lang="en-GB" sz="1600" b="0" i="0" u="none" strike="noStrike" dirty="0">
                        <a:solidFill>
                          <a:schemeClr val="bg2"/>
                        </a:solidFill>
                        <a:effectLst/>
                        <a:latin typeface="+mn-lt"/>
                      </a:endParaRPr>
                    </a:p>
                  </a:txBody>
                  <a:tcPr marL="36000" marR="36000" marT="9525" marB="0" anchor="ctr"/>
                </a:tc>
              </a:tr>
              <a:tr h="161925">
                <a:tc>
                  <a:txBody>
                    <a:bodyPr/>
                    <a:lstStyle/>
                    <a:p>
                      <a:pPr algn="ctr" fontAlgn="b"/>
                      <a:r>
                        <a:rPr lang="en-US" sz="1600" u="none" strike="noStrike" dirty="0" smtClean="0">
                          <a:solidFill>
                            <a:schemeClr val="bg2"/>
                          </a:solidFill>
                          <a:effectLst/>
                        </a:rPr>
                        <a:t>[A.2.3.2]</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en-US" sz="1600" b="0" i="0" u="none" strike="noStrike" dirty="0" smtClean="0">
                          <a:solidFill>
                            <a:schemeClr val="bg2"/>
                          </a:solidFill>
                          <a:effectLst/>
                          <a:latin typeface="+mn-lt"/>
                        </a:rPr>
                        <a:t>6-03</a:t>
                      </a:r>
                      <a:endParaRPr lang="en-GB" sz="1600" b="0" i="0" u="none" strike="noStrike" dirty="0">
                        <a:solidFill>
                          <a:schemeClr val="bg2"/>
                        </a:solidFill>
                        <a:effectLst/>
                        <a:latin typeface="+mn-lt"/>
                      </a:endParaRPr>
                    </a:p>
                  </a:txBody>
                  <a:tcPr marL="36000" marR="36000"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600" b="0" i="0" u="none" strike="noStrike" dirty="0" smtClean="0">
                          <a:solidFill>
                            <a:schemeClr val="bg2"/>
                          </a:solidFill>
                          <a:effectLst/>
                          <a:latin typeface="+mn-lt"/>
                        </a:rPr>
                        <a:t>0 -&gt; 10 kW Default 3kW</a:t>
                      </a:r>
                      <a:endParaRPr lang="en-GB" sz="1600" b="0" i="0" u="none" strike="noStrike" dirty="0" smtClean="0">
                        <a:solidFill>
                          <a:schemeClr val="bg2"/>
                        </a:solidFill>
                        <a:effectLst/>
                        <a:latin typeface="+mn-lt"/>
                      </a:endParaRPr>
                    </a:p>
                  </a:txBody>
                  <a:tcPr marL="36000" marR="36000" marT="9525" marB="0" anchor="ctr"/>
                </a:tc>
              </a:tr>
              <a:tr h="161925">
                <a:tc>
                  <a:txBody>
                    <a:bodyPr/>
                    <a:lstStyle/>
                    <a:p>
                      <a:pPr algn="ctr" fontAlgn="b"/>
                      <a:r>
                        <a:rPr lang="en-US" sz="1600" u="none" strike="noStrike" dirty="0" smtClean="0">
                          <a:solidFill>
                            <a:schemeClr val="bg2"/>
                          </a:solidFill>
                          <a:effectLst/>
                        </a:rPr>
                        <a:t>[A.2.3.3]</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en-US" sz="1600" b="0" i="0" u="none" strike="noStrike" dirty="0" smtClean="0">
                          <a:solidFill>
                            <a:schemeClr val="bg2"/>
                          </a:solidFill>
                          <a:effectLst/>
                          <a:latin typeface="+mn-lt"/>
                        </a:rPr>
                        <a:t>6-04</a:t>
                      </a:r>
                      <a:endParaRPr lang="en-GB" sz="1600" b="0" i="0" u="none" strike="noStrike" dirty="0">
                        <a:solidFill>
                          <a:schemeClr val="bg2"/>
                        </a:solidFill>
                        <a:effectLst/>
                        <a:latin typeface="+mn-lt"/>
                      </a:endParaRPr>
                    </a:p>
                  </a:txBody>
                  <a:tcPr marL="36000" marR="36000"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600" b="0" i="0" u="none" strike="noStrike" dirty="0" smtClean="0">
                          <a:solidFill>
                            <a:schemeClr val="bg2"/>
                          </a:solidFill>
                          <a:effectLst/>
                          <a:latin typeface="+mn-lt"/>
                        </a:rPr>
                        <a:t>0 -&gt; 10 kW Default 0kW</a:t>
                      </a:r>
                      <a:endParaRPr lang="en-GB" sz="1600" b="0" i="0" u="none" strike="noStrike" dirty="0" smtClean="0">
                        <a:solidFill>
                          <a:schemeClr val="bg2"/>
                        </a:solidFill>
                        <a:effectLst/>
                        <a:latin typeface="+mn-lt"/>
                      </a:endParaRPr>
                    </a:p>
                  </a:txBody>
                  <a:tcPr marL="36000" marR="36000" marT="9525" marB="0" anchor="ctr"/>
                </a:tc>
              </a:tr>
            </a:tbl>
          </a:graphicData>
        </a:graphic>
      </p:graphicFrame>
    </p:spTree>
    <p:extLst>
      <p:ext uri="{BB962C8B-B14F-4D97-AF65-F5344CB8AC3E}">
        <p14:creationId xmlns:p14="http://schemas.microsoft.com/office/powerpoint/2010/main" val="19239239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77</a:t>
            </a:fld>
            <a:endParaRPr lang="en-US"/>
          </a:p>
        </p:txBody>
      </p:sp>
      <p:sp>
        <p:nvSpPr>
          <p:cNvPr id="4" name="Text Placeholder 3"/>
          <p:cNvSpPr>
            <a:spLocks noGrp="1"/>
          </p:cNvSpPr>
          <p:nvPr>
            <p:ph type="body" sz="quarter" idx="15"/>
          </p:nvPr>
        </p:nvSpPr>
        <p:spPr/>
        <p:txBody>
          <a:bodyPr/>
          <a:lstStyle/>
          <a:p>
            <a:r>
              <a:rPr lang="nl-BE" dirty="0"/>
              <a:t>2.5 Installer setting – System </a:t>
            </a:r>
            <a:r>
              <a:rPr lang="nl-BE" dirty="0" err="1"/>
              <a:t>operation</a:t>
            </a:r>
            <a:r>
              <a:rPr lang="nl-BE" dirty="0"/>
              <a:t> </a:t>
            </a:r>
            <a:endParaRPr lang="en-GB" dirty="0"/>
          </a:p>
          <a:p>
            <a:endParaRPr lang="en-GB" dirty="0"/>
          </a:p>
        </p:txBody>
      </p:sp>
      <p:sp>
        <p:nvSpPr>
          <p:cNvPr id="5" name="Text Placeholder 4"/>
          <p:cNvSpPr>
            <a:spLocks noGrp="1"/>
          </p:cNvSpPr>
          <p:nvPr>
            <p:ph type="body" sz="quarter" idx="16"/>
          </p:nvPr>
        </p:nvSpPr>
        <p:spPr/>
        <p:txBody>
          <a:bodyPr/>
          <a:lstStyle/>
          <a:p>
            <a:r>
              <a:rPr lang="nl-BE" b="1" dirty="0" smtClean="0">
                <a:solidFill>
                  <a:schemeClr val="bg2"/>
                </a:solidFill>
              </a:rPr>
              <a:t>PCC</a:t>
            </a:r>
            <a:r>
              <a:rPr lang="nl-BE" dirty="0" smtClean="0">
                <a:solidFill>
                  <a:schemeClr val="bg2"/>
                </a:solidFill>
              </a:rPr>
              <a:t> = Power </a:t>
            </a:r>
            <a:r>
              <a:rPr lang="nl-BE" dirty="0" err="1" smtClean="0">
                <a:solidFill>
                  <a:schemeClr val="bg2"/>
                </a:solidFill>
              </a:rPr>
              <a:t>consumption</a:t>
            </a:r>
            <a:r>
              <a:rPr lang="nl-BE" dirty="0">
                <a:solidFill>
                  <a:schemeClr val="bg2"/>
                </a:solidFill>
              </a:rPr>
              <a:t> </a:t>
            </a:r>
            <a:r>
              <a:rPr lang="nl-BE" dirty="0" smtClean="0">
                <a:solidFill>
                  <a:schemeClr val="bg2"/>
                </a:solidFill>
              </a:rPr>
              <a:t>control</a:t>
            </a:r>
          </a:p>
          <a:p>
            <a:r>
              <a:rPr lang="nl-BE" dirty="0" smtClean="0">
                <a:solidFill>
                  <a:schemeClr val="bg2"/>
                </a:solidFill>
              </a:rPr>
              <a:t>! </a:t>
            </a:r>
            <a:r>
              <a:rPr lang="nl-BE" dirty="0" err="1" smtClean="0">
                <a:solidFill>
                  <a:schemeClr val="bg2"/>
                </a:solidFill>
              </a:rPr>
              <a:t>Together</a:t>
            </a:r>
            <a:r>
              <a:rPr lang="nl-BE" dirty="0" smtClean="0">
                <a:solidFill>
                  <a:schemeClr val="bg2"/>
                </a:solidFill>
              </a:rPr>
              <a:t> </a:t>
            </a:r>
            <a:r>
              <a:rPr lang="nl-BE" dirty="0" err="1" smtClean="0">
                <a:solidFill>
                  <a:schemeClr val="bg2"/>
                </a:solidFill>
              </a:rPr>
              <a:t>with</a:t>
            </a:r>
            <a:r>
              <a:rPr lang="nl-BE" dirty="0" smtClean="0">
                <a:solidFill>
                  <a:schemeClr val="bg2"/>
                </a:solidFill>
              </a:rPr>
              <a:t> A.2.2.F.6 ! </a:t>
            </a:r>
          </a:p>
          <a:p>
            <a:pPr marL="285750" indent="-285750">
              <a:buFontTx/>
              <a:buChar char="-"/>
            </a:pPr>
            <a:r>
              <a:rPr lang="nl-BE" dirty="0" smtClean="0">
                <a:solidFill>
                  <a:schemeClr val="bg2"/>
                </a:solidFill>
              </a:rPr>
              <a:t>Power </a:t>
            </a:r>
            <a:r>
              <a:rPr lang="nl-BE" dirty="0" err="1" smtClean="0">
                <a:solidFill>
                  <a:schemeClr val="bg2"/>
                </a:solidFill>
              </a:rPr>
              <a:t>consumption</a:t>
            </a:r>
            <a:r>
              <a:rPr lang="nl-BE" dirty="0" smtClean="0">
                <a:solidFill>
                  <a:schemeClr val="bg2"/>
                </a:solidFill>
              </a:rPr>
              <a:t> control</a:t>
            </a:r>
          </a:p>
          <a:p>
            <a:pPr marL="742950" lvl="1" indent="-285750">
              <a:buFontTx/>
              <a:buChar char="-"/>
            </a:pPr>
            <a:r>
              <a:rPr lang="nl-BE" dirty="0" smtClean="0">
                <a:solidFill>
                  <a:schemeClr val="bg2"/>
                </a:solidFill>
              </a:rPr>
              <a:t>[A.6.3.1]</a:t>
            </a:r>
          </a:p>
          <a:p>
            <a:pPr marL="1428750" lvl="2" indent="-285750">
              <a:buFontTx/>
              <a:buChar char="-"/>
            </a:pPr>
            <a:r>
              <a:rPr lang="nl-BE" b="1" dirty="0" smtClean="0">
                <a:solidFill>
                  <a:schemeClr val="bg2"/>
                </a:solidFill>
              </a:rPr>
              <a:t>No </a:t>
            </a:r>
            <a:r>
              <a:rPr lang="nl-BE" b="1" dirty="0" err="1" smtClean="0">
                <a:solidFill>
                  <a:schemeClr val="bg2"/>
                </a:solidFill>
              </a:rPr>
              <a:t>limitation</a:t>
            </a:r>
            <a:r>
              <a:rPr lang="nl-BE" b="1" dirty="0" smtClean="0">
                <a:solidFill>
                  <a:schemeClr val="bg2"/>
                </a:solidFill>
              </a:rPr>
              <a:t> = 0</a:t>
            </a:r>
          </a:p>
          <a:p>
            <a:pPr marL="1428750" lvl="2" indent="-285750">
              <a:buFontTx/>
              <a:buChar char="-"/>
            </a:pPr>
            <a:r>
              <a:rPr lang="nl-BE" dirty="0" err="1" smtClean="0">
                <a:solidFill>
                  <a:schemeClr val="bg2"/>
                </a:solidFill>
              </a:rPr>
              <a:t>Continuous</a:t>
            </a:r>
            <a:r>
              <a:rPr lang="nl-BE" dirty="0" smtClean="0">
                <a:solidFill>
                  <a:schemeClr val="bg2"/>
                </a:solidFill>
              </a:rPr>
              <a:t> = 1</a:t>
            </a:r>
          </a:p>
          <a:p>
            <a:pPr lvl="2" indent="0">
              <a:buNone/>
            </a:pPr>
            <a:r>
              <a:rPr lang="nl-BE" dirty="0" smtClean="0">
                <a:solidFill>
                  <a:schemeClr val="bg2"/>
                </a:solidFill>
              </a:rPr>
              <a:t>The power is </a:t>
            </a:r>
            <a:r>
              <a:rPr lang="nl-BE" dirty="0" err="1" smtClean="0">
                <a:solidFill>
                  <a:schemeClr val="bg2"/>
                </a:solidFill>
              </a:rPr>
              <a:t>limited</a:t>
            </a:r>
            <a:r>
              <a:rPr lang="nl-BE" dirty="0" smtClean="0">
                <a:solidFill>
                  <a:schemeClr val="bg2"/>
                </a:solidFill>
              </a:rPr>
              <a:t> </a:t>
            </a:r>
            <a:r>
              <a:rPr lang="nl-BE" dirty="0" err="1" smtClean="0">
                <a:solidFill>
                  <a:schemeClr val="bg2"/>
                </a:solidFill>
              </a:rPr>
              <a:t>to</a:t>
            </a:r>
            <a:r>
              <a:rPr lang="nl-BE" dirty="0" smtClean="0">
                <a:solidFill>
                  <a:schemeClr val="bg2"/>
                </a:solidFill>
              </a:rPr>
              <a:t> setting</a:t>
            </a:r>
          </a:p>
          <a:p>
            <a:pPr marL="1428750" lvl="2" indent="-285750">
              <a:buFontTx/>
              <a:buChar char="-"/>
            </a:pPr>
            <a:r>
              <a:rPr lang="nl-BE" dirty="0" smtClean="0">
                <a:solidFill>
                  <a:schemeClr val="bg2"/>
                </a:solidFill>
              </a:rPr>
              <a:t>Digital </a:t>
            </a:r>
            <a:r>
              <a:rPr lang="nl-BE" dirty="0" err="1" smtClean="0">
                <a:solidFill>
                  <a:schemeClr val="bg2"/>
                </a:solidFill>
              </a:rPr>
              <a:t>inputs</a:t>
            </a:r>
            <a:r>
              <a:rPr lang="nl-BE" dirty="0" smtClean="0">
                <a:solidFill>
                  <a:schemeClr val="bg2"/>
                </a:solidFill>
              </a:rPr>
              <a:t> = 2</a:t>
            </a:r>
          </a:p>
          <a:p>
            <a:pPr lvl="2" indent="0">
              <a:buNone/>
            </a:pPr>
            <a:r>
              <a:rPr lang="nl-BE" dirty="0" smtClean="0">
                <a:solidFill>
                  <a:schemeClr val="bg2"/>
                </a:solidFill>
              </a:rPr>
              <a:t>The power </a:t>
            </a:r>
            <a:r>
              <a:rPr lang="nl-BE" dirty="0" err="1" smtClean="0">
                <a:solidFill>
                  <a:schemeClr val="bg2"/>
                </a:solidFill>
              </a:rPr>
              <a:t>limitation</a:t>
            </a:r>
            <a:r>
              <a:rPr lang="nl-BE" dirty="0" smtClean="0">
                <a:solidFill>
                  <a:schemeClr val="bg2"/>
                </a:solidFill>
              </a:rPr>
              <a:t> </a:t>
            </a:r>
            <a:r>
              <a:rPr lang="nl-BE" dirty="0" err="1" smtClean="0">
                <a:solidFill>
                  <a:schemeClr val="bg2"/>
                </a:solidFill>
              </a:rPr>
              <a:t>depends</a:t>
            </a:r>
            <a:r>
              <a:rPr lang="nl-BE" dirty="0" smtClean="0">
                <a:solidFill>
                  <a:schemeClr val="bg2"/>
                </a:solidFill>
              </a:rPr>
              <a:t> on status of relevant digital </a:t>
            </a:r>
            <a:r>
              <a:rPr lang="nl-BE" dirty="0" err="1" smtClean="0">
                <a:solidFill>
                  <a:schemeClr val="bg2"/>
                </a:solidFill>
              </a:rPr>
              <a:t>inputs</a:t>
            </a:r>
            <a:r>
              <a:rPr lang="nl-BE" dirty="0" smtClean="0">
                <a:solidFill>
                  <a:schemeClr val="bg2"/>
                </a:solidFill>
              </a:rPr>
              <a:t> </a:t>
            </a:r>
          </a:p>
          <a:p>
            <a:pPr lvl="2" indent="0">
              <a:buNone/>
            </a:pPr>
            <a:r>
              <a:rPr lang="en-US" dirty="0" smtClean="0">
                <a:solidFill>
                  <a:schemeClr val="bg2"/>
                </a:solidFill>
              </a:rPr>
              <a:t>(Attention:  </a:t>
            </a:r>
            <a:r>
              <a:rPr lang="en-US" dirty="0">
                <a:solidFill>
                  <a:schemeClr val="bg2"/>
                </a:solidFill>
              </a:rPr>
              <a:t>optional demand </a:t>
            </a:r>
            <a:r>
              <a:rPr lang="en-US" dirty="0" err="1">
                <a:solidFill>
                  <a:schemeClr val="bg2"/>
                </a:solidFill>
              </a:rPr>
              <a:t>pcb</a:t>
            </a:r>
            <a:r>
              <a:rPr lang="en-US" dirty="0">
                <a:solidFill>
                  <a:schemeClr val="bg2"/>
                </a:solidFill>
              </a:rPr>
              <a:t> must be connected and set in </a:t>
            </a:r>
            <a:r>
              <a:rPr lang="en-US" dirty="0" smtClean="0">
                <a:solidFill>
                  <a:schemeClr val="bg2"/>
                </a:solidFill>
              </a:rPr>
              <a:t>A.2.2.7)</a:t>
            </a:r>
            <a:endParaRPr lang="nl-BE" dirty="0" smtClean="0">
              <a:solidFill>
                <a:schemeClr val="bg2"/>
              </a:solidFill>
            </a:endParaRPr>
          </a:p>
          <a:p>
            <a:pPr marL="285750" indent="-285750">
              <a:buFontTx/>
              <a:buChar char="-"/>
            </a:pPr>
            <a:r>
              <a:rPr lang="nl-BE" dirty="0" smtClean="0">
                <a:solidFill>
                  <a:schemeClr val="bg2"/>
                </a:solidFill>
              </a:rPr>
              <a:t>Type of power </a:t>
            </a:r>
            <a:r>
              <a:rPr lang="nl-BE" dirty="0" err="1" smtClean="0">
                <a:solidFill>
                  <a:schemeClr val="bg2"/>
                </a:solidFill>
              </a:rPr>
              <a:t>consumption</a:t>
            </a:r>
            <a:r>
              <a:rPr lang="nl-BE" dirty="0" smtClean="0">
                <a:solidFill>
                  <a:schemeClr val="bg2"/>
                </a:solidFill>
              </a:rPr>
              <a:t> control </a:t>
            </a:r>
          </a:p>
          <a:p>
            <a:pPr marL="742950" lvl="1" indent="-285750">
              <a:buFontTx/>
              <a:buChar char="-"/>
            </a:pPr>
            <a:r>
              <a:rPr lang="nl-BE" dirty="0" smtClean="0"/>
              <a:t>[A.6.3.2]</a:t>
            </a:r>
          </a:p>
          <a:p>
            <a:pPr marL="1428750" lvl="2" indent="-285750">
              <a:buFontTx/>
              <a:buChar char="-"/>
            </a:pPr>
            <a:r>
              <a:rPr lang="nl-BE" dirty="0" err="1" smtClean="0"/>
              <a:t>Based</a:t>
            </a:r>
            <a:r>
              <a:rPr lang="nl-BE" dirty="0" smtClean="0"/>
              <a:t> on </a:t>
            </a:r>
            <a:r>
              <a:rPr lang="nl-BE" dirty="0" err="1" smtClean="0"/>
              <a:t>current</a:t>
            </a:r>
            <a:r>
              <a:rPr lang="nl-BE" dirty="0" smtClean="0"/>
              <a:t> (A) = 0</a:t>
            </a:r>
          </a:p>
          <a:p>
            <a:pPr marL="1428750" lvl="2" indent="-285750">
              <a:buFontTx/>
              <a:buChar char="-"/>
            </a:pPr>
            <a:r>
              <a:rPr lang="nl-BE" dirty="0" err="1" smtClean="0"/>
              <a:t>Based</a:t>
            </a:r>
            <a:r>
              <a:rPr lang="nl-BE" dirty="0" smtClean="0"/>
              <a:t> on power (kW) = 1</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747194684"/>
              </p:ext>
            </p:extLst>
          </p:nvPr>
        </p:nvGraphicFramePr>
        <p:xfrm>
          <a:off x="683568" y="6079574"/>
          <a:ext cx="2160240" cy="445770"/>
        </p:xfrm>
        <a:graphic>
          <a:graphicData uri="http://schemas.openxmlformats.org/drawingml/2006/table">
            <a:tbl>
              <a:tblPr firstRow="1">
                <a:tableStyleId>{3C2FFA5D-87B4-456A-9821-1D502468CF0F}</a:tableStyleId>
              </a:tblPr>
              <a:tblGrid>
                <a:gridCol w="1080120"/>
                <a:gridCol w="1080120"/>
              </a:tblGrid>
              <a:tr h="161925">
                <a:tc>
                  <a:txBody>
                    <a:bodyPr/>
                    <a:lstStyle/>
                    <a:p>
                      <a:pPr algn="ctr" fontAlgn="b"/>
                      <a:r>
                        <a:rPr lang="en-US" sz="1400" u="none" strike="noStrike" dirty="0" smtClean="0">
                          <a:solidFill>
                            <a:schemeClr val="tx2"/>
                          </a:solidFill>
                          <a:effectLst/>
                        </a:rPr>
                        <a:t>Bread</a:t>
                      </a:r>
                      <a:r>
                        <a:rPr lang="en-US" sz="1400" u="none" strike="noStrike" baseline="0" dirty="0" smtClean="0">
                          <a:solidFill>
                            <a:schemeClr val="tx2"/>
                          </a:solidFill>
                          <a:effectLst/>
                        </a:rPr>
                        <a:t> Crumb</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Overview</a:t>
                      </a:r>
                      <a:endParaRPr lang="en-GB" sz="1400" b="1" i="0" u="none" strike="noStrike" dirty="0">
                        <a:solidFill>
                          <a:schemeClr val="tx2"/>
                        </a:solidFill>
                        <a:effectLst/>
                        <a:latin typeface="+mn-lt"/>
                      </a:endParaRPr>
                    </a:p>
                  </a:txBody>
                  <a:tcPr marL="36000" marR="36000" marT="9525" marB="0" anchor="ctr"/>
                </a:tc>
              </a:tr>
              <a:tr h="161925">
                <a:tc>
                  <a:txBody>
                    <a:bodyPr/>
                    <a:lstStyle/>
                    <a:p>
                      <a:pPr algn="ctr" fontAlgn="b"/>
                      <a:r>
                        <a:rPr lang="en-US" sz="1400" b="0" i="0" u="none" strike="noStrike" dirty="0" smtClean="0">
                          <a:solidFill>
                            <a:schemeClr val="tx2"/>
                          </a:solidFill>
                          <a:effectLst/>
                          <a:latin typeface="+mn-lt"/>
                        </a:rPr>
                        <a:t>A.2.2.F.6</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D-04</a:t>
                      </a:r>
                    </a:p>
                  </a:txBody>
                  <a:tcPr marL="36000" marR="36000" marT="9525" marB="0" anchor="ctr"/>
                </a:tc>
              </a:tr>
            </a:tbl>
          </a:graphicData>
        </a:graphic>
      </p:graphicFrame>
    </p:spTree>
    <p:extLst>
      <p:ext uri="{BB962C8B-B14F-4D97-AF65-F5344CB8AC3E}">
        <p14:creationId xmlns:p14="http://schemas.microsoft.com/office/powerpoint/2010/main" val="103392778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78</a:t>
            </a:fld>
            <a:endParaRPr lang="en-US"/>
          </a:p>
        </p:txBody>
      </p:sp>
      <p:sp>
        <p:nvSpPr>
          <p:cNvPr id="4" name="Text Placeholder 3"/>
          <p:cNvSpPr>
            <a:spLocks noGrp="1"/>
          </p:cNvSpPr>
          <p:nvPr>
            <p:ph type="body" sz="quarter" idx="15"/>
          </p:nvPr>
        </p:nvSpPr>
        <p:spPr/>
        <p:txBody>
          <a:bodyPr/>
          <a:lstStyle/>
          <a:p>
            <a:r>
              <a:rPr lang="nl-BE" dirty="0"/>
              <a:t>2.5 Installer setting – System </a:t>
            </a:r>
            <a:r>
              <a:rPr lang="nl-BE" dirty="0" err="1"/>
              <a:t>operation</a:t>
            </a:r>
            <a:r>
              <a:rPr lang="nl-BE" dirty="0"/>
              <a:t> </a:t>
            </a:r>
            <a:endParaRPr lang="en-GB" dirty="0"/>
          </a:p>
        </p:txBody>
      </p:sp>
      <p:sp>
        <p:nvSpPr>
          <p:cNvPr id="5" name="Text Placeholder 4"/>
          <p:cNvSpPr>
            <a:spLocks noGrp="1"/>
          </p:cNvSpPr>
          <p:nvPr>
            <p:ph type="body" sz="quarter" idx="16"/>
          </p:nvPr>
        </p:nvSpPr>
        <p:spPr/>
        <p:txBody>
          <a:bodyPr/>
          <a:lstStyle/>
          <a:p>
            <a:r>
              <a:rPr lang="nl-BE" dirty="0">
                <a:solidFill>
                  <a:schemeClr val="bg2"/>
                </a:solidFill>
              </a:rPr>
              <a:t>Power </a:t>
            </a:r>
            <a:r>
              <a:rPr lang="nl-BE" dirty="0" err="1" smtClean="0">
                <a:solidFill>
                  <a:schemeClr val="bg2"/>
                </a:solidFill>
              </a:rPr>
              <a:t>consumption</a:t>
            </a:r>
            <a:r>
              <a:rPr lang="nl-BE" dirty="0" smtClean="0">
                <a:solidFill>
                  <a:schemeClr val="bg2"/>
                </a:solidFill>
              </a:rPr>
              <a:t> control</a:t>
            </a:r>
            <a:endParaRPr lang="en-GB" dirty="0">
              <a:solidFill>
                <a:schemeClr val="bg2"/>
              </a:solidFill>
            </a:endParaRPr>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139445478"/>
              </p:ext>
            </p:extLst>
          </p:nvPr>
        </p:nvGraphicFramePr>
        <p:xfrm>
          <a:off x="1138359" y="2492896"/>
          <a:ext cx="6890025" cy="2228850"/>
        </p:xfrm>
        <a:graphic>
          <a:graphicData uri="http://schemas.openxmlformats.org/drawingml/2006/table">
            <a:tbl>
              <a:tblPr firstRow="1">
                <a:tableStyleId>{5C22544A-7EE6-4342-B048-85BDC9FD1C3A}</a:tableStyleId>
              </a:tblPr>
              <a:tblGrid>
                <a:gridCol w="576064"/>
                <a:gridCol w="1296144"/>
                <a:gridCol w="1296144"/>
                <a:gridCol w="2160240"/>
                <a:gridCol w="1561433"/>
              </a:tblGrid>
              <a:tr h="187141">
                <a:tc>
                  <a:txBody>
                    <a:bodyPr/>
                    <a:lstStyle/>
                    <a:p>
                      <a:pPr algn="ctr" fontAlgn="b"/>
                      <a:endParaRPr lang="en-GB" sz="1400" b="1" i="0" u="none" strike="noStrike" dirty="0">
                        <a:solidFill>
                          <a:schemeClr val="bg2"/>
                        </a:solidFill>
                        <a:effectLst/>
                        <a:latin typeface="+mn-lt"/>
                      </a:endParaRPr>
                    </a:p>
                  </a:txBody>
                  <a:tcPr marL="36000" marR="36000" marT="9525" marB="0" anchor="ctr"/>
                </a:tc>
                <a:tc>
                  <a:txBody>
                    <a:bodyPr/>
                    <a:lstStyle/>
                    <a:p>
                      <a:pPr algn="ctr" fontAlgn="b"/>
                      <a:r>
                        <a:rPr lang="en-US" sz="1400" u="none" strike="noStrike" dirty="0" smtClean="0">
                          <a:solidFill>
                            <a:schemeClr val="bg2"/>
                          </a:solidFill>
                          <a:effectLst/>
                        </a:rPr>
                        <a:t>Bread</a:t>
                      </a:r>
                      <a:r>
                        <a:rPr lang="en-US" sz="1400" u="none" strike="noStrike" baseline="0" dirty="0" smtClean="0">
                          <a:solidFill>
                            <a:schemeClr val="bg2"/>
                          </a:solidFill>
                          <a:effectLst/>
                        </a:rPr>
                        <a:t> Crumb</a:t>
                      </a:r>
                      <a:endParaRPr lang="en-GB" sz="1400" b="1" i="0" u="none" strike="noStrike" dirty="0">
                        <a:solidFill>
                          <a:schemeClr val="bg2"/>
                        </a:solidFill>
                        <a:effectLst/>
                        <a:latin typeface="+mn-lt"/>
                      </a:endParaRPr>
                    </a:p>
                  </a:txBody>
                  <a:tcPr marL="36000" marR="36000" marT="9525" marB="0" anchor="ctr"/>
                </a:tc>
                <a:tc>
                  <a:txBody>
                    <a:bodyPr/>
                    <a:lstStyle/>
                    <a:p>
                      <a:pPr algn="ctr" fontAlgn="b"/>
                      <a:r>
                        <a:rPr lang="en-US" sz="1400" u="none" strike="noStrike" dirty="0" smtClean="0">
                          <a:solidFill>
                            <a:schemeClr val="bg2"/>
                          </a:solidFill>
                          <a:effectLst/>
                        </a:rPr>
                        <a:t>Overview</a:t>
                      </a:r>
                      <a:endParaRPr lang="en-GB" sz="1400" b="1" i="0" u="none" strike="noStrike" dirty="0">
                        <a:solidFill>
                          <a:schemeClr val="bg2"/>
                        </a:solidFill>
                        <a:effectLst/>
                        <a:latin typeface="+mn-lt"/>
                      </a:endParaRPr>
                    </a:p>
                  </a:txBody>
                  <a:tcPr marL="36000" marR="36000" marT="9525" marB="0" anchor="ctr"/>
                </a:tc>
                <a:tc>
                  <a:txBody>
                    <a:bodyPr/>
                    <a:lstStyle/>
                    <a:p>
                      <a:pPr algn="ctr" fontAlgn="b"/>
                      <a:r>
                        <a:rPr lang="en-US" sz="1400" u="none" strike="noStrike" dirty="0" smtClean="0">
                          <a:solidFill>
                            <a:schemeClr val="bg2"/>
                          </a:solidFill>
                          <a:effectLst/>
                        </a:rPr>
                        <a:t>Description</a:t>
                      </a:r>
                      <a:endParaRPr lang="en-GB" sz="1400" b="1" i="0" u="none" strike="noStrike" dirty="0">
                        <a:solidFill>
                          <a:schemeClr val="bg2"/>
                        </a:solidFill>
                        <a:effectLst/>
                        <a:latin typeface="+mn-lt"/>
                      </a:endParaRPr>
                    </a:p>
                  </a:txBody>
                  <a:tcPr marL="36000" marR="36000" marT="9525" marB="0" anchor="ctr"/>
                </a:tc>
                <a:tc>
                  <a:txBody>
                    <a:bodyPr/>
                    <a:lstStyle/>
                    <a:p>
                      <a:pPr algn="ctr" fontAlgn="b"/>
                      <a:r>
                        <a:rPr lang="en-US" sz="1400" u="none" strike="noStrike" dirty="0" smtClean="0">
                          <a:solidFill>
                            <a:schemeClr val="bg2"/>
                          </a:solidFill>
                          <a:effectLst/>
                        </a:rPr>
                        <a:t>Range</a:t>
                      </a:r>
                      <a:endParaRPr lang="en-GB" sz="1400" b="1" i="0" u="none" strike="noStrike" dirty="0">
                        <a:solidFill>
                          <a:schemeClr val="bg2"/>
                        </a:solidFill>
                        <a:effectLst/>
                        <a:latin typeface="+mn-lt"/>
                      </a:endParaRPr>
                    </a:p>
                  </a:txBody>
                  <a:tcPr marL="36000" marR="36000" marT="9525" marB="0" anchor="ctr"/>
                </a:tc>
              </a:tr>
              <a:tr h="161925">
                <a:tc rowSpan="4">
                  <a:txBody>
                    <a:bodyPr/>
                    <a:lstStyle/>
                    <a:p>
                      <a:pPr algn="ctr" fontAlgn="b"/>
                      <a:r>
                        <a:rPr lang="en-US" sz="1400" b="1" i="0" u="none" strike="noStrike" dirty="0" smtClean="0">
                          <a:solidFill>
                            <a:schemeClr val="bg2"/>
                          </a:solidFill>
                          <a:effectLst/>
                          <a:latin typeface="+mn-lt"/>
                        </a:rPr>
                        <a:t>Current</a:t>
                      </a:r>
                      <a:endParaRPr lang="en-GB" sz="1400" b="1" i="0" u="none" strike="noStrike" dirty="0">
                        <a:solidFill>
                          <a:schemeClr val="bg2"/>
                        </a:solidFill>
                        <a:effectLst/>
                        <a:latin typeface="+mn-lt"/>
                      </a:endParaRPr>
                    </a:p>
                  </a:txBody>
                  <a:tcPr marL="36000" marR="36000" marT="9525" marB="0" vert="vert270" anchor="ctr"/>
                </a:tc>
                <a:tc>
                  <a:txBody>
                    <a:bodyPr/>
                    <a:lstStyle/>
                    <a:p>
                      <a:pPr algn="ctr" fontAlgn="b"/>
                      <a:r>
                        <a:rPr lang="en-US" sz="1400" u="none" strike="noStrike" dirty="0" smtClean="0">
                          <a:solidFill>
                            <a:schemeClr val="bg2"/>
                          </a:solidFill>
                          <a:effectLst/>
                        </a:rPr>
                        <a:t>A.6.3.5.1</a:t>
                      </a:r>
                      <a:endParaRPr lang="en-GB" sz="1400" b="0" i="0" u="none" strike="noStrike" dirty="0">
                        <a:solidFill>
                          <a:schemeClr val="bg2"/>
                        </a:solidFill>
                        <a:effectLst/>
                        <a:latin typeface="+mn-lt"/>
                      </a:endParaRPr>
                    </a:p>
                  </a:txBody>
                  <a:tcPr marL="36000" marR="36000" marT="9525" marB="0" anchor="ctr"/>
                </a:tc>
                <a:tc>
                  <a:txBody>
                    <a:bodyPr/>
                    <a:lstStyle/>
                    <a:p>
                      <a:pPr algn="ctr" fontAlgn="b"/>
                      <a:r>
                        <a:rPr lang="en-US" sz="1400" u="none" strike="noStrike" dirty="0" smtClean="0">
                          <a:solidFill>
                            <a:schemeClr val="bg2"/>
                          </a:solidFill>
                          <a:effectLst/>
                        </a:rPr>
                        <a:t>5-05</a:t>
                      </a:r>
                      <a:endParaRPr lang="en-US" sz="1400" b="0" i="0" u="none" strike="noStrike" dirty="0" smtClean="0">
                        <a:solidFill>
                          <a:schemeClr val="bg2"/>
                        </a:solidFill>
                        <a:effectLst/>
                        <a:latin typeface="+mn-lt"/>
                      </a:endParaRPr>
                    </a:p>
                  </a:txBody>
                  <a:tcPr marL="36000" marR="36000" marT="9525" marB="0" anchor="ctr"/>
                </a:tc>
                <a:tc>
                  <a:txBody>
                    <a:bodyPr/>
                    <a:lstStyle/>
                    <a:p>
                      <a:pPr algn="l" fontAlgn="t"/>
                      <a:r>
                        <a:rPr lang="en-GB" sz="1400" u="none" strike="noStrike" kern="1200" dirty="0" smtClean="0">
                          <a:solidFill>
                            <a:schemeClr val="bg2"/>
                          </a:solidFill>
                          <a:effectLst/>
                          <a:latin typeface="+mn-lt"/>
                          <a:ea typeface="+mn-ea"/>
                          <a:cs typeface="+mn-cs"/>
                        </a:rPr>
                        <a:t>Amp. </a:t>
                      </a:r>
                      <a:r>
                        <a:rPr lang="en-GB" sz="1400" u="none" strike="noStrike" kern="1200" dirty="0">
                          <a:solidFill>
                            <a:schemeClr val="bg2"/>
                          </a:solidFill>
                          <a:effectLst/>
                          <a:latin typeface="+mn-lt"/>
                          <a:ea typeface="+mn-ea"/>
                          <a:cs typeface="+mn-cs"/>
                        </a:rPr>
                        <a:t>limit DI 1</a:t>
                      </a:r>
                    </a:p>
                  </a:txBody>
                  <a:tcPr marL="9525" marR="9525" marT="9525" marB="0"/>
                </a:tc>
                <a:tc>
                  <a:txBody>
                    <a:bodyPr/>
                    <a:lstStyle/>
                    <a:p>
                      <a:pPr algn="l" fontAlgn="t"/>
                      <a:r>
                        <a:rPr lang="en-GB" sz="1400" u="none" strike="noStrike" kern="1200" dirty="0" smtClean="0">
                          <a:solidFill>
                            <a:schemeClr val="bg2"/>
                          </a:solidFill>
                          <a:effectLst/>
                          <a:latin typeface="+mn-lt"/>
                          <a:ea typeface="+mn-ea"/>
                          <a:cs typeface="+mn-cs"/>
                        </a:rPr>
                        <a:t>0~50 – step 1A</a:t>
                      </a:r>
                      <a:endParaRPr lang="en-GB" sz="1400" u="none" strike="noStrike" kern="1200" dirty="0">
                        <a:solidFill>
                          <a:schemeClr val="bg2"/>
                        </a:solidFill>
                        <a:effectLst/>
                        <a:latin typeface="+mn-lt"/>
                        <a:ea typeface="+mn-ea"/>
                        <a:cs typeface="+mn-cs"/>
                      </a:endParaRPr>
                    </a:p>
                  </a:txBody>
                  <a:tcPr marL="9525" marR="9525" marT="9525" marB="0"/>
                </a:tc>
              </a:tr>
              <a:tr h="161925">
                <a:tc vMerge="1">
                  <a:txBody>
                    <a:bodyPr/>
                    <a:lstStyle/>
                    <a:p>
                      <a:pPr algn="ctr" fontAlgn="b"/>
                      <a:endParaRPr lang="en-GB" sz="1400" b="0" i="0" u="none" strike="noStrike" dirty="0">
                        <a:solidFill>
                          <a:srgbClr val="000000"/>
                        </a:solidFill>
                        <a:effectLst/>
                        <a:latin typeface="+mn-lt"/>
                      </a:endParaRPr>
                    </a:p>
                  </a:txBody>
                  <a:tcPr marL="36000" marR="36000" marT="9525" marB="0"/>
                </a:tc>
                <a:tc>
                  <a:txBody>
                    <a:bodyPr/>
                    <a:lstStyle/>
                    <a:p>
                      <a:pPr algn="ctr" fontAlgn="b"/>
                      <a:r>
                        <a:rPr lang="en-US" sz="1400" u="none" strike="noStrike" dirty="0" smtClean="0">
                          <a:solidFill>
                            <a:schemeClr val="bg2"/>
                          </a:solidFill>
                          <a:effectLst/>
                        </a:rPr>
                        <a:t>A.6.3.5.2</a:t>
                      </a:r>
                      <a:endParaRPr lang="en-GB" sz="1400" b="0" i="0" u="none" strike="noStrike" dirty="0">
                        <a:solidFill>
                          <a:schemeClr val="bg2"/>
                        </a:solidFill>
                        <a:effectLst/>
                        <a:latin typeface="+mn-lt"/>
                      </a:endParaRPr>
                    </a:p>
                  </a:txBody>
                  <a:tcPr marL="36000" marR="36000"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smtClean="0">
                          <a:solidFill>
                            <a:schemeClr val="bg2"/>
                          </a:solidFill>
                          <a:effectLst/>
                        </a:rPr>
                        <a:t>5-06</a:t>
                      </a:r>
                      <a:endParaRPr lang="en-US" sz="1400" b="0" i="0" u="none" strike="noStrike" dirty="0" smtClean="0">
                        <a:solidFill>
                          <a:schemeClr val="bg2"/>
                        </a:solidFill>
                        <a:effectLst/>
                        <a:latin typeface="+mn-lt"/>
                      </a:endParaRPr>
                    </a:p>
                  </a:txBody>
                  <a:tcPr marL="36000" marR="36000" marT="9525" marB="0" anchor="ctr"/>
                </a:tc>
                <a:tc>
                  <a:txBody>
                    <a:bodyPr/>
                    <a:lstStyle/>
                    <a:p>
                      <a:pPr algn="l" fontAlgn="t"/>
                      <a:r>
                        <a:rPr lang="en-GB" sz="1400" u="none" strike="noStrike" kern="1200" dirty="0" smtClean="0">
                          <a:solidFill>
                            <a:schemeClr val="bg2"/>
                          </a:solidFill>
                          <a:effectLst/>
                          <a:latin typeface="+mn-lt"/>
                          <a:ea typeface="+mn-ea"/>
                          <a:cs typeface="+mn-cs"/>
                        </a:rPr>
                        <a:t>Amp.</a:t>
                      </a:r>
                      <a:r>
                        <a:rPr lang="en-GB" sz="1400" u="none" strike="noStrike" kern="1200" baseline="0" dirty="0" smtClean="0">
                          <a:solidFill>
                            <a:schemeClr val="bg2"/>
                          </a:solidFill>
                          <a:effectLst/>
                          <a:latin typeface="+mn-lt"/>
                          <a:ea typeface="+mn-ea"/>
                          <a:cs typeface="+mn-cs"/>
                        </a:rPr>
                        <a:t> </a:t>
                      </a:r>
                      <a:r>
                        <a:rPr lang="en-GB" sz="1400" u="none" strike="noStrike" kern="1200" dirty="0" smtClean="0">
                          <a:solidFill>
                            <a:schemeClr val="bg2"/>
                          </a:solidFill>
                          <a:effectLst/>
                          <a:latin typeface="+mn-lt"/>
                          <a:ea typeface="+mn-ea"/>
                          <a:cs typeface="+mn-cs"/>
                        </a:rPr>
                        <a:t>limit </a:t>
                      </a:r>
                      <a:r>
                        <a:rPr lang="en-GB" sz="1400" u="none" strike="noStrike" kern="1200" dirty="0">
                          <a:solidFill>
                            <a:schemeClr val="bg2"/>
                          </a:solidFill>
                          <a:effectLst/>
                          <a:latin typeface="+mn-lt"/>
                          <a:ea typeface="+mn-ea"/>
                          <a:cs typeface="+mn-cs"/>
                        </a:rPr>
                        <a:t>DI 2</a:t>
                      </a:r>
                    </a:p>
                  </a:txBody>
                  <a:tcPr marL="9525" marR="9525" marT="9525" marB="0"/>
                </a:tc>
                <a:tc>
                  <a:txBody>
                    <a:bodyPr/>
                    <a:lstStyle/>
                    <a:p>
                      <a:pPr algn="l" fontAlgn="t"/>
                      <a:r>
                        <a:rPr lang="en-GB" sz="1400" u="none" strike="noStrike" kern="1200" dirty="0" smtClean="0">
                          <a:solidFill>
                            <a:schemeClr val="bg2"/>
                          </a:solidFill>
                          <a:effectLst/>
                          <a:latin typeface="+mn-lt"/>
                          <a:ea typeface="+mn-ea"/>
                          <a:cs typeface="+mn-cs"/>
                        </a:rPr>
                        <a:t>0~50</a:t>
                      </a:r>
                      <a:endParaRPr lang="en-GB" sz="1400" u="none" strike="noStrike" kern="1200" dirty="0">
                        <a:solidFill>
                          <a:schemeClr val="bg2"/>
                        </a:solidFill>
                        <a:effectLst/>
                        <a:latin typeface="+mn-lt"/>
                        <a:ea typeface="+mn-ea"/>
                        <a:cs typeface="+mn-cs"/>
                      </a:endParaRPr>
                    </a:p>
                  </a:txBody>
                  <a:tcPr marL="9525" marR="9525" marT="9525" marB="0"/>
                </a:tc>
              </a:tr>
              <a:tr h="161925">
                <a:tc vMerge="1">
                  <a:txBody>
                    <a:bodyPr/>
                    <a:lstStyle/>
                    <a:p>
                      <a:pPr algn="ctr" fontAlgn="b"/>
                      <a:endParaRPr lang="en-GB" sz="1400" b="0" i="0" u="none" strike="noStrike" dirty="0">
                        <a:solidFill>
                          <a:srgbClr val="000000"/>
                        </a:solidFill>
                        <a:effectLst/>
                        <a:latin typeface="+mn-lt"/>
                      </a:endParaRPr>
                    </a:p>
                  </a:txBody>
                  <a:tcPr marL="36000" marR="36000" marT="9525" marB="0"/>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smtClean="0">
                          <a:solidFill>
                            <a:schemeClr val="bg2"/>
                          </a:solidFill>
                          <a:effectLst/>
                        </a:rPr>
                        <a:t>A.6.3.5.3</a:t>
                      </a:r>
                      <a:endParaRPr lang="en-GB" sz="1400" b="0" i="0" u="none" strike="noStrike" dirty="0" smtClean="0">
                        <a:solidFill>
                          <a:schemeClr val="bg2"/>
                        </a:solidFill>
                        <a:effectLst/>
                        <a:latin typeface="+mn-lt"/>
                      </a:endParaRPr>
                    </a:p>
                  </a:txBody>
                  <a:tcPr marL="36000" marR="36000" marT="9525" marB="0" anchor="ctr"/>
                </a:tc>
                <a:tc>
                  <a:txBody>
                    <a:bodyPr/>
                    <a:lstStyle/>
                    <a:p>
                      <a:pPr algn="ctr" fontAlgn="b"/>
                      <a:r>
                        <a:rPr lang="en-US" sz="1400" u="none" strike="noStrike" dirty="0" smtClean="0">
                          <a:solidFill>
                            <a:schemeClr val="bg2"/>
                          </a:solidFill>
                          <a:effectLst/>
                        </a:rPr>
                        <a:t>5-07</a:t>
                      </a:r>
                      <a:endParaRPr lang="en-US" sz="1400" b="0" i="0" u="none" strike="noStrike" dirty="0" smtClean="0">
                        <a:solidFill>
                          <a:schemeClr val="bg2"/>
                        </a:solidFill>
                        <a:effectLst/>
                        <a:latin typeface="+mn-lt"/>
                      </a:endParaRPr>
                    </a:p>
                  </a:txBody>
                  <a:tcPr marL="36000" marR="36000" marT="9525" marB="0" anchor="ctr"/>
                </a:tc>
                <a:tc>
                  <a:txBody>
                    <a:bodyPr/>
                    <a:lstStyle/>
                    <a:p>
                      <a:pPr algn="l" fontAlgn="t"/>
                      <a:r>
                        <a:rPr lang="en-GB" sz="1400" u="none" strike="noStrike" kern="1200" dirty="0" smtClean="0">
                          <a:solidFill>
                            <a:schemeClr val="bg2"/>
                          </a:solidFill>
                          <a:effectLst/>
                          <a:latin typeface="+mn-lt"/>
                          <a:ea typeface="+mn-ea"/>
                          <a:cs typeface="+mn-cs"/>
                        </a:rPr>
                        <a:t>Amp. </a:t>
                      </a:r>
                      <a:r>
                        <a:rPr lang="en-GB" sz="1400" u="none" strike="noStrike" kern="1200" dirty="0">
                          <a:solidFill>
                            <a:schemeClr val="bg2"/>
                          </a:solidFill>
                          <a:effectLst/>
                          <a:latin typeface="+mn-lt"/>
                          <a:ea typeface="+mn-ea"/>
                          <a:cs typeface="+mn-cs"/>
                        </a:rPr>
                        <a:t>limit DI 3</a:t>
                      </a:r>
                    </a:p>
                  </a:txBody>
                  <a:tcPr marL="9525" marR="9525" marT="9525" marB="0"/>
                </a:tc>
                <a:tc>
                  <a:txBody>
                    <a:bodyPr/>
                    <a:lstStyle/>
                    <a:p>
                      <a:pPr algn="l" fontAlgn="t"/>
                      <a:r>
                        <a:rPr lang="en-GB" sz="1400" u="none" strike="noStrike" kern="1200" dirty="0" smtClean="0">
                          <a:solidFill>
                            <a:schemeClr val="bg2"/>
                          </a:solidFill>
                          <a:effectLst/>
                          <a:latin typeface="+mn-lt"/>
                          <a:ea typeface="+mn-ea"/>
                          <a:cs typeface="+mn-cs"/>
                        </a:rPr>
                        <a:t>0~50</a:t>
                      </a:r>
                      <a:endParaRPr lang="en-GB" sz="1400" u="none" strike="noStrike" kern="1200" dirty="0">
                        <a:solidFill>
                          <a:schemeClr val="bg2"/>
                        </a:solidFill>
                        <a:effectLst/>
                        <a:latin typeface="+mn-lt"/>
                        <a:ea typeface="+mn-ea"/>
                        <a:cs typeface="+mn-cs"/>
                      </a:endParaRPr>
                    </a:p>
                  </a:txBody>
                  <a:tcPr marL="9525" marR="9525" marT="9525" marB="0"/>
                </a:tc>
              </a:tr>
              <a:tr h="161925">
                <a:tc vMerge="1">
                  <a:txBody>
                    <a:bodyPr/>
                    <a:lstStyle/>
                    <a:p>
                      <a:pPr algn="ctr" fontAlgn="b"/>
                      <a:endParaRPr lang="en-GB" sz="1400" b="0" i="0" u="none" strike="noStrike" dirty="0">
                        <a:solidFill>
                          <a:srgbClr val="000000"/>
                        </a:solidFill>
                        <a:effectLst/>
                        <a:latin typeface="+mn-lt"/>
                      </a:endParaRPr>
                    </a:p>
                  </a:txBody>
                  <a:tcPr marL="36000" marR="36000" marT="9525" marB="0"/>
                </a:tc>
                <a:tc>
                  <a:txBody>
                    <a:bodyPr/>
                    <a:lstStyle/>
                    <a:p>
                      <a:pPr algn="ctr" fontAlgn="b"/>
                      <a:r>
                        <a:rPr lang="en-US" sz="1400" u="none" strike="noStrike" dirty="0" smtClean="0">
                          <a:solidFill>
                            <a:schemeClr val="bg2"/>
                          </a:solidFill>
                          <a:effectLst/>
                        </a:rPr>
                        <a:t>A.6.3.5.4</a:t>
                      </a:r>
                      <a:endParaRPr lang="en-GB" sz="1400" b="0" i="0" u="none" strike="noStrike" dirty="0">
                        <a:solidFill>
                          <a:schemeClr val="bg2"/>
                        </a:solidFill>
                        <a:effectLst/>
                        <a:latin typeface="+mn-lt"/>
                      </a:endParaRPr>
                    </a:p>
                  </a:txBody>
                  <a:tcPr marL="36000" marR="36000"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smtClean="0">
                          <a:solidFill>
                            <a:schemeClr val="bg2"/>
                          </a:solidFill>
                          <a:effectLst/>
                        </a:rPr>
                        <a:t>5-08</a:t>
                      </a:r>
                      <a:endParaRPr lang="en-US" sz="1400" b="0" i="0" u="none" strike="noStrike" dirty="0" smtClean="0">
                        <a:solidFill>
                          <a:schemeClr val="bg2"/>
                        </a:solidFill>
                        <a:effectLst/>
                        <a:latin typeface="+mn-lt"/>
                      </a:endParaRPr>
                    </a:p>
                  </a:txBody>
                  <a:tcPr marL="36000" marR="36000" marT="9525" marB="0" anchor="ctr"/>
                </a:tc>
                <a:tc>
                  <a:txBody>
                    <a:bodyPr/>
                    <a:lstStyle/>
                    <a:p>
                      <a:pPr algn="l" fontAlgn="t"/>
                      <a:r>
                        <a:rPr lang="en-GB" sz="1400" u="none" strike="noStrike" kern="1200" dirty="0" smtClean="0">
                          <a:solidFill>
                            <a:schemeClr val="bg2"/>
                          </a:solidFill>
                          <a:effectLst/>
                          <a:latin typeface="+mn-lt"/>
                          <a:ea typeface="+mn-ea"/>
                          <a:cs typeface="+mn-cs"/>
                        </a:rPr>
                        <a:t>Amp. </a:t>
                      </a:r>
                      <a:r>
                        <a:rPr lang="en-GB" sz="1400" u="none" strike="noStrike" kern="1200" dirty="0">
                          <a:solidFill>
                            <a:schemeClr val="bg2"/>
                          </a:solidFill>
                          <a:effectLst/>
                          <a:latin typeface="+mn-lt"/>
                          <a:ea typeface="+mn-ea"/>
                          <a:cs typeface="+mn-cs"/>
                        </a:rPr>
                        <a:t>limit DI 4</a:t>
                      </a:r>
                    </a:p>
                  </a:txBody>
                  <a:tcPr marL="9525" marR="9525" marT="9525" marB="0"/>
                </a:tc>
                <a:tc>
                  <a:txBody>
                    <a:bodyPr/>
                    <a:lstStyle/>
                    <a:p>
                      <a:pPr algn="l" fontAlgn="t"/>
                      <a:r>
                        <a:rPr lang="en-GB" sz="1400" u="none" strike="noStrike" kern="1200" dirty="0" smtClean="0">
                          <a:solidFill>
                            <a:schemeClr val="bg2"/>
                          </a:solidFill>
                          <a:effectLst/>
                          <a:latin typeface="+mn-lt"/>
                          <a:ea typeface="+mn-ea"/>
                          <a:cs typeface="+mn-cs"/>
                        </a:rPr>
                        <a:t>0~50</a:t>
                      </a:r>
                      <a:endParaRPr lang="en-GB" sz="1400" u="none" strike="noStrike" kern="1200" dirty="0">
                        <a:solidFill>
                          <a:schemeClr val="bg2"/>
                        </a:solidFill>
                        <a:effectLst/>
                        <a:latin typeface="+mn-lt"/>
                        <a:ea typeface="+mn-ea"/>
                        <a:cs typeface="+mn-cs"/>
                      </a:endParaRPr>
                    </a:p>
                  </a:txBody>
                  <a:tcPr marL="9525" marR="9525" marT="9525" marB="0"/>
                </a:tc>
              </a:tr>
              <a:tr h="161925">
                <a:tc gridSpan="5">
                  <a:txBody>
                    <a:bodyPr/>
                    <a:lstStyle/>
                    <a:p>
                      <a:pPr algn="ctr" fontAlgn="b"/>
                      <a:endParaRPr lang="en-GB" sz="1400" b="0" i="0" u="none" strike="noStrike" dirty="0">
                        <a:solidFill>
                          <a:schemeClr val="bg2"/>
                        </a:solidFill>
                        <a:effectLst/>
                        <a:latin typeface="+mn-lt"/>
                      </a:endParaRPr>
                    </a:p>
                  </a:txBody>
                  <a:tcPr marL="36000" marR="36000" marT="9525" marB="0" anchor="ctr">
                    <a:solidFill>
                      <a:schemeClr val="accent1"/>
                    </a:solidFill>
                  </a:tcPr>
                </a:tc>
                <a:tc hMerge="1">
                  <a:txBody>
                    <a:bodyPr/>
                    <a:lstStyle/>
                    <a:p>
                      <a:pPr algn="ctr" fontAlgn="b"/>
                      <a:endParaRPr lang="en-GB" sz="1400" b="0" i="0" u="none" strike="noStrike" dirty="0">
                        <a:solidFill>
                          <a:srgbClr val="000000"/>
                        </a:solidFill>
                        <a:effectLst/>
                        <a:latin typeface="+mn-lt"/>
                      </a:endParaRPr>
                    </a:p>
                  </a:txBody>
                  <a:tcPr marL="36000" marR="36000" marT="9525" marB="0">
                    <a:solidFill>
                      <a:schemeClr val="accent1"/>
                    </a:solidFill>
                  </a:tcPr>
                </a:tc>
                <a:tc hMerge="1">
                  <a:txBody>
                    <a:bodyPr/>
                    <a:lstStyle/>
                    <a:p>
                      <a:pPr algn="ctr" fontAlgn="b"/>
                      <a:endParaRPr lang="en-US" sz="1400" b="0" i="0" u="none" strike="noStrike" dirty="0" smtClean="0">
                        <a:solidFill>
                          <a:srgbClr val="000000"/>
                        </a:solidFill>
                        <a:effectLst/>
                        <a:latin typeface="+mn-lt"/>
                      </a:endParaRPr>
                    </a:p>
                  </a:txBody>
                  <a:tcPr marL="36000" marR="36000" marT="9525" marB="0" anchor="ctr">
                    <a:solidFill>
                      <a:schemeClr val="accent1"/>
                    </a:solidFill>
                  </a:tcPr>
                </a:tc>
                <a:tc hMerge="1">
                  <a:txBody>
                    <a:bodyPr/>
                    <a:lstStyle/>
                    <a:p>
                      <a:pPr algn="ctr" fontAlgn="b"/>
                      <a:endParaRPr lang="en-US" sz="1400" b="0" i="0" u="none" strike="noStrike" dirty="0" smtClean="0">
                        <a:solidFill>
                          <a:srgbClr val="000000"/>
                        </a:solidFill>
                        <a:effectLst/>
                        <a:latin typeface="+mn-lt"/>
                      </a:endParaRPr>
                    </a:p>
                  </a:txBody>
                  <a:tcPr marL="36000" marR="36000" marT="9525" marB="0" anchor="ctr">
                    <a:solidFill>
                      <a:schemeClr val="accent1"/>
                    </a:solidFill>
                  </a:tcPr>
                </a:tc>
                <a:tc hMerge="1">
                  <a:txBody>
                    <a:bodyPr/>
                    <a:lstStyle/>
                    <a:p>
                      <a:pPr algn="ctr" fontAlgn="b"/>
                      <a:endParaRPr lang="en-US" sz="1400" b="0" i="0" u="none" strike="noStrike" dirty="0" smtClean="0">
                        <a:solidFill>
                          <a:srgbClr val="000000"/>
                        </a:solidFill>
                        <a:effectLst/>
                        <a:latin typeface="+mn-lt"/>
                      </a:endParaRPr>
                    </a:p>
                  </a:txBody>
                  <a:tcPr marL="36000" marR="36000" marT="9525" marB="0" anchor="ctr">
                    <a:solidFill>
                      <a:schemeClr val="accent1"/>
                    </a:solidFill>
                  </a:tcPr>
                </a:tc>
              </a:tr>
              <a:tr h="161925">
                <a:tc rowSpan="4">
                  <a:txBody>
                    <a:bodyPr/>
                    <a:lstStyle/>
                    <a:p>
                      <a:pPr algn="ctr" fontAlgn="b"/>
                      <a:r>
                        <a:rPr lang="en-US" sz="1400" b="1" i="0" u="none" strike="noStrike" dirty="0" smtClean="0">
                          <a:solidFill>
                            <a:schemeClr val="bg2"/>
                          </a:solidFill>
                          <a:effectLst/>
                          <a:latin typeface="+mn-lt"/>
                        </a:rPr>
                        <a:t>Power</a:t>
                      </a:r>
                    </a:p>
                  </a:txBody>
                  <a:tcPr marL="36000" marR="36000" marT="9525" marB="0" vert="vert27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smtClean="0">
                          <a:solidFill>
                            <a:schemeClr val="bg2"/>
                          </a:solidFill>
                          <a:effectLst/>
                        </a:rPr>
                        <a:t>A.6.3.6.1</a:t>
                      </a:r>
                      <a:endParaRPr lang="en-GB" sz="1400" b="0" i="0" u="none" strike="noStrike" dirty="0" smtClean="0">
                        <a:solidFill>
                          <a:schemeClr val="bg2"/>
                        </a:solidFill>
                        <a:effectLst/>
                        <a:latin typeface="+mn-lt"/>
                      </a:endParaRPr>
                    </a:p>
                  </a:txBody>
                  <a:tcPr marL="36000" marR="36000" marT="9525" marB="0" anchor="ctr"/>
                </a:tc>
                <a:tc>
                  <a:txBody>
                    <a:bodyPr/>
                    <a:lstStyle/>
                    <a:p>
                      <a:pPr algn="ctr" fontAlgn="b"/>
                      <a:r>
                        <a:rPr lang="en-US" sz="1400" u="none" strike="noStrike" dirty="0" smtClean="0">
                          <a:solidFill>
                            <a:schemeClr val="bg2"/>
                          </a:solidFill>
                          <a:effectLst/>
                        </a:rPr>
                        <a:t>5-09</a:t>
                      </a:r>
                      <a:endParaRPr lang="en-US" sz="1400" b="0" i="0" u="none" strike="noStrike" dirty="0" smtClean="0">
                        <a:solidFill>
                          <a:schemeClr val="bg2"/>
                        </a:solidFill>
                        <a:effectLst/>
                        <a:latin typeface="+mn-lt"/>
                      </a:endParaRPr>
                    </a:p>
                  </a:txBody>
                  <a:tcPr marL="36000" marR="36000" marT="9525" marB="0" anchor="ctr"/>
                </a:tc>
                <a:tc>
                  <a:txBody>
                    <a:bodyPr/>
                    <a:lstStyle/>
                    <a:p>
                      <a:pPr algn="l" fontAlgn="t"/>
                      <a:r>
                        <a:rPr lang="en-GB" sz="1400" u="none" strike="noStrike" kern="1200" dirty="0" smtClean="0">
                          <a:solidFill>
                            <a:schemeClr val="bg2"/>
                          </a:solidFill>
                          <a:effectLst/>
                          <a:latin typeface="+mn-lt"/>
                          <a:ea typeface="+mn-ea"/>
                          <a:cs typeface="+mn-cs"/>
                        </a:rPr>
                        <a:t>kW </a:t>
                      </a:r>
                      <a:r>
                        <a:rPr lang="en-GB" sz="1400" u="none" strike="noStrike" kern="1200" dirty="0">
                          <a:solidFill>
                            <a:schemeClr val="bg2"/>
                          </a:solidFill>
                          <a:effectLst/>
                          <a:latin typeface="+mn-lt"/>
                          <a:ea typeface="+mn-ea"/>
                          <a:cs typeface="+mn-cs"/>
                        </a:rPr>
                        <a:t>limit DI 1</a:t>
                      </a:r>
                    </a:p>
                  </a:txBody>
                  <a:tcPr marL="9525" marR="9525" marT="9525" marB="0"/>
                </a:tc>
                <a:tc>
                  <a:txBody>
                    <a:bodyPr/>
                    <a:lstStyle/>
                    <a:p>
                      <a:pPr algn="l" fontAlgn="t"/>
                      <a:r>
                        <a:rPr lang="en-GB" sz="1400" u="none" strike="noStrike" kern="1200" dirty="0" smtClean="0">
                          <a:solidFill>
                            <a:schemeClr val="bg2"/>
                          </a:solidFill>
                          <a:effectLst/>
                          <a:latin typeface="+mn-lt"/>
                          <a:ea typeface="+mn-ea"/>
                          <a:cs typeface="+mn-cs"/>
                        </a:rPr>
                        <a:t>0~20 – step</a:t>
                      </a:r>
                      <a:r>
                        <a:rPr lang="en-GB" sz="1400" u="none" strike="noStrike" kern="1200" baseline="0" dirty="0" smtClean="0">
                          <a:solidFill>
                            <a:schemeClr val="bg2"/>
                          </a:solidFill>
                          <a:effectLst/>
                          <a:latin typeface="+mn-lt"/>
                          <a:ea typeface="+mn-ea"/>
                          <a:cs typeface="+mn-cs"/>
                        </a:rPr>
                        <a:t> 0,5kW</a:t>
                      </a:r>
                      <a:endParaRPr lang="en-GB" sz="1400" u="none" strike="noStrike" kern="1200" dirty="0">
                        <a:solidFill>
                          <a:schemeClr val="bg2"/>
                        </a:solidFill>
                        <a:effectLst/>
                        <a:latin typeface="+mn-lt"/>
                        <a:ea typeface="+mn-ea"/>
                        <a:cs typeface="+mn-cs"/>
                      </a:endParaRPr>
                    </a:p>
                  </a:txBody>
                  <a:tcPr marL="9525" marR="9525" marT="9525" marB="0"/>
                </a:tc>
              </a:tr>
              <a:tr h="161925">
                <a:tc vMerge="1">
                  <a:txBody>
                    <a:bodyPr/>
                    <a:lstStyle/>
                    <a:p>
                      <a:pPr algn="ctr" fontAlgn="b"/>
                      <a:endParaRPr lang="en-GB" sz="1400" b="0" i="0" u="none" strike="noStrike" dirty="0">
                        <a:solidFill>
                          <a:srgbClr val="000000"/>
                        </a:solidFill>
                        <a:effectLst/>
                        <a:latin typeface="+mn-lt"/>
                      </a:endParaRPr>
                    </a:p>
                  </a:txBody>
                  <a:tcPr marL="36000" marR="36000" marT="9525" marB="0"/>
                </a:tc>
                <a:tc>
                  <a:txBody>
                    <a:bodyPr/>
                    <a:lstStyle/>
                    <a:p>
                      <a:pPr algn="ctr" fontAlgn="b"/>
                      <a:r>
                        <a:rPr lang="en-US" sz="1400" u="none" strike="noStrike" dirty="0" smtClean="0">
                          <a:solidFill>
                            <a:schemeClr val="bg2"/>
                          </a:solidFill>
                          <a:effectLst/>
                        </a:rPr>
                        <a:t>A.6.3.6.2</a:t>
                      </a:r>
                      <a:endParaRPr lang="en-GB" sz="1400" b="0" i="0" u="none" strike="noStrike" dirty="0">
                        <a:solidFill>
                          <a:schemeClr val="bg2"/>
                        </a:solidFill>
                        <a:effectLst/>
                        <a:latin typeface="+mn-lt"/>
                      </a:endParaRPr>
                    </a:p>
                  </a:txBody>
                  <a:tcPr marL="36000" marR="36000" marT="9525" marB="0" anchor="ctr"/>
                </a:tc>
                <a:tc>
                  <a:txBody>
                    <a:bodyPr/>
                    <a:lstStyle/>
                    <a:p>
                      <a:pPr algn="ctr" fontAlgn="b"/>
                      <a:r>
                        <a:rPr lang="en-US" sz="1400" u="none" strike="noStrike" dirty="0" smtClean="0">
                          <a:solidFill>
                            <a:schemeClr val="bg2"/>
                          </a:solidFill>
                          <a:effectLst/>
                        </a:rPr>
                        <a:t>5-0A</a:t>
                      </a:r>
                      <a:endParaRPr lang="en-US" sz="1400" b="0" i="0" u="none" strike="noStrike" dirty="0" smtClean="0">
                        <a:solidFill>
                          <a:schemeClr val="bg2"/>
                        </a:solidFill>
                        <a:effectLst/>
                        <a:latin typeface="+mn-lt"/>
                      </a:endParaRPr>
                    </a:p>
                  </a:txBody>
                  <a:tcPr marL="36000" marR="36000" marT="9525" marB="0" anchor="ctr"/>
                </a:tc>
                <a:tc>
                  <a:txBody>
                    <a:bodyPr/>
                    <a:lstStyle/>
                    <a:p>
                      <a:pPr algn="l" fontAlgn="t"/>
                      <a:r>
                        <a:rPr lang="en-GB" sz="1400" u="none" strike="noStrike" kern="1200" dirty="0" smtClean="0">
                          <a:solidFill>
                            <a:schemeClr val="bg2"/>
                          </a:solidFill>
                          <a:effectLst/>
                          <a:latin typeface="+mn-lt"/>
                          <a:ea typeface="+mn-ea"/>
                          <a:cs typeface="+mn-cs"/>
                        </a:rPr>
                        <a:t>kW </a:t>
                      </a:r>
                      <a:r>
                        <a:rPr lang="en-GB" sz="1400" u="none" strike="noStrike" kern="1200" dirty="0">
                          <a:solidFill>
                            <a:schemeClr val="bg2"/>
                          </a:solidFill>
                          <a:effectLst/>
                          <a:latin typeface="+mn-lt"/>
                          <a:ea typeface="+mn-ea"/>
                          <a:cs typeface="+mn-cs"/>
                        </a:rPr>
                        <a:t>limit DI 2</a:t>
                      </a:r>
                    </a:p>
                  </a:txBody>
                  <a:tcPr marL="9525" marR="9525" marT="9525" marB="0"/>
                </a:tc>
                <a:tc>
                  <a:txBody>
                    <a:bodyPr/>
                    <a:lstStyle/>
                    <a:p>
                      <a:pPr algn="l" fontAlgn="t"/>
                      <a:r>
                        <a:rPr lang="en-GB" sz="1400" u="none" strike="noStrike" kern="1200" dirty="0" smtClean="0">
                          <a:solidFill>
                            <a:schemeClr val="bg2"/>
                          </a:solidFill>
                          <a:effectLst/>
                          <a:latin typeface="+mn-lt"/>
                          <a:ea typeface="+mn-ea"/>
                          <a:cs typeface="+mn-cs"/>
                        </a:rPr>
                        <a:t>0~20</a:t>
                      </a:r>
                      <a:endParaRPr lang="en-GB" sz="1400" u="none" strike="noStrike" kern="1200" dirty="0">
                        <a:solidFill>
                          <a:schemeClr val="bg2"/>
                        </a:solidFill>
                        <a:effectLst/>
                        <a:latin typeface="+mn-lt"/>
                        <a:ea typeface="+mn-ea"/>
                        <a:cs typeface="+mn-cs"/>
                      </a:endParaRPr>
                    </a:p>
                  </a:txBody>
                  <a:tcPr marL="9525" marR="9525" marT="9525" marB="0"/>
                </a:tc>
              </a:tr>
              <a:tr h="161925">
                <a:tc vMerge="1">
                  <a:txBody>
                    <a:bodyPr/>
                    <a:lstStyle/>
                    <a:p>
                      <a:pPr algn="ctr" fontAlgn="b"/>
                      <a:endParaRPr lang="en-GB" sz="1400" b="0" i="0" u="none" strike="noStrike" dirty="0">
                        <a:solidFill>
                          <a:srgbClr val="000000"/>
                        </a:solidFill>
                        <a:effectLst/>
                        <a:latin typeface="+mn-lt"/>
                      </a:endParaRPr>
                    </a:p>
                  </a:txBody>
                  <a:tcPr marL="36000" marR="36000" marT="9525" marB="0"/>
                </a:tc>
                <a:tc>
                  <a:txBody>
                    <a:bodyPr/>
                    <a:lstStyle/>
                    <a:p>
                      <a:pPr algn="ctr" fontAlgn="b"/>
                      <a:r>
                        <a:rPr lang="en-US" sz="1400" u="none" strike="noStrike" dirty="0" smtClean="0">
                          <a:solidFill>
                            <a:schemeClr val="bg2"/>
                          </a:solidFill>
                          <a:effectLst/>
                        </a:rPr>
                        <a:t>A.6.3.6.3</a:t>
                      </a:r>
                      <a:endParaRPr lang="en-GB" sz="1400" b="0" i="0" u="none" strike="noStrike" dirty="0">
                        <a:solidFill>
                          <a:schemeClr val="bg2"/>
                        </a:solidFill>
                        <a:effectLst/>
                        <a:latin typeface="+mn-lt"/>
                      </a:endParaRPr>
                    </a:p>
                  </a:txBody>
                  <a:tcPr marL="36000" marR="36000"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smtClean="0">
                          <a:solidFill>
                            <a:schemeClr val="bg2"/>
                          </a:solidFill>
                          <a:effectLst/>
                        </a:rPr>
                        <a:t>5-0B</a:t>
                      </a:r>
                      <a:endParaRPr lang="en-US" sz="1400" b="0" i="0" u="none" strike="noStrike" dirty="0" smtClean="0">
                        <a:solidFill>
                          <a:schemeClr val="bg2"/>
                        </a:solidFill>
                        <a:effectLst/>
                        <a:latin typeface="+mn-lt"/>
                      </a:endParaRPr>
                    </a:p>
                  </a:txBody>
                  <a:tcPr marL="36000" marR="36000" marT="9525" marB="0" anchor="ctr"/>
                </a:tc>
                <a:tc>
                  <a:txBody>
                    <a:bodyPr/>
                    <a:lstStyle/>
                    <a:p>
                      <a:pPr algn="l" fontAlgn="t"/>
                      <a:r>
                        <a:rPr lang="en-GB" sz="1400" u="none" strike="noStrike" kern="1200" dirty="0" smtClean="0">
                          <a:solidFill>
                            <a:schemeClr val="bg2"/>
                          </a:solidFill>
                          <a:effectLst/>
                          <a:latin typeface="+mn-lt"/>
                          <a:ea typeface="+mn-ea"/>
                          <a:cs typeface="+mn-cs"/>
                        </a:rPr>
                        <a:t>kW </a:t>
                      </a:r>
                      <a:r>
                        <a:rPr lang="en-GB" sz="1400" u="none" strike="noStrike" kern="1200" dirty="0">
                          <a:solidFill>
                            <a:schemeClr val="bg2"/>
                          </a:solidFill>
                          <a:effectLst/>
                          <a:latin typeface="+mn-lt"/>
                          <a:ea typeface="+mn-ea"/>
                          <a:cs typeface="+mn-cs"/>
                        </a:rPr>
                        <a:t>limit DI 3</a:t>
                      </a:r>
                    </a:p>
                  </a:txBody>
                  <a:tcPr marL="9525" marR="9525" marT="9525" marB="0"/>
                </a:tc>
                <a:tc>
                  <a:txBody>
                    <a:bodyPr/>
                    <a:lstStyle/>
                    <a:p>
                      <a:pPr algn="l" fontAlgn="t"/>
                      <a:r>
                        <a:rPr lang="en-GB" sz="1400" u="none" strike="noStrike" kern="1200" dirty="0" smtClean="0">
                          <a:solidFill>
                            <a:schemeClr val="bg2"/>
                          </a:solidFill>
                          <a:effectLst/>
                          <a:latin typeface="+mn-lt"/>
                          <a:ea typeface="+mn-ea"/>
                          <a:cs typeface="+mn-cs"/>
                        </a:rPr>
                        <a:t>0~20</a:t>
                      </a:r>
                      <a:endParaRPr lang="en-GB" sz="1400" u="none" strike="noStrike" kern="1200" dirty="0">
                        <a:solidFill>
                          <a:schemeClr val="bg2"/>
                        </a:solidFill>
                        <a:effectLst/>
                        <a:latin typeface="+mn-lt"/>
                        <a:ea typeface="+mn-ea"/>
                        <a:cs typeface="+mn-cs"/>
                      </a:endParaRPr>
                    </a:p>
                  </a:txBody>
                  <a:tcPr marL="9525" marR="9525" marT="9525" marB="0"/>
                </a:tc>
              </a:tr>
              <a:tr h="161925">
                <a:tc vMerge="1">
                  <a:txBody>
                    <a:bodyPr/>
                    <a:lstStyle/>
                    <a:p>
                      <a:pPr algn="ctr" fontAlgn="b"/>
                      <a:endParaRPr lang="en-GB" sz="1400" b="0" i="0" u="none" strike="noStrike" dirty="0">
                        <a:solidFill>
                          <a:srgbClr val="000000"/>
                        </a:solidFill>
                        <a:effectLst/>
                        <a:latin typeface="+mn-lt"/>
                      </a:endParaRPr>
                    </a:p>
                  </a:txBody>
                  <a:tcPr marL="36000" marR="36000" marT="9525" marB="0"/>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smtClean="0">
                          <a:solidFill>
                            <a:schemeClr val="bg2"/>
                          </a:solidFill>
                          <a:effectLst/>
                        </a:rPr>
                        <a:t>A.6.3.6.4</a:t>
                      </a:r>
                      <a:endParaRPr lang="en-GB" sz="1400" b="0" i="0" u="none" strike="noStrike" dirty="0" smtClean="0">
                        <a:solidFill>
                          <a:schemeClr val="bg2"/>
                        </a:solidFill>
                        <a:effectLst/>
                        <a:latin typeface="+mn-lt"/>
                      </a:endParaRPr>
                    </a:p>
                  </a:txBody>
                  <a:tcPr marL="36000" marR="36000"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smtClean="0">
                          <a:solidFill>
                            <a:schemeClr val="bg2"/>
                          </a:solidFill>
                          <a:effectLst/>
                        </a:rPr>
                        <a:t>5-0C</a:t>
                      </a:r>
                      <a:endParaRPr lang="en-US" sz="1400" b="0" i="0" u="none" strike="noStrike" dirty="0" smtClean="0">
                        <a:solidFill>
                          <a:schemeClr val="bg2"/>
                        </a:solidFill>
                        <a:effectLst/>
                        <a:latin typeface="+mn-lt"/>
                      </a:endParaRPr>
                    </a:p>
                  </a:txBody>
                  <a:tcPr marL="36000" marR="36000" marT="9525" marB="0" anchor="ctr"/>
                </a:tc>
                <a:tc>
                  <a:txBody>
                    <a:bodyPr/>
                    <a:lstStyle/>
                    <a:p>
                      <a:pPr algn="l" fontAlgn="t"/>
                      <a:r>
                        <a:rPr lang="en-GB" sz="1400" u="none" strike="noStrike" kern="1200" dirty="0" smtClean="0">
                          <a:solidFill>
                            <a:schemeClr val="bg2"/>
                          </a:solidFill>
                          <a:effectLst/>
                          <a:latin typeface="+mn-lt"/>
                          <a:ea typeface="+mn-ea"/>
                          <a:cs typeface="+mn-cs"/>
                        </a:rPr>
                        <a:t>kW </a:t>
                      </a:r>
                      <a:r>
                        <a:rPr lang="en-GB" sz="1400" u="none" strike="noStrike" kern="1200" dirty="0">
                          <a:solidFill>
                            <a:schemeClr val="bg2"/>
                          </a:solidFill>
                          <a:effectLst/>
                          <a:latin typeface="+mn-lt"/>
                          <a:ea typeface="+mn-ea"/>
                          <a:cs typeface="+mn-cs"/>
                        </a:rPr>
                        <a:t>limit DI 4</a:t>
                      </a:r>
                    </a:p>
                  </a:txBody>
                  <a:tcPr marL="9525" marR="9525" marT="9525" marB="0"/>
                </a:tc>
                <a:tc>
                  <a:txBody>
                    <a:bodyPr/>
                    <a:lstStyle/>
                    <a:p>
                      <a:pPr algn="l" fontAlgn="t"/>
                      <a:r>
                        <a:rPr lang="en-GB" sz="1400" u="none" strike="noStrike" kern="1200" dirty="0" smtClean="0">
                          <a:solidFill>
                            <a:schemeClr val="bg2"/>
                          </a:solidFill>
                          <a:effectLst/>
                          <a:latin typeface="+mn-lt"/>
                          <a:ea typeface="+mn-ea"/>
                          <a:cs typeface="+mn-cs"/>
                        </a:rPr>
                        <a:t>0~20</a:t>
                      </a:r>
                      <a:endParaRPr lang="en-GB" sz="1400" u="none" strike="noStrike" kern="1200" dirty="0">
                        <a:solidFill>
                          <a:schemeClr val="bg2"/>
                        </a:solidFill>
                        <a:effectLst/>
                        <a:latin typeface="+mn-lt"/>
                        <a:ea typeface="+mn-ea"/>
                        <a:cs typeface="+mn-cs"/>
                      </a:endParaRPr>
                    </a:p>
                  </a:txBody>
                  <a:tcPr marL="9525" marR="9525" marT="9525" marB="0"/>
                </a:tc>
              </a:tr>
            </a:tbl>
          </a:graphicData>
        </a:graphic>
      </p:graphicFrame>
    </p:spTree>
    <p:extLst>
      <p:ext uri="{BB962C8B-B14F-4D97-AF65-F5344CB8AC3E}">
        <p14:creationId xmlns:p14="http://schemas.microsoft.com/office/powerpoint/2010/main" val="383096201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79</a:t>
            </a:fld>
            <a:endParaRPr lang="en-US"/>
          </a:p>
        </p:txBody>
      </p:sp>
      <p:sp>
        <p:nvSpPr>
          <p:cNvPr id="4" name="Text Placeholder 3"/>
          <p:cNvSpPr>
            <a:spLocks noGrp="1"/>
          </p:cNvSpPr>
          <p:nvPr>
            <p:ph type="body" sz="quarter" idx="15"/>
          </p:nvPr>
        </p:nvSpPr>
        <p:spPr/>
        <p:txBody>
          <a:bodyPr/>
          <a:lstStyle/>
          <a:p>
            <a:r>
              <a:rPr lang="nl-BE" dirty="0"/>
              <a:t>2.5 Installer setting – System </a:t>
            </a:r>
            <a:r>
              <a:rPr lang="nl-BE" dirty="0" err="1"/>
              <a:t>operation</a:t>
            </a:r>
            <a:r>
              <a:rPr lang="nl-BE" dirty="0"/>
              <a:t> </a:t>
            </a:r>
            <a:endParaRPr lang="en-GB" dirty="0"/>
          </a:p>
          <a:p>
            <a:endParaRPr lang="en-GB" dirty="0"/>
          </a:p>
        </p:txBody>
      </p:sp>
      <p:sp>
        <p:nvSpPr>
          <p:cNvPr id="5" name="Text Placeholder 4"/>
          <p:cNvSpPr>
            <a:spLocks noGrp="1"/>
          </p:cNvSpPr>
          <p:nvPr>
            <p:ph type="body" sz="quarter" idx="16"/>
          </p:nvPr>
        </p:nvSpPr>
        <p:spPr>
          <a:xfrm>
            <a:off x="1371600" y="908720"/>
            <a:ext cx="6400800" cy="4876800"/>
          </a:xfrm>
        </p:spPr>
        <p:txBody>
          <a:bodyPr/>
          <a:lstStyle/>
          <a:p>
            <a:pPr marL="285750" indent="-285750">
              <a:buFontTx/>
              <a:buChar char="-"/>
            </a:pPr>
            <a:r>
              <a:rPr lang="nl-BE" dirty="0" smtClean="0">
                <a:solidFill>
                  <a:schemeClr val="bg2"/>
                </a:solidFill>
              </a:rPr>
              <a:t>Auto </a:t>
            </a:r>
            <a:r>
              <a:rPr lang="nl-BE" dirty="0" err="1" smtClean="0">
                <a:solidFill>
                  <a:schemeClr val="bg2"/>
                </a:solidFill>
              </a:rPr>
              <a:t>restart</a:t>
            </a:r>
            <a:endParaRPr lang="nl-BE" dirty="0" smtClean="0">
              <a:solidFill>
                <a:schemeClr val="bg2"/>
              </a:solidFill>
            </a:endParaRPr>
          </a:p>
          <a:p>
            <a:pPr marL="742950" lvl="1" indent="-285750">
              <a:buFontTx/>
              <a:buChar char="-"/>
            </a:pPr>
            <a:r>
              <a:rPr lang="nl-BE" dirty="0" smtClean="0">
                <a:solidFill>
                  <a:schemeClr val="bg2"/>
                </a:solidFill>
              </a:rPr>
              <a:t>[A.6.1]</a:t>
            </a:r>
          </a:p>
          <a:p>
            <a:pPr marL="1428750" lvl="2" indent="-285750">
              <a:buFontTx/>
              <a:buChar char="-"/>
            </a:pPr>
            <a:r>
              <a:rPr lang="nl-BE" dirty="0" smtClean="0">
                <a:solidFill>
                  <a:schemeClr val="bg2"/>
                </a:solidFill>
              </a:rPr>
              <a:t>No = 0</a:t>
            </a:r>
          </a:p>
          <a:p>
            <a:pPr marL="1428750" lvl="2" indent="-285750">
              <a:buFontTx/>
              <a:buChar char="-"/>
            </a:pPr>
            <a:r>
              <a:rPr lang="nl-BE" b="1" dirty="0" smtClean="0">
                <a:solidFill>
                  <a:schemeClr val="bg2"/>
                </a:solidFill>
              </a:rPr>
              <a:t>Yes = 1 </a:t>
            </a:r>
          </a:p>
          <a:p>
            <a:pPr lvl="2" indent="0">
              <a:buNone/>
            </a:pPr>
            <a:r>
              <a:rPr lang="nl-BE" dirty="0" err="1" smtClean="0">
                <a:solidFill>
                  <a:schemeClr val="bg2"/>
                </a:solidFill>
              </a:rPr>
              <a:t>Allow</a:t>
            </a:r>
            <a:r>
              <a:rPr lang="nl-BE" dirty="0" smtClean="0">
                <a:solidFill>
                  <a:schemeClr val="bg2"/>
                </a:solidFill>
              </a:rPr>
              <a:t> the HP </a:t>
            </a:r>
            <a:r>
              <a:rPr lang="nl-BE" dirty="0" err="1" smtClean="0">
                <a:solidFill>
                  <a:schemeClr val="bg2"/>
                </a:solidFill>
              </a:rPr>
              <a:t>to</a:t>
            </a:r>
            <a:r>
              <a:rPr lang="nl-BE" dirty="0" smtClean="0">
                <a:solidFill>
                  <a:schemeClr val="bg2"/>
                </a:solidFill>
              </a:rPr>
              <a:t> auto </a:t>
            </a:r>
            <a:r>
              <a:rPr lang="nl-BE" dirty="0" err="1" smtClean="0">
                <a:solidFill>
                  <a:schemeClr val="bg2"/>
                </a:solidFill>
              </a:rPr>
              <a:t>restart</a:t>
            </a:r>
            <a:r>
              <a:rPr lang="nl-BE" dirty="0" smtClean="0">
                <a:solidFill>
                  <a:schemeClr val="bg2"/>
                </a:solidFill>
              </a:rPr>
              <a:t> </a:t>
            </a:r>
            <a:r>
              <a:rPr lang="nl-BE" dirty="0" err="1" smtClean="0">
                <a:solidFill>
                  <a:schemeClr val="bg2"/>
                </a:solidFill>
              </a:rPr>
              <a:t>after</a:t>
            </a:r>
            <a:r>
              <a:rPr lang="nl-BE" dirty="0" smtClean="0">
                <a:solidFill>
                  <a:schemeClr val="bg2"/>
                </a:solidFill>
              </a:rPr>
              <a:t> power failure</a:t>
            </a:r>
          </a:p>
          <a:p>
            <a:pPr marL="285750" indent="-285750">
              <a:buFontTx/>
              <a:buChar char="-"/>
            </a:pPr>
            <a:r>
              <a:rPr lang="nl-BE" dirty="0" err="1" smtClean="0">
                <a:solidFill>
                  <a:schemeClr val="bg2"/>
                </a:solidFill>
              </a:rPr>
              <a:t>Preferential</a:t>
            </a:r>
            <a:r>
              <a:rPr lang="nl-BE" dirty="0" smtClean="0">
                <a:solidFill>
                  <a:schemeClr val="bg2"/>
                </a:solidFill>
              </a:rPr>
              <a:t> kWh </a:t>
            </a:r>
            <a:r>
              <a:rPr lang="nl-BE" dirty="0" err="1" smtClean="0">
                <a:solidFill>
                  <a:schemeClr val="bg2"/>
                </a:solidFill>
              </a:rPr>
              <a:t>rate</a:t>
            </a:r>
            <a:r>
              <a:rPr lang="nl-BE" dirty="0" smtClean="0">
                <a:solidFill>
                  <a:schemeClr val="bg2"/>
                </a:solidFill>
              </a:rPr>
              <a:t> – </a:t>
            </a:r>
            <a:r>
              <a:rPr lang="nl-BE" dirty="0" err="1" smtClean="0">
                <a:solidFill>
                  <a:schemeClr val="bg2"/>
                </a:solidFill>
              </a:rPr>
              <a:t>allowed</a:t>
            </a:r>
            <a:r>
              <a:rPr lang="nl-BE" dirty="0" smtClean="0">
                <a:solidFill>
                  <a:schemeClr val="bg2"/>
                </a:solidFill>
              </a:rPr>
              <a:t> </a:t>
            </a:r>
            <a:r>
              <a:rPr lang="nl-BE" dirty="0" err="1" smtClean="0">
                <a:solidFill>
                  <a:schemeClr val="bg2"/>
                </a:solidFill>
              </a:rPr>
              <a:t>heaters</a:t>
            </a:r>
            <a:r>
              <a:rPr lang="nl-BE" dirty="0" smtClean="0">
                <a:solidFill>
                  <a:schemeClr val="bg2"/>
                </a:solidFill>
              </a:rPr>
              <a:t> </a:t>
            </a:r>
          </a:p>
          <a:p>
            <a:pPr marL="742950" lvl="1" indent="-285750">
              <a:buFontTx/>
              <a:buChar char="-"/>
            </a:pPr>
            <a:r>
              <a:rPr lang="nl-BE" dirty="0" smtClean="0">
                <a:solidFill>
                  <a:schemeClr val="bg2"/>
                </a:solidFill>
              </a:rPr>
              <a:t>[A.6.2.1]</a:t>
            </a:r>
          </a:p>
          <a:p>
            <a:pPr marL="1428750" lvl="2" indent="-285750">
              <a:buFontTx/>
              <a:buChar char="-"/>
            </a:pPr>
            <a:r>
              <a:rPr lang="nl-BE" b="1" dirty="0" smtClean="0">
                <a:solidFill>
                  <a:schemeClr val="bg2"/>
                </a:solidFill>
              </a:rPr>
              <a:t>None = 0</a:t>
            </a:r>
          </a:p>
          <a:p>
            <a:pPr marL="1428750" lvl="2" indent="-285750">
              <a:buFontTx/>
              <a:buChar char="-"/>
            </a:pPr>
            <a:r>
              <a:rPr lang="nl-BE" dirty="0" smtClean="0">
                <a:solidFill>
                  <a:schemeClr val="bg2"/>
                </a:solidFill>
              </a:rPr>
              <a:t>BSH </a:t>
            </a:r>
            <a:r>
              <a:rPr lang="nl-BE" dirty="0" err="1" smtClean="0">
                <a:solidFill>
                  <a:schemeClr val="bg2"/>
                </a:solidFill>
              </a:rPr>
              <a:t>only</a:t>
            </a:r>
            <a:r>
              <a:rPr lang="nl-BE" dirty="0" smtClean="0">
                <a:solidFill>
                  <a:schemeClr val="bg2"/>
                </a:solidFill>
              </a:rPr>
              <a:t> = 1</a:t>
            </a:r>
          </a:p>
          <a:p>
            <a:pPr marL="1428750" lvl="2" indent="-285750">
              <a:buFontTx/>
              <a:buChar char="-"/>
            </a:pPr>
            <a:r>
              <a:rPr lang="nl-BE" dirty="0" smtClean="0">
                <a:solidFill>
                  <a:schemeClr val="bg2"/>
                </a:solidFill>
              </a:rPr>
              <a:t>BUH </a:t>
            </a:r>
            <a:r>
              <a:rPr lang="nl-BE" dirty="0" err="1" smtClean="0">
                <a:solidFill>
                  <a:schemeClr val="bg2"/>
                </a:solidFill>
              </a:rPr>
              <a:t>only</a:t>
            </a:r>
            <a:r>
              <a:rPr lang="nl-BE" dirty="0" smtClean="0">
                <a:solidFill>
                  <a:schemeClr val="bg2"/>
                </a:solidFill>
              </a:rPr>
              <a:t> = 2</a:t>
            </a:r>
          </a:p>
          <a:p>
            <a:pPr marL="1428750" lvl="2" indent="-285750">
              <a:buFontTx/>
              <a:buChar char="-"/>
            </a:pPr>
            <a:r>
              <a:rPr lang="nl-BE" dirty="0" err="1" smtClean="0">
                <a:solidFill>
                  <a:schemeClr val="bg2"/>
                </a:solidFill>
              </a:rPr>
              <a:t>All</a:t>
            </a:r>
            <a:r>
              <a:rPr lang="nl-BE" dirty="0" smtClean="0">
                <a:solidFill>
                  <a:schemeClr val="bg2"/>
                </a:solidFill>
              </a:rPr>
              <a:t> </a:t>
            </a:r>
            <a:r>
              <a:rPr lang="nl-BE" dirty="0" err="1" smtClean="0">
                <a:solidFill>
                  <a:schemeClr val="bg2"/>
                </a:solidFill>
              </a:rPr>
              <a:t>heaters</a:t>
            </a:r>
            <a:r>
              <a:rPr lang="nl-BE" dirty="0" smtClean="0">
                <a:solidFill>
                  <a:schemeClr val="bg2"/>
                </a:solidFill>
              </a:rPr>
              <a:t> = 3 </a:t>
            </a:r>
          </a:p>
          <a:p>
            <a:pPr marL="285750" indent="-285750">
              <a:buFontTx/>
              <a:buChar char="-"/>
            </a:pPr>
            <a:r>
              <a:rPr lang="nl-BE" dirty="0" err="1" smtClean="0">
                <a:solidFill>
                  <a:schemeClr val="bg2"/>
                </a:solidFill>
              </a:rPr>
              <a:t>Forced</a:t>
            </a:r>
            <a:r>
              <a:rPr lang="nl-BE" dirty="0" smtClean="0">
                <a:solidFill>
                  <a:schemeClr val="bg2"/>
                </a:solidFill>
              </a:rPr>
              <a:t> pump OFF (</a:t>
            </a:r>
            <a:r>
              <a:rPr lang="nl-BE" dirty="0" err="1" smtClean="0">
                <a:solidFill>
                  <a:schemeClr val="bg2"/>
                </a:solidFill>
              </a:rPr>
              <a:t>during</a:t>
            </a:r>
            <a:r>
              <a:rPr lang="nl-BE" dirty="0" smtClean="0">
                <a:solidFill>
                  <a:schemeClr val="bg2"/>
                </a:solidFill>
              </a:rPr>
              <a:t> </a:t>
            </a:r>
            <a:r>
              <a:rPr lang="nl-BE" dirty="0" err="1" smtClean="0">
                <a:solidFill>
                  <a:schemeClr val="bg2"/>
                </a:solidFill>
              </a:rPr>
              <a:t>preferential</a:t>
            </a:r>
            <a:r>
              <a:rPr lang="nl-BE" dirty="0" smtClean="0">
                <a:solidFill>
                  <a:schemeClr val="bg2"/>
                </a:solidFill>
              </a:rPr>
              <a:t> kWh </a:t>
            </a:r>
            <a:r>
              <a:rPr lang="nl-BE" dirty="0" err="1" smtClean="0">
                <a:solidFill>
                  <a:schemeClr val="bg2"/>
                </a:solidFill>
              </a:rPr>
              <a:t>rate</a:t>
            </a:r>
            <a:r>
              <a:rPr lang="nl-BE" dirty="0" smtClean="0">
                <a:solidFill>
                  <a:schemeClr val="bg2"/>
                </a:solidFill>
              </a:rPr>
              <a:t>)</a:t>
            </a:r>
          </a:p>
          <a:p>
            <a:pPr marL="742950" lvl="1" indent="-285750">
              <a:buFontTx/>
              <a:buChar char="-"/>
            </a:pPr>
            <a:r>
              <a:rPr lang="nl-BE" dirty="0" smtClean="0"/>
              <a:t>[A.6.2.2]</a:t>
            </a:r>
          </a:p>
          <a:p>
            <a:pPr marL="1428750" lvl="2" indent="-285750">
              <a:buFontTx/>
              <a:buChar char="-"/>
            </a:pPr>
            <a:r>
              <a:rPr lang="nl-BE" dirty="0" err="1" smtClean="0"/>
              <a:t>Forced</a:t>
            </a:r>
            <a:r>
              <a:rPr lang="nl-BE" dirty="0" smtClean="0"/>
              <a:t> off = 0</a:t>
            </a:r>
          </a:p>
          <a:p>
            <a:pPr marL="1428750" lvl="2" indent="-285750">
              <a:buFontTx/>
              <a:buChar char="-"/>
            </a:pPr>
            <a:r>
              <a:rPr lang="nl-BE" b="1" dirty="0" smtClean="0"/>
              <a:t>As </a:t>
            </a:r>
            <a:r>
              <a:rPr lang="nl-BE" b="1" dirty="0" err="1" smtClean="0"/>
              <a:t>normal</a:t>
            </a:r>
            <a:r>
              <a:rPr lang="nl-BE" b="1" dirty="0" smtClean="0"/>
              <a:t> (</a:t>
            </a:r>
            <a:r>
              <a:rPr lang="nl-BE" b="1" dirty="0" err="1" smtClean="0"/>
              <a:t>sampeling</a:t>
            </a:r>
            <a:r>
              <a:rPr lang="nl-BE" b="1" dirty="0" smtClean="0"/>
              <a:t>/</a:t>
            </a:r>
            <a:r>
              <a:rPr lang="nl-BE" b="1" dirty="0" err="1" smtClean="0"/>
              <a:t>continous</a:t>
            </a:r>
            <a:r>
              <a:rPr lang="nl-BE" b="1" dirty="0" smtClean="0"/>
              <a:t> on) = 1</a:t>
            </a:r>
          </a:p>
          <a:p>
            <a:pPr lvl="2" indent="0">
              <a:buNone/>
            </a:pP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4257836965"/>
              </p:ext>
            </p:extLst>
          </p:nvPr>
        </p:nvGraphicFramePr>
        <p:xfrm>
          <a:off x="720080" y="5484068"/>
          <a:ext cx="3275856" cy="1041276"/>
        </p:xfrm>
        <a:graphic>
          <a:graphicData uri="http://schemas.openxmlformats.org/drawingml/2006/table">
            <a:tbl>
              <a:tblPr firstRow="1">
                <a:tableStyleId>{3C2FFA5D-87B4-456A-9821-1D502468CF0F}</a:tableStyleId>
              </a:tblPr>
              <a:tblGrid>
                <a:gridCol w="1637928"/>
                <a:gridCol w="1637928"/>
              </a:tblGrid>
              <a:tr h="281181">
                <a:tc>
                  <a:txBody>
                    <a:bodyPr/>
                    <a:lstStyle/>
                    <a:p>
                      <a:pPr algn="ctr" fontAlgn="b"/>
                      <a:r>
                        <a:rPr lang="en-US" sz="1600" u="none" strike="noStrike" dirty="0" smtClean="0">
                          <a:solidFill>
                            <a:schemeClr val="bg2"/>
                          </a:solidFill>
                          <a:effectLst/>
                        </a:rPr>
                        <a:t>Bread</a:t>
                      </a:r>
                      <a:r>
                        <a:rPr lang="en-US" sz="1600" u="none" strike="noStrike" baseline="0" dirty="0" smtClean="0">
                          <a:solidFill>
                            <a:schemeClr val="bg2"/>
                          </a:solidFill>
                          <a:effectLst/>
                        </a:rPr>
                        <a:t> Crumb </a:t>
                      </a:r>
                      <a:endParaRPr lang="en-GB" sz="1600" b="1" i="0" u="none" strike="noStrike" dirty="0">
                        <a:solidFill>
                          <a:schemeClr val="bg2"/>
                        </a:solidFill>
                        <a:effectLst/>
                        <a:latin typeface="+mn-lt"/>
                      </a:endParaRPr>
                    </a:p>
                  </a:txBody>
                  <a:tcPr marL="36000" marR="36000" marT="9525" marB="0" anchor="ctr"/>
                </a:tc>
                <a:tc>
                  <a:txBody>
                    <a:bodyPr/>
                    <a:lstStyle/>
                    <a:p>
                      <a:pPr algn="ctr" fontAlgn="b"/>
                      <a:r>
                        <a:rPr lang="en-US" sz="1600" u="none" strike="noStrike" dirty="0" smtClean="0">
                          <a:solidFill>
                            <a:schemeClr val="bg2"/>
                          </a:solidFill>
                          <a:effectLst/>
                        </a:rPr>
                        <a:t>Overview</a:t>
                      </a:r>
                      <a:endParaRPr lang="en-GB" sz="1600" b="1" i="0" u="none" strike="noStrike" dirty="0">
                        <a:solidFill>
                          <a:schemeClr val="bg2"/>
                        </a:solidFill>
                        <a:effectLst/>
                        <a:latin typeface="+mn-lt"/>
                      </a:endParaRPr>
                    </a:p>
                  </a:txBody>
                  <a:tcPr marL="36000" marR="36000" marT="9525" marB="0" anchor="ctr"/>
                </a:tc>
              </a:tr>
              <a:tr h="161925">
                <a:tc>
                  <a:txBody>
                    <a:bodyPr/>
                    <a:lstStyle/>
                    <a:p>
                      <a:pPr algn="ctr" fontAlgn="b"/>
                      <a:r>
                        <a:rPr lang="en-US" sz="1600" u="none" strike="noStrike" dirty="0" smtClean="0">
                          <a:solidFill>
                            <a:schemeClr val="bg2"/>
                          </a:solidFill>
                          <a:effectLst/>
                        </a:rPr>
                        <a:t>[A.6.1]</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en-GB" sz="1600" b="0" i="0" u="none" strike="noStrike" dirty="0" smtClean="0">
                          <a:solidFill>
                            <a:schemeClr val="bg2"/>
                          </a:solidFill>
                          <a:effectLst/>
                          <a:latin typeface="+mn-lt"/>
                        </a:rPr>
                        <a:t>3-00</a:t>
                      </a:r>
                      <a:endParaRPr lang="en-GB" sz="1600" b="0" i="0" u="none" strike="noStrike" dirty="0">
                        <a:solidFill>
                          <a:schemeClr val="bg2"/>
                        </a:solidFill>
                        <a:effectLst/>
                        <a:latin typeface="+mn-lt"/>
                      </a:endParaRPr>
                    </a:p>
                  </a:txBody>
                  <a:tcPr marL="36000" marR="36000" marT="9525" marB="0" anchor="ctr"/>
                </a:tc>
              </a:tr>
              <a:tr h="161925">
                <a:tc>
                  <a:txBody>
                    <a:bodyPr/>
                    <a:lstStyle/>
                    <a:p>
                      <a:pPr algn="ctr" fontAlgn="b"/>
                      <a:r>
                        <a:rPr lang="en-US" sz="1600" u="none" strike="noStrike" dirty="0" smtClean="0">
                          <a:solidFill>
                            <a:schemeClr val="bg2"/>
                          </a:solidFill>
                          <a:effectLst/>
                        </a:rPr>
                        <a:t>[A.6.2.1]</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en-US" sz="1600" b="0" i="0" u="none" strike="noStrike" dirty="0" smtClean="0">
                          <a:solidFill>
                            <a:schemeClr val="bg2"/>
                          </a:solidFill>
                          <a:effectLst/>
                          <a:latin typeface="+mn-lt"/>
                        </a:rPr>
                        <a:t>D-00</a:t>
                      </a:r>
                      <a:endParaRPr lang="en-GB" sz="1600" b="0" i="0" u="none" strike="noStrike" dirty="0">
                        <a:solidFill>
                          <a:schemeClr val="bg2"/>
                        </a:solidFill>
                        <a:effectLst/>
                        <a:latin typeface="+mn-lt"/>
                      </a:endParaRPr>
                    </a:p>
                  </a:txBody>
                  <a:tcPr marL="36000" marR="36000" marT="9525" marB="0" anchor="ctr"/>
                </a:tc>
              </a:tr>
              <a:tr h="161925">
                <a:tc>
                  <a:txBody>
                    <a:bodyPr/>
                    <a:lstStyle/>
                    <a:p>
                      <a:pPr algn="ctr" fontAlgn="b"/>
                      <a:r>
                        <a:rPr lang="en-US" sz="1600" u="none" strike="noStrike" dirty="0" smtClean="0">
                          <a:solidFill>
                            <a:schemeClr val="bg2"/>
                          </a:solidFill>
                          <a:effectLst/>
                        </a:rPr>
                        <a:t>[A.6.2.2]</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en-US" sz="1600" b="0" i="0" u="none" strike="noStrike" dirty="0" smtClean="0">
                          <a:solidFill>
                            <a:schemeClr val="bg2"/>
                          </a:solidFill>
                          <a:effectLst/>
                          <a:latin typeface="+mn-lt"/>
                        </a:rPr>
                        <a:t>D-05</a:t>
                      </a:r>
                      <a:endParaRPr lang="en-GB" sz="1600" b="0" i="0" u="none" strike="noStrike" dirty="0">
                        <a:solidFill>
                          <a:schemeClr val="bg2"/>
                        </a:solidFill>
                        <a:effectLst/>
                        <a:latin typeface="+mn-lt"/>
                      </a:endParaRPr>
                    </a:p>
                  </a:txBody>
                  <a:tcPr marL="36000" marR="36000" marT="9525" marB="0" anchor="ctr"/>
                </a:tc>
              </a:tr>
            </a:tbl>
          </a:graphicData>
        </a:graphic>
      </p:graphicFrame>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48993" y="2924944"/>
            <a:ext cx="4715495"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7808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8</a:t>
            </a:fld>
            <a:endParaRPr lang="en-US"/>
          </a:p>
        </p:txBody>
      </p:sp>
      <p:sp>
        <p:nvSpPr>
          <p:cNvPr id="4" name="Text Placeholder 3"/>
          <p:cNvSpPr>
            <a:spLocks noGrp="1"/>
          </p:cNvSpPr>
          <p:nvPr>
            <p:ph type="body" sz="quarter" idx="15"/>
          </p:nvPr>
        </p:nvSpPr>
        <p:spPr/>
        <p:txBody>
          <a:bodyPr/>
          <a:lstStyle/>
          <a:p>
            <a:r>
              <a:rPr lang="nl-BE" dirty="0" smtClean="0"/>
              <a:t>0.4 </a:t>
            </a:r>
            <a:r>
              <a:rPr lang="nl-BE" dirty="0"/>
              <a:t>Pre-</a:t>
            </a:r>
            <a:r>
              <a:rPr lang="nl-BE" dirty="0" err="1"/>
              <a:t>commissioning</a:t>
            </a:r>
            <a:r>
              <a:rPr lang="nl-BE" dirty="0"/>
              <a:t> </a:t>
            </a:r>
            <a:r>
              <a:rPr lang="nl-BE" dirty="0" err="1"/>
              <a:t>check’s</a:t>
            </a:r>
            <a:r>
              <a:rPr lang="nl-BE" dirty="0"/>
              <a:t> </a:t>
            </a:r>
            <a:r>
              <a:rPr lang="en-GB" dirty="0"/>
              <a:t> </a:t>
            </a:r>
            <a:r>
              <a:rPr lang="en-GB" dirty="0" smtClean="0"/>
              <a:t>- ESP</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smtClean="0">
                <a:solidFill>
                  <a:schemeClr val="tx2"/>
                </a:solidFill>
              </a:rPr>
              <a:t>ESP = </a:t>
            </a:r>
            <a:r>
              <a:rPr lang="nl-BE" dirty="0" err="1" smtClean="0">
                <a:solidFill>
                  <a:schemeClr val="tx2"/>
                </a:solidFill>
              </a:rPr>
              <a:t>External</a:t>
            </a:r>
            <a:r>
              <a:rPr lang="nl-BE" dirty="0" smtClean="0">
                <a:solidFill>
                  <a:schemeClr val="tx2"/>
                </a:solidFill>
              </a:rPr>
              <a:t> </a:t>
            </a:r>
            <a:r>
              <a:rPr lang="nl-BE" dirty="0" err="1" smtClean="0">
                <a:solidFill>
                  <a:schemeClr val="tx2"/>
                </a:solidFill>
              </a:rPr>
              <a:t>Static</a:t>
            </a:r>
            <a:r>
              <a:rPr lang="nl-BE" dirty="0" smtClean="0">
                <a:solidFill>
                  <a:schemeClr val="tx2"/>
                </a:solidFill>
              </a:rPr>
              <a:t> </a:t>
            </a:r>
            <a:r>
              <a:rPr lang="nl-BE" dirty="0" err="1" smtClean="0">
                <a:solidFill>
                  <a:schemeClr val="tx2"/>
                </a:solidFill>
              </a:rPr>
              <a:t>Pressure</a:t>
            </a:r>
            <a:r>
              <a:rPr lang="nl-BE" dirty="0" smtClean="0">
                <a:solidFill>
                  <a:schemeClr val="tx2"/>
                </a:solidFill>
              </a:rPr>
              <a:t> </a:t>
            </a:r>
            <a:r>
              <a:rPr lang="nl-BE" dirty="0" err="1" smtClean="0">
                <a:solidFill>
                  <a:schemeClr val="tx2"/>
                </a:solidFill>
              </a:rPr>
              <a:t>kPa</a:t>
            </a:r>
            <a:endParaRPr lang="nl-BE" dirty="0" smtClean="0">
              <a:solidFill>
                <a:schemeClr val="tx2"/>
              </a:solidFill>
            </a:endParaRPr>
          </a:p>
          <a:p>
            <a:pPr marL="285750" indent="-285750">
              <a:buFontTx/>
              <a:buChar char="-"/>
            </a:pPr>
            <a:r>
              <a:rPr lang="nl-BE" dirty="0" err="1" smtClean="0">
                <a:solidFill>
                  <a:schemeClr val="tx2"/>
                </a:solidFill>
              </a:rPr>
              <a:t>Note</a:t>
            </a:r>
            <a:r>
              <a:rPr lang="nl-BE" dirty="0" smtClean="0">
                <a:solidFill>
                  <a:schemeClr val="tx2"/>
                </a:solidFill>
              </a:rPr>
              <a:t>: mH2O = </a:t>
            </a:r>
            <a:r>
              <a:rPr lang="nl-BE" dirty="0" err="1" smtClean="0">
                <a:solidFill>
                  <a:schemeClr val="tx2"/>
                </a:solidFill>
              </a:rPr>
              <a:t>kPa</a:t>
            </a:r>
            <a:r>
              <a:rPr lang="nl-BE" dirty="0" smtClean="0">
                <a:solidFill>
                  <a:schemeClr val="tx2"/>
                </a:solidFill>
              </a:rPr>
              <a:t> x 0,102</a:t>
            </a:r>
          </a:p>
          <a:p>
            <a:pPr marL="285750" indent="-285750">
              <a:buFontTx/>
              <a:buChar char="-"/>
            </a:pPr>
            <a:endParaRPr lang="nl-BE" dirty="0">
              <a:solidFill>
                <a:schemeClr val="tx2"/>
              </a:solidFill>
            </a:endParaRPr>
          </a:p>
          <a:p>
            <a:pPr marL="285750" indent="-285750">
              <a:buFontTx/>
              <a:buChar char="-"/>
            </a:pPr>
            <a:r>
              <a:rPr lang="nl-BE" dirty="0" err="1" smtClean="0">
                <a:solidFill>
                  <a:schemeClr val="tx2"/>
                </a:solidFill>
              </a:rPr>
              <a:t>Warning</a:t>
            </a:r>
            <a:r>
              <a:rPr lang="nl-BE" dirty="0" smtClean="0">
                <a:solidFill>
                  <a:schemeClr val="tx2"/>
                </a:solidFill>
              </a:rPr>
              <a:t> : </a:t>
            </a:r>
            <a:r>
              <a:rPr lang="en-US" dirty="0">
                <a:solidFill>
                  <a:schemeClr val="tx2"/>
                </a:solidFill>
                <a:cs typeface="Arial" pitchFamily="34" charset="0"/>
              </a:rPr>
              <a:t>Selecting a flow outside the curves can cause damage to or malfunction of the unit</a:t>
            </a:r>
            <a:r>
              <a:rPr lang="en-US" dirty="0" smtClean="0">
                <a:solidFill>
                  <a:schemeClr val="tx2"/>
                </a:solidFill>
                <a:cs typeface="Arial" pitchFamily="34" charset="0"/>
              </a:rPr>
              <a:t>.</a:t>
            </a:r>
          </a:p>
          <a:p>
            <a:pPr marL="285750" indent="-285750">
              <a:buFontTx/>
              <a:buChar char="-"/>
            </a:pPr>
            <a:endParaRPr lang="en-US" dirty="0">
              <a:solidFill>
                <a:schemeClr val="tx2"/>
              </a:solidFill>
              <a:cs typeface="Arial" pitchFamily="34" charset="0"/>
            </a:endParaRPr>
          </a:p>
          <a:p>
            <a:pPr marL="342900" indent="-342900">
              <a:buAutoNum type="alphaUcPeriod"/>
            </a:pPr>
            <a:r>
              <a:rPr lang="en-US" dirty="0">
                <a:solidFill>
                  <a:schemeClr val="bg2"/>
                </a:solidFill>
                <a:cs typeface="Arial" pitchFamily="34" charset="0"/>
              </a:rPr>
              <a:t>External Static Pressure</a:t>
            </a:r>
          </a:p>
          <a:p>
            <a:pPr marL="342900" indent="-342900">
              <a:buAutoNum type="alphaUcPeriod"/>
            </a:pPr>
            <a:r>
              <a:rPr lang="en-US" dirty="0">
                <a:solidFill>
                  <a:schemeClr val="bg2"/>
                </a:solidFill>
                <a:cs typeface="Arial" pitchFamily="34" charset="0"/>
              </a:rPr>
              <a:t>Water Flow Rate</a:t>
            </a:r>
          </a:p>
          <a:p>
            <a:pPr marL="342900" indent="-342900">
              <a:buAutoNum type="alphaUcPeriod"/>
            </a:pPr>
            <a:r>
              <a:rPr lang="en-US" dirty="0">
                <a:solidFill>
                  <a:schemeClr val="bg2"/>
                </a:solidFill>
                <a:cs typeface="Arial" pitchFamily="34" charset="0"/>
              </a:rPr>
              <a:t> Operation Range</a:t>
            </a:r>
          </a:p>
          <a:p>
            <a:pPr marL="285750" indent="-285750">
              <a:buFontTx/>
              <a:buChar char="-"/>
            </a:pPr>
            <a:endParaRPr lang="en-GB" dirty="0"/>
          </a:p>
        </p:txBody>
      </p:sp>
      <p:grpSp>
        <p:nvGrpSpPr>
          <p:cNvPr id="6" name="Group 5"/>
          <p:cNvGrpSpPr/>
          <p:nvPr/>
        </p:nvGrpSpPr>
        <p:grpSpPr>
          <a:xfrm>
            <a:off x="467545" y="4077072"/>
            <a:ext cx="3816424" cy="2454374"/>
            <a:chOff x="432640" y="1628800"/>
            <a:chExt cx="3993305" cy="2543016"/>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640" y="1769065"/>
              <a:ext cx="3993305" cy="2402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619672" y="1628800"/>
              <a:ext cx="1903935" cy="382671"/>
            </a:xfrm>
            <a:prstGeom prst="rect">
              <a:avLst/>
            </a:prstGeom>
            <a:noFill/>
          </p:spPr>
          <p:txBody>
            <a:bodyPr wrap="none" rtlCol="0">
              <a:spAutoFit/>
            </a:bodyPr>
            <a:lstStyle/>
            <a:p>
              <a:r>
                <a:rPr lang="en-GB" b="1" dirty="0" smtClean="0">
                  <a:solidFill>
                    <a:schemeClr val="bg2"/>
                  </a:solidFill>
                </a:rPr>
                <a:t>5kW Pump Curve</a:t>
              </a:r>
              <a:endParaRPr lang="en-GB" b="1" dirty="0">
                <a:solidFill>
                  <a:schemeClr val="bg2"/>
                </a:solidFill>
              </a:endParaRPr>
            </a:p>
          </p:txBody>
        </p:sp>
      </p:grpSp>
      <p:grpSp>
        <p:nvGrpSpPr>
          <p:cNvPr id="9" name="Group 8"/>
          <p:cNvGrpSpPr/>
          <p:nvPr/>
        </p:nvGrpSpPr>
        <p:grpSpPr>
          <a:xfrm>
            <a:off x="4530278" y="4077072"/>
            <a:ext cx="4434210" cy="2520280"/>
            <a:chOff x="530242" y="4221088"/>
            <a:chExt cx="4434210" cy="2290712"/>
          </a:xfrm>
        </p:grpSpPr>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42" y="4319059"/>
              <a:ext cx="4434210" cy="2192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619672" y="4221088"/>
              <a:ext cx="1837298" cy="369332"/>
            </a:xfrm>
            <a:prstGeom prst="rect">
              <a:avLst/>
            </a:prstGeom>
            <a:noFill/>
          </p:spPr>
          <p:txBody>
            <a:bodyPr wrap="none" rtlCol="0">
              <a:spAutoFit/>
            </a:bodyPr>
            <a:lstStyle/>
            <a:p>
              <a:r>
                <a:rPr lang="en-GB" b="1" dirty="0">
                  <a:solidFill>
                    <a:schemeClr val="bg2"/>
                  </a:solidFill>
                </a:rPr>
                <a:t>7</a:t>
              </a:r>
              <a:r>
                <a:rPr lang="en-GB" b="1" dirty="0" smtClean="0">
                  <a:solidFill>
                    <a:schemeClr val="bg2"/>
                  </a:solidFill>
                </a:rPr>
                <a:t>kW Pump Curve</a:t>
              </a:r>
              <a:endParaRPr lang="en-GB" b="1" dirty="0">
                <a:solidFill>
                  <a:schemeClr val="bg2"/>
                </a:solidFill>
              </a:endParaRPr>
            </a:p>
          </p:txBody>
        </p:sp>
      </p:grpSp>
    </p:spTree>
    <p:extLst>
      <p:ext uri="{BB962C8B-B14F-4D97-AF65-F5344CB8AC3E}">
        <p14:creationId xmlns:p14="http://schemas.microsoft.com/office/powerpoint/2010/main" val="8443090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80</a:t>
            </a:fld>
            <a:endParaRPr lang="en-US"/>
          </a:p>
        </p:txBody>
      </p:sp>
      <p:sp>
        <p:nvSpPr>
          <p:cNvPr id="4" name="Text Placeholder 3"/>
          <p:cNvSpPr>
            <a:spLocks noGrp="1"/>
          </p:cNvSpPr>
          <p:nvPr>
            <p:ph type="body" sz="quarter" idx="15"/>
          </p:nvPr>
        </p:nvSpPr>
        <p:spPr/>
        <p:txBody>
          <a:bodyPr/>
          <a:lstStyle/>
          <a:p>
            <a:r>
              <a:rPr lang="nl-BE" dirty="0"/>
              <a:t>2.5 Installer setting – System </a:t>
            </a:r>
            <a:r>
              <a:rPr lang="nl-BE" dirty="0" err="1"/>
              <a:t>operation</a:t>
            </a:r>
            <a:r>
              <a:rPr lang="nl-BE" dirty="0"/>
              <a:t> </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smtClean="0">
                <a:solidFill>
                  <a:schemeClr val="bg2"/>
                </a:solidFill>
              </a:rPr>
              <a:t>Pump </a:t>
            </a:r>
            <a:r>
              <a:rPr lang="nl-BE" dirty="0" err="1" smtClean="0">
                <a:solidFill>
                  <a:schemeClr val="bg2"/>
                </a:solidFill>
              </a:rPr>
              <a:t>operation</a:t>
            </a:r>
            <a:r>
              <a:rPr lang="nl-BE" dirty="0" smtClean="0">
                <a:solidFill>
                  <a:schemeClr val="bg2"/>
                </a:solidFill>
              </a:rPr>
              <a:t> mode </a:t>
            </a:r>
          </a:p>
          <a:p>
            <a:pPr marL="742950" lvl="1" indent="-285750">
              <a:buFontTx/>
              <a:buChar char="-"/>
            </a:pPr>
            <a:r>
              <a:rPr lang="nl-BE" dirty="0" smtClean="0"/>
              <a:t>[A.2.1.9]</a:t>
            </a:r>
          </a:p>
          <a:p>
            <a:pPr marL="1428750" lvl="2" indent="-285750">
              <a:buFontTx/>
              <a:buChar char="-"/>
            </a:pPr>
            <a:r>
              <a:rPr lang="nl-BE" dirty="0" err="1" smtClean="0"/>
              <a:t>Continuous</a:t>
            </a:r>
            <a:r>
              <a:rPr lang="nl-BE" dirty="0" smtClean="0"/>
              <a:t> pump </a:t>
            </a:r>
            <a:r>
              <a:rPr lang="nl-BE" dirty="0" err="1" smtClean="0"/>
              <a:t>operation</a:t>
            </a:r>
            <a:r>
              <a:rPr lang="nl-BE" dirty="0" smtClean="0"/>
              <a:t> = 0</a:t>
            </a:r>
          </a:p>
          <a:p>
            <a:pPr lvl="2" indent="0">
              <a:buNone/>
            </a:pPr>
            <a:r>
              <a:rPr lang="nl-BE" dirty="0" err="1" smtClean="0"/>
              <a:t>Regardless</a:t>
            </a:r>
            <a:r>
              <a:rPr lang="nl-BE" dirty="0" smtClean="0"/>
              <a:t> of thermo OF/OFF</a:t>
            </a:r>
          </a:p>
          <a:p>
            <a:pPr lvl="2" indent="0">
              <a:buNone/>
            </a:pPr>
            <a:endParaRPr lang="nl-BE" dirty="0" smtClean="0"/>
          </a:p>
          <a:p>
            <a:pPr marL="1428750" lvl="2" indent="-285750">
              <a:buFontTx/>
              <a:buChar char="-"/>
            </a:pPr>
            <a:r>
              <a:rPr lang="nl-BE" dirty="0" smtClean="0"/>
              <a:t>Sample = 1</a:t>
            </a:r>
          </a:p>
          <a:p>
            <a:pPr lvl="2" indent="0">
              <a:buNone/>
            </a:pPr>
            <a:r>
              <a:rPr lang="nl-BE" dirty="0" smtClean="0"/>
              <a:t>Samples </a:t>
            </a:r>
            <a:r>
              <a:rPr lang="nl-BE" dirty="0" err="1" smtClean="0"/>
              <a:t>every</a:t>
            </a:r>
            <a:r>
              <a:rPr lang="nl-BE" dirty="0" smtClean="0"/>
              <a:t> 5 </a:t>
            </a:r>
            <a:r>
              <a:rPr lang="nl-BE" dirty="0" err="1" smtClean="0"/>
              <a:t>minues</a:t>
            </a:r>
            <a:r>
              <a:rPr lang="nl-BE" dirty="0" smtClean="0"/>
              <a:t> </a:t>
            </a:r>
            <a:r>
              <a:rPr lang="nl-BE" dirty="0" err="1" smtClean="0"/>
              <a:t>for</a:t>
            </a:r>
            <a:r>
              <a:rPr lang="nl-BE" dirty="0" smtClean="0"/>
              <a:t> 3 minutes</a:t>
            </a:r>
          </a:p>
          <a:p>
            <a:pPr lvl="2" indent="0">
              <a:buNone/>
            </a:pPr>
            <a:endParaRPr lang="nl-BE" dirty="0" smtClean="0"/>
          </a:p>
          <a:p>
            <a:pPr marL="1428750" lvl="2" indent="-285750">
              <a:buFontTx/>
              <a:buChar char="-"/>
            </a:pPr>
            <a:r>
              <a:rPr lang="nl-BE" b="1" dirty="0" err="1" smtClean="0"/>
              <a:t>Request</a:t>
            </a:r>
            <a:r>
              <a:rPr lang="nl-BE" b="1" dirty="0" smtClean="0"/>
              <a:t> = 2 </a:t>
            </a:r>
            <a:r>
              <a:rPr lang="nl-BE" b="1" dirty="0"/>
              <a:t>(</a:t>
            </a:r>
            <a:r>
              <a:rPr lang="nl-BE" b="1" dirty="0" err="1"/>
              <a:t>recommended</a:t>
            </a:r>
            <a:r>
              <a:rPr lang="nl-BE" b="1" dirty="0" smtClean="0"/>
              <a:t>)</a:t>
            </a:r>
            <a:endParaRPr lang="nl-BE" dirty="0" smtClean="0"/>
          </a:p>
          <a:p>
            <a:pPr lvl="2" indent="0">
              <a:buNone/>
            </a:pPr>
            <a:r>
              <a:rPr lang="nl-BE" dirty="0" err="1" smtClean="0"/>
              <a:t>Operates</a:t>
            </a:r>
            <a:r>
              <a:rPr lang="nl-BE" dirty="0" smtClean="0"/>
              <a:t> </a:t>
            </a:r>
            <a:r>
              <a:rPr lang="nl-BE" dirty="0" err="1" smtClean="0"/>
              <a:t>only</a:t>
            </a:r>
            <a:r>
              <a:rPr lang="nl-BE" dirty="0" smtClean="0"/>
              <a:t> </a:t>
            </a:r>
            <a:r>
              <a:rPr lang="nl-BE" dirty="0" err="1" smtClean="0"/>
              <a:t>when</a:t>
            </a:r>
            <a:r>
              <a:rPr lang="nl-BE" dirty="0" smtClean="0"/>
              <a:t> the </a:t>
            </a:r>
            <a:r>
              <a:rPr lang="nl-BE" dirty="0" err="1" smtClean="0"/>
              <a:t>thermostat</a:t>
            </a:r>
            <a:r>
              <a:rPr lang="nl-BE" dirty="0" smtClean="0"/>
              <a:t> (UI or </a:t>
            </a:r>
            <a:r>
              <a:rPr lang="nl-BE" dirty="0" err="1" smtClean="0"/>
              <a:t>ext</a:t>
            </a:r>
            <a:r>
              <a:rPr lang="nl-BE" dirty="0" smtClean="0"/>
              <a:t> RT) </a:t>
            </a:r>
            <a:r>
              <a:rPr lang="nl-BE" dirty="0" err="1" smtClean="0"/>
              <a:t>generates</a:t>
            </a:r>
            <a:r>
              <a:rPr lang="nl-BE" dirty="0" smtClean="0"/>
              <a:t> a thermo ON </a:t>
            </a:r>
            <a:r>
              <a:rPr lang="nl-BE" dirty="0" err="1" smtClean="0"/>
              <a:t>request</a:t>
            </a:r>
            <a:r>
              <a:rPr lang="nl-BE" dirty="0" smtClean="0"/>
              <a:t> </a:t>
            </a:r>
            <a:endParaRPr lang="en-GB" dirty="0"/>
          </a:p>
          <a:p>
            <a:pPr lvl="2" indent="0">
              <a:buNone/>
            </a:pPr>
            <a:endParaRPr lang="nl-BE" dirty="0" smtClean="0"/>
          </a:p>
        </p:txBody>
      </p:sp>
      <p:graphicFrame>
        <p:nvGraphicFramePr>
          <p:cNvPr id="6" name="Table 5"/>
          <p:cNvGraphicFramePr>
            <a:graphicFrameLocks noGrp="1"/>
          </p:cNvGraphicFramePr>
          <p:nvPr>
            <p:extLst>
              <p:ext uri="{D42A27DB-BD31-4B8C-83A1-F6EECF244321}">
                <p14:modId xmlns:p14="http://schemas.microsoft.com/office/powerpoint/2010/main" val="3482829804"/>
              </p:ext>
            </p:extLst>
          </p:nvPr>
        </p:nvGraphicFramePr>
        <p:xfrm>
          <a:off x="755576" y="5321432"/>
          <a:ext cx="7560840" cy="1131904"/>
        </p:xfrm>
        <a:graphic>
          <a:graphicData uri="http://schemas.openxmlformats.org/drawingml/2006/table">
            <a:tbl>
              <a:tblPr firstRow="1">
                <a:tableStyleId>{3C2FFA5D-87B4-456A-9821-1D502468CF0F}</a:tableStyleId>
              </a:tblPr>
              <a:tblGrid>
                <a:gridCol w="1890210"/>
                <a:gridCol w="1890210"/>
                <a:gridCol w="1890210"/>
                <a:gridCol w="1890210"/>
              </a:tblGrid>
              <a:tr h="162318">
                <a:tc>
                  <a:txBody>
                    <a:bodyPr/>
                    <a:lstStyle/>
                    <a:p>
                      <a:pPr algn="ctr" fontAlgn="b"/>
                      <a:r>
                        <a:rPr lang="en-US" sz="1400" u="none" strike="noStrike" dirty="0" smtClean="0">
                          <a:solidFill>
                            <a:sysClr val="windowText" lastClr="000000"/>
                          </a:solidFill>
                          <a:effectLst/>
                        </a:rPr>
                        <a:t>Bread</a:t>
                      </a:r>
                      <a:r>
                        <a:rPr lang="en-US" sz="1400" u="none" strike="noStrike" baseline="0" dirty="0" smtClean="0">
                          <a:solidFill>
                            <a:sysClr val="windowText" lastClr="000000"/>
                          </a:solidFill>
                          <a:effectLst/>
                        </a:rPr>
                        <a:t> Crumb</a:t>
                      </a:r>
                      <a:endParaRPr lang="en-GB" sz="1400" b="1" i="0" u="none" strike="noStrike" dirty="0">
                        <a:solidFill>
                          <a:sysClr val="windowText" lastClr="000000"/>
                        </a:solidFill>
                        <a:effectLst/>
                        <a:latin typeface="+mn-lt"/>
                      </a:endParaRPr>
                    </a:p>
                  </a:txBody>
                  <a:tcPr marL="36000" marR="36000" marT="9525" marB="0" anchor="ctr"/>
                </a:tc>
                <a:tc>
                  <a:txBody>
                    <a:bodyPr/>
                    <a:lstStyle/>
                    <a:p>
                      <a:pPr algn="ctr" fontAlgn="b"/>
                      <a:r>
                        <a:rPr lang="en-US" sz="1400" u="none" strike="noStrike" dirty="0" smtClean="0">
                          <a:solidFill>
                            <a:sysClr val="windowText" lastClr="000000"/>
                          </a:solidFill>
                          <a:effectLst/>
                        </a:rPr>
                        <a:t>Overview</a:t>
                      </a:r>
                      <a:endParaRPr lang="en-GB" sz="1400" b="1" i="0" u="none" strike="noStrike" dirty="0">
                        <a:solidFill>
                          <a:sysClr val="windowText" lastClr="000000"/>
                        </a:solidFill>
                        <a:effectLst/>
                        <a:latin typeface="+mn-lt"/>
                      </a:endParaRPr>
                    </a:p>
                  </a:txBody>
                  <a:tcPr marL="36000" marR="36000" marT="9525" marB="0" anchor="ctr"/>
                </a:tc>
                <a:tc>
                  <a:txBody>
                    <a:bodyPr/>
                    <a:lstStyle/>
                    <a:p>
                      <a:pPr algn="ctr" fontAlgn="b"/>
                      <a:r>
                        <a:rPr lang="nl-BE" sz="1400" b="1" i="0" u="none" strike="noStrike" dirty="0" smtClean="0">
                          <a:solidFill>
                            <a:sysClr val="windowText" lastClr="000000"/>
                          </a:solidFill>
                          <a:effectLst/>
                          <a:latin typeface="+mn-lt"/>
                        </a:rPr>
                        <a:t>SPH  control</a:t>
                      </a:r>
                      <a:endParaRPr lang="en-GB" sz="1400" b="1" i="0" u="none" strike="noStrike" dirty="0">
                        <a:solidFill>
                          <a:sysClr val="windowText" lastClr="000000"/>
                        </a:solidFill>
                        <a:effectLst/>
                        <a:latin typeface="+mn-lt"/>
                      </a:endParaRPr>
                    </a:p>
                  </a:txBody>
                  <a:tcPr marL="36000" marR="36000" marT="9525" marB="0" anchor="ctr"/>
                </a:tc>
                <a:tc>
                  <a:txBody>
                    <a:bodyPr/>
                    <a:lstStyle/>
                    <a:p>
                      <a:pPr algn="ctr" fontAlgn="b"/>
                      <a:r>
                        <a:rPr lang="nl-BE" sz="1400" b="1" i="0" u="none" strike="noStrike" dirty="0" smtClean="0">
                          <a:solidFill>
                            <a:sysClr val="windowText" lastClr="000000"/>
                          </a:solidFill>
                          <a:effectLst/>
                          <a:latin typeface="+mn-lt"/>
                        </a:rPr>
                        <a:t>Value</a:t>
                      </a:r>
                      <a:endParaRPr lang="en-GB" sz="1400" b="1" i="0" u="none" strike="noStrike" dirty="0">
                        <a:solidFill>
                          <a:sysClr val="windowText" lastClr="000000"/>
                        </a:solidFill>
                        <a:effectLst/>
                        <a:latin typeface="+mn-lt"/>
                      </a:endParaRPr>
                    </a:p>
                  </a:txBody>
                  <a:tcPr marL="36000" marR="36000" marT="9525" marB="0" anchor="ctr"/>
                </a:tc>
              </a:tr>
              <a:tr h="303287">
                <a:tc>
                  <a:txBody>
                    <a:bodyPr/>
                    <a:lstStyle/>
                    <a:p>
                      <a:pPr algn="ctr" fontAlgn="b"/>
                      <a:r>
                        <a:rPr lang="en-US" sz="1400" u="none" strike="noStrike" dirty="0" smtClean="0">
                          <a:solidFill>
                            <a:sysClr val="windowText" lastClr="000000"/>
                          </a:solidFill>
                          <a:effectLst/>
                        </a:rPr>
                        <a:t>[A.2.1.9]</a:t>
                      </a:r>
                      <a:endParaRPr lang="en-GB" sz="1400" b="0" i="0" u="none" strike="noStrike" dirty="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F-0D</a:t>
                      </a: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LWT &amp; </a:t>
                      </a:r>
                      <a:r>
                        <a:rPr lang="en-US" sz="1400" b="0" i="0" u="none" strike="noStrike" dirty="0" err="1" smtClean="0">
                          <a:solidFill>
                            <a:sysClr val="windowText" lastClr="000000"/>
                          </a:solidFill>
                          <a:effectLst/>
                          <a:latin typeface="+mn-lt"/>
                        </a:rPr>
                        <a:t>ext</a:t>
                      </a:r>
                      <a:r>
                        <a:rPr lang="en-US" sz="1400" b="0" i="0" u="none" strike="noStrike" baseline="0" dirty="0" smtClean="0">
                          <a:solidFill>
                            <a:sysClr val="windowText" lastClr="000000"/>
                          </a:solidFill>
                          <a:effectLst/>
                          <a:latin typeface="+mn-lt"/>
                        </a:rPr>
                        <a:t> RT &amp; RT</a:t>
                      </a:r>
                      <a:endParaRPr lang="en-US"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0</a:t>
                      </a:r>
                    </a:p>
                  </a:txBody>
                  <a:tcPr marL="36000" marR="36000" marT="9525" marB="0" anchor="ctr"/>
                </a:tc>
              </a:tr>
              <a:tr h="28803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smtClean="0">
                          <a:solidFill>
                            <a:sysClr val="windowText" lastClr="000000"/>
                          </a:solidFill>
                          <a:effectLst/>
                        </a:rPr>
                        <a:t>[A.2.1.9]</a:t>
                      </a:r>
                      <a:endParaRPr lang="en-GB"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F-0D</a:t>
                      </a:r>
                    </a:p>
                  </a:txBody>
                  <a:tcPr marL="36000" marR="36000"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ysClr val="windowText" lastClr="000000"/>
                          </a:solidFill>
                          <a:effectLst/>
                          <a:latin typeface="+mn-lt"/>
                        </a:rPr>
                        <a:t>LWT </a:t>
                      </a: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1</a:t>
                      </a:r>
                    </a:p>
                  </a:txBody>
                  <a:tcPr marL="36000" marR="36000" marT="9525" marB="0" anchor="ctr"/>
                </a:tc>
              </a:tr>
              <a:tr h="3177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smtClean="0">
                          <a:solidFill>
                            <a:sysClr val="windowText" lastClr="000000"/>
                          </a:solidFill>
                          <a:effectLst/>
                        </a:rPr>
                        <a:t>[A.2.1.9]</a:t>
                      </a:r>
                      <a:endParaRPr lang="en-GB" sz="1400" b="0" i="0" u="none" strike="noStrike" dirty="0" smtClean="0">
                        <a:solidFill>
                          <a:sysClr val="windowText" lastClr="000000"/>
                        </a:solidFill>
                        <a:effectLst/>
                        <a:latin typeface="+mn-lt"/>
                      </a:endParaRPr>
                    </a:p>
                  </a:txBody>
                  <a:tcPr marL="36000" marR="36000"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ysClr val="windowText" lastClr="000000"/>
                          </a:solidFill>
                          <a:effectLst/>
                          <a:latin typeface="+mn-lt"/>
                        </a:rPr>
                        <a:t>F-0D</a:t>
                      </a: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Ext</a:t>
                      </a:r>
                      <a:r>
                        <a:rPr lang="en-US" sz="1400" b="0" i="0" u="none" strike="noStrike" baseline="0" dirty="0" smtClean="0">
                          <a:solidFill>
                            <a:sysClr val="windowText" lastClr="000000"/>
                          </a:solidFill>
                          <a:effectLst/>
                          <a:latin typeface="+mn-lt"/>
                        </a:rPr>
                        <a:t> RT &amp; RT</a:t>
                      </a:r>
                      <a:endParaRPr lang="en-US" sz="1400" b="0" i="0" u="none" strike="noStrike" dirty="0" smtClean="0">
                        <a:solidFill>
                          <a:sysClr val="windowText" lastClr="000000"/>
                        </a:solidFill>
                        <a:effectLst/>
                        <a:latin typeface="+mn-lt"/>
                      </a:endParaRPr>
                    </a:p>
                  </a:txBody>
                  <a:tcPr marL="36000" marR="36000" marT="9525" marB="0" anchor="ctr"/>
                </a:tc>
                <a:tc>
                  <a:txBody>
                    <a:bodyPr/>
                    <a:lstStyle/>
                    <a:p>
                      <a:pPr algn="ctr" fontAlgn="b"/>
                      <a:r>
                        <a:rPr lang="en-US" sz="1400" b="0" i="0" u="none" strike="noStrike" dirty="0" smtClean="0">
                          <a:solidFill>
                            <a:sysClr val="windowText" lastClr="000000"/>
                          </a:solidFill>
                          <a:effectLst/>
                          <a:latin typeface="+mn-lt"/>
                        </a:rPr>
                        <a:t>2</a:t>
                      </a:r>
                    </a:p>
                  </a:txBody>
                  <a:tcPr marL="36000" marR="36000" marT="9525"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91354678"/>
              </p:ext>
            </p:extLst>
          </p:nvPr>
        </p:nvGraphicFramePr>
        <p:xfrm>
          <a:off x="3995936" y="116632"/>
          <a:ext cx="5058919" cy="1381760"/>
        </p:xfrm>
        <a:graphic>
          <a:graphicData uri="http://schemas.openxmlformats.org/drawingml/2006/table">
            <a:tbl>
              <a:tblPr firstRow="1" bandRow="1">
                <a:tableStyleId>{5C22544A-7EE6-4342-B048-85BDC9FD1C3A}</a:tableStyleId>
              </a:tblPr>
              <a:tblGrid>
                <a:gridCol w="805371"/>
                <a:gridCol w="2032000"/>
                <a:gridCol w="2221548"/>
              </a:tblGrid>
              <a:tr h="370840">
                <a:tc>
                  <a:txBody>
                    <a:bodyPr/>
                    <a:lstStyle/>
                    <a:p>
                      <a:endParaRPr lang="en-GB" dirty="0">
                        <a:solidFill>
                          <a:sysClr val="windowText" lastClr="000000"/>
                        </a:solidFill>
                      </a:endParaRPr>
                    </a:p>
                  </a:txBody>
                  <a:tcPr/>
                </a:tc>
                <a:tc>
                  <a:txBody>
                    <a:bodyPr/>
                    <a:lstStyle/>
                    <a:p>
                      <a:r>
                        <a:rPr lang="nl-BE" dirty="0" err="1" smtClean="0">
                          <a:solidFill>
                            <a:sysClr val="windowText" lastClr="000000"/>
                          </a:solidFill>
                        </a:rPr>
                        <a:t>Cold</a:t>
                      </a:r>
                      <a:r>
                        <a:rPr lang="nl-BE" dirty="0" smtClean="0">
                          <a:solidFill>
                            <a:sysClr val="windowText" lastClr="000000"/>
                          </a:solidFill>
                        </a:rPr>
                        <a:t> water (&lt;23°C)</a:t>
                      </a:r>
                      <a:endParaRPr lang="en-GB" dirty="0">
                        <a:solidFill>
                          <a:sysClr val="windowText" lastClr="000000"/>
                        </a:solidFill>
                      </a:endParaRPr>
                    </a:p>
                  </a:txBody>
                  <a:tcPr/>
                </a:tc>
                <a:tc>
                  <a:txBody>
                    <a:bodyPr/>
                    <a:lstStyle/>
                    <a:p>
                      <a:r>
                        <a:rPr lang="nl-BE" dirty="0" smtClean="0">
                          <a:solidFill>
                            <a:sysClr val="windowText" lastClr="000000"/>
                          </a:solidFill>
                        </a:rPr>
                        <a:t>Hot</a:t>
                      </a:r>
                      <a:r>
                        <a:rPr lang="nl-BE" baseline="0" dirty="0" smtClean="0">
                          <a:solidFill>
                            <a:sysClr val="windowText" lastClr="000000"/>
                          </a:solidFill>
                        </a:rPr>
                        <a:t> water (&gt; 23°C )</a:t>
                      </a:r>
                      <a:endParaRPr lang="en-GB" dirty="0">
                        <a:solidFill>
                          <a:sysClr val="windowText" lastClr="000000"/>
                        </a:solidFill>
                      </a:endParaRPr>
                    </a:p>
                  </a:txBody>
                  <a:tcPr/>
                </a:tc>
              </a:tr>
              <a:tr h="370840">
                <a:tc>
                  <a:txBody>
                    <a:bodyPr/>
                    <a:lstStyle/>
                    <a:p>
                      <a:r>
                        <a:rPr lang="nl-BE" dirty="0" smtClean="0">
                          <a:solidFill>
                            <a:sysClr val="windowText" lastClr="000000"/>
                          </a:solidFill>
                        </a:rPr>
                        <a:t>Water</a:t>
                      </a:r>
                      <a:endParaRPr lang="en-GB" dirty="0">
                        <a:solidFill>
                          <a:sysClr val="windowText" lastClr="000000"/>
                        </a:solidFill>
                      </a:endParaRPr>
                    </a:p>
                  </a:txBody>
                  <a:tcPr/>
                </a:tc>
                <a:tc>
                  <a:txBody>
                    <a:bodyPr/>
                    <a:lstStyle/>
                    <a:p>
                      <a:r>
                        <a:rPr lang="nl-BE" dirty="0" smtClean="0">
                          <a:solidFill>
                            <a:sysClr val="windowText" lastClr="000000"/>
                          </a:solidFill>
                        </a:rPr>
                        <a:t>Flowsensor </a:t>
                      </a:r>
                      <a:r>
                        <a:rPr lang="nl-BE" dirty="0" err="1" smtClean="0">
                          <a:solidFill>
                            <a:sysClr val="windowText" lastClr="000000"/>
                          </a:solidFill>
                        </a:rPr>
                        <a:t>only</a:t>
                      </a:r>
                      <a:endParaRPr lang="en-GB" dirty="0">
                        <a:solidFill>
                          <a:sysClr val="windowText" lastClr="000000"/>
                        </a:solidFill>
                      </a:endParaRPr>
                    </a:p>
                  </a:txBody>
                  <a:tcPr/>
                </a:tc>
                <a:tc>
                  <a:txBody>
                    <a:bodyPr/>
                    <a:lstStyle/>
                    <a:p>
                      <a:r>
                        <a:rPr lang="nl-BE" dirty="0" smtClean="0">
                          <a:solidFill>
                            <a:sysClr val="windowText" lastClr="000000"/>
                          </a:solidFill>
                        </a:rPr>
                        <a:t>Flowsensor </a:t>
                      </a:r>
                      <a:r>
                        <a:rPr lang="nl-BE" dirty="0" err="1" smtClean="0">
                          <a:solidFill>
                            <a:sysClr val="windowText" lastClr="000000"/>
                          </a:solidFill>
                        </a:rPr>
                        <a:t>only</a:t>
                      </a:r>
                      <a:endParaRPr lang="en-GB" dirty="0">
                        <a:solidFill>
                          <a:sysClr val="windowText" lastClr="000000"/>
                        </a:solidFill>
                      </a:endParaRPr>
                    </a:p>
                  </a:txBody>
                  <a:tcPr/>
                </a:tc>
              </a:tr>
              <a:tr h="370840">
                <a:tc>
                  <a:txBody>
                    <a:bodyPr/>
                    <a:lstStyle/>
                    <a:p>
                      <a:r>
                        <a:rPr lang="nl-BE" dirty="0" smtClean="0">
                          <a:solidFill>
                            <a:sysClr val="windowText" lastClr="000000"/>
                          </a:solidFill>
                        </a:rPr>
                        <a:t>Glycol</a:t>
                      </a:r>
                      <a:endParaRPr lang="en-GB" dirty="0">
                        <a:solidFill>
                          <a:sysClr val="windowText" lastClr="000000"/>
                        </a:solidFill>
                      </a:endParaRPr>
                    </a:p>
                  </a:txBody>
                  <a:tcPr/>
                </a:tc>
                <a:tc>
                  <a:txBody>
                    <a:bodyPr/>
                    <a:lstStyle/>
                    <a:p>
                      <a:r>
                        <a:rPr lang="nl-BE" dirty="0" smtClean="0">
                          <a:solidFill>
                            <a:sysClr val="windowText" lastClr="000000"/>
                          </a:solidFill>
                        </a:rPr>
                        <a:t>Flowswitch </a:t>
                      </a:r>
                      <a:r>
                        <a:rPr lang="nl-BE" dirty="0" err="1" smtClean="0">
                          <a:solidFill>
                            <a:sysClr val="windowText" lastClr="000000"/>
                          </a:solidFill>
                        </a:rPr>
                        <a:t>only</a:t>
                      </a:r>
                      <a:endParaRPr lang="en-GB" dirty="0">
                        <a:solidFill>
                          <a:sysClr val="windowText" lastClr="000000"/>
                        </a:solidFill>
                      </a:endParaRPr>
                    </a:p>
                  </a:txBody>
                  <a:tcPr/>
                </a:tc>
                <a:tc>
                  <a:txBody>
                    <a:bodyPr/>
                    <a:lstStyle/>
                    <a:p>
                      <a:r>
                        <a:rPr lang="nl-BE" dirty="0" smtClean="0">
                          <a:solidFill>
                            <a:sysClr val="windowText" lastClr="000000"/>
                          </a:solidFill>
                        </a:rPr>
                        <a:t>Flowsensor </a:t>
                      </a:r>
                      <a:r>
                        <a:rPr lang="nl-BE" dirty="0" err="1" smtClean="0">
                          <a:solidFill>
                            <a:sysClr val="windowText" lastClr="000000"/>
                          </a:solidFill>
                        </a:rPr>
                        <a:t>only</a:t>
                      </a:r>
                      <a:endParaRPr lang="nl-BE" dirty="0" smtClean="0">
                        <a:solidFill>
                          <a:sysClr val="windowText" lastClr="000000"/>
                        </a:solidFill>
                      </a:endParaRPr>
                    </a:p>
                    <a:p>
                      <a:r>
                        <a:rPr lang="nl-BE" dirty="0" smtClean="0">
                          <a:solidFill>
                            <a:sysClr val="windowText" lastClr="000000"/>
                          </a:solidFill>
                        </a:rPr>
                        <a:t>+ </a:t>
                      </a:r>
                      <a:r>
                        <a:rPr lang="nl-BE" dirty="0" err="1" smtClean="0">
                          <a:solidFill>
                            <a:sysClr val="windowText" lastClr="000000"/>
                          </a:solidFill>
                        </a:rPr>
                        <a:t>Fixed</a:t>
                      </a:r>
                      <a:r>
                        <a:rPr lang="nl-BE" dirty="0" smtClean="0">
                          <a:solidFill>
                            <a:sysClr val="windowText" lastClr="000000"/>
                          </a:solidFill>
                        </a:rPr>
                        <a:t> pump</a:t>
                      </a:r>
                      <a:r>
                        <a:rPr lang="nl-BE" baseline="0" dirty="0" smtClean="0">
                          <a:solidFill>
                            <a:sysClr val="windowText" lastClr="000000"/>
                          </a:solidFill>
                        </a:rPr>
                        <a:t> speed! </a:t>
                      </a:r>
                      <a:endParaRPr lang="en-GB" dirty="0">
                        <a:solidFill>
                          <a:sysClr val="windowText" lastClr="000000"/>
                        </a:solidFill>
                      </a:endParaRPr>
                    </a:p>
                  </a:txBody>
                  <a:tcPr/>
                </a:tc>
              </a:tr>
            </a:tbl>
          </a:graphicData>
        </a:graphic>
      </p:graphicFrame>
    </p:spTree>
    <p:extLst>
      <p:ext uri="{BB962C8B-B14F-4D97-AF65-F5344CB8AC3E}">
        <p14:creationId xmlns:p14="http://schemas.microsoft.com/office/powerpoint/2010/main" val="312356671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81</a:t>
            </a:fld>
            <a:endParaRPr lang="en-US"/>
          </a:p>
        </p:txBody>
      </p:sp>
      <p:sp>
        <p:nvSpPr>
          <p:cNvPr id="4" name="Text Placeholder 3"/>
          <p:cNvSpPr>
            <a:spLocks noGrp="1"/>
          </p:cNvSpPr>
          <p:nvPr>
            <p:ph type="body" sz="quarter" idx="15"/>
          </p:nvPr>
        </p:nvSpPr>
        <p:spPr/>
        <p:txBody>
          <a:bodyPr/>
          <a:lstStyle/>
          <a:p>
            <a:r>
              <a:rPr lang="nl-BE" dirty="0"/>
              <a:t>2.5 Installer setting – System </a:t>
            </a:r>
            <a:r>
              <a:rPr lang="nl-BE" dirty="0" err="1"/>
              <a:t>operation</a:t>
            </a:r>
            <a:r>
              <a:rPr lang="nl-BE" dirty="0"/>
              <a:t> </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a:solidFill>
                  <a:schemeClr val="bg2"/>
                </a:solidFill>
              </a:rPr>
              <a:t>Pump </a:t>
            </a:r>
            <a:r>
              <a:rPr lang="nl-BE" dirty="0" err="1">
                <a:solidFill>
                  <a:schemeClr val="bg2"/>
                </a:solidFill>
              </a:rPr>
              <a:t>operation</a:t>
            </a:r>
            <a:r>
              <a:rPr lang="nl-BE" dirty="0">
                <a:solidFill>
                  <a:schemeClr val="bg2"/>
                </a:solidFill>
              </a:rPr>
              <a:t> mode </a:t>
            </a:r>
          </a:p>
          <a:p>
            <a:pPr marL="742950" lvl="1" indent="-285750">
              <a:buFontTx/>
              <a:buChar char="-"/>
            </a:pPr>
            <a:r>
              <a:rPr lang="nl-BE" dirty="0"/>
              <a:t>[A.2.1.9]</a:t>
            </a:r>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333625"/>
            <a:ext cx="26289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7075" y="2276872"/>
            <a:ext cx="2609850"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8139" y="2276872"/>
            <a:ext cx="260032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Table 8"/>
          <p:cNvGraphicFramePr>
            <a:graphicFrameLocks noGrp="1"/>
          </p:cNvGraphicFramePr>
          <p:nvPr>
            <p:extLst>
              <p:ext uri="{D42A27DB-BD31-4B8C-83A1-F6EECF244321}">
                <p14:modId xmlns:p14="http://schemas.microsoft.com/office/powerpoint/2010/main" val="4191354678"/>
              </p:ext>
            </p:extLst>
          </p:nvPr>
        </p:nvGraphicFramePr>
        <p:xfrm>
          <a:off x="3995936" y="116632"/>
          <a:ext cx="5058919" cy="1381760"/>
        </p:xfrm>
        <a:graphic>
          <a:graphicData uri="http://schemas.openxmlformats.org/drawingml/2006/table">
            <a:tbl>
              <a:tblPr firstRow="1" bandRow="1">
                <a:tableStyleId>{5C22544A-7EE6-4342-B048-85BDC9FD1C3A}</a:tableStyleId>
              </a:tblPr>
              <a:tblGrid>
                <a:gridCol w="805371"/>
                <a:gridCol w="2032000"/>
                <a:gridCol w="2221548"/>
              </a:tblGrid>
              <a:tr h="370840">
                <a:tc>
                  <a:txBody>
                    <a:bodyPr/>
                    <a:lstStyle/>
                    <a:p>
                      <a:endParaRPr lang="en-GB" dirty="0">
                        <a:solidFill>
                          <a:sysClr val="windowText" lastClr="000000"/>
                        </a:solidFill>
                      </a:endParaRPr>
                    </a:p>
                  </a:txBody>
                  <a:tcPr/>
                </a:tc>
                <a:tc>
                  <a:txBody>
                    <a:bodyPr/>
                    <a:lstStyle/>
                    <a:p>
                      <a:r>
                        <a:rPr lang="nl-BE" dirty="0" err="1" smtClean="0">
                          <a:solidFill>
                            <a:sysClr val="windowText" lastClr="000000"/>
                          </a:solidFill>
                        </a:rPr>
                        <a:t>Cold</a:t>
                      </a:r>
                      <a:r>
                        <a:rPr lang="nl-BE" dirty="0" smtClean="0">
                          <a:solidFill>
                            <a:sysClr val="windowText" lastClr="000000"/>
                          </a:solidFill>
                        </a:rPr>
                        <a:t> water (&lt;23°C)</a:t>
                      </a:r>
                      <a:endParaRPr lang="en-GB" dirty="0">
                        <a:solidFill>
                          <a:sysClr val="windowText" lastClr="000000"/>
                        </a:solidFill>
                      </a:endParaRPr>
                    </a:p>
                  </a:txBody>
                  <a:tcPr/>
                </a:tc>
                <a:tc>
                  <a:txBody>
                    <a:bodyPr/>
                    <a:lstStyle/>
                    <a:p>
                      <a:r>
                        <a:rPr lang="nl-BE" dirty="0" smtClean="0">
                          <a:solidFill>
                            <a:sysClr val="windowText" lastClr="000000"/>
                          </a:solidFill>
                        </a:rPr>
                        <a:t>Hot</a:t>
                      </a:r>
                      <a:r>
                        <a:rPr lang="nl-BE" baseline="0" dirty="0" smtClean="0">
                          <a:solidFill>
                            <a:sysClr val="windowText" lastClr="000000"/>
                          </a:solidFill>
                        </a:rPr>
                        <a:t> water (&gt; 23°C )</a:t>
                      </a:r>
                      <a:endParaRPr lang="en-GB" dirty="0">
                        <a:solidFill>
                          <a:sysClr val="windowText" lastClr="000000"/>
                        </a:solidFill>
                      </a:endParaRPr>
                    </a:p>
                  </a:txBody>
                  <a:tcPr/>
                </a:tc>
              </a:tr>
              <a:tr h="370840">
                <a:tc>
                  <a:txBody>
                    <a:bodyPr/>
                    <a:lstStyle/>
                    <a:p>
                      <a:r>
                        <a:rPr lang="nl-BE" dirty="0" smtClean="0">
                          <a:solidFill>
                            <a:sysClr val="windowText" lastClr="000000"/>
                          </a:solidFill>
                        </a:rPr>
                        <a:t>Water</a:t>
                      </a:r>
                      <a:endParaRPr lang="en-GB" dirty="0">
                        <a:solidFill>
                          <a:sysClr val="windowText" lastClr="000000"/>
                        </a:solidFill>
                      </a:endParaRPr>
                    </a:p>
                  </a:txBody>
                  <a:tcPr/>
                </a:tc>
                <a:tc>
                  <a:txBody>
                    <a:bodyPr/>
                    <a:lstStyle/>
                    <a:p>
                      <a:r>
                        <a:rPr lang="nl-BE" dirty="0" smtClean="0">
                          <a:solidFill>
                            <a:sysClr val="windowText" lastClr="000000"/>
                          </a:solidFill>
                        </a:rPr>
                        <a:t>Flowsensor </a:t>
                      </a:r>
                      <a:r>
                        <a:rPr lang="nl-BE" dirty="0" err="1" smtClean="0">
                          <a:solidFill>
                            <a:sysClr val="windowText" lastClr="000000"/>
                          </a:solidFill>
                        </a:rPr>
                        <a:t>only</a:t>
                      </a:r>
                      <a:endParaRPr lang="en-GB" dirty="0">
                        <a:solidFill>
                          <a:sysClr val="windowText" lastClr="000000"/>
                        </a:solidFill>
                      </a:endParaRPr>
                    </a:p>
                  </a:txBody>
                  <a:tcPr/>
                </a:tc>
                <a:tc>
                  <a:txBody>
                    <a:bodyPr/>
                    <a:lstStyle/>
                    <a:p>
                      <a:r>
                        <a:rPr lang="nl-BE" dirty="0" smtClean="0">
                          <a:solidFill>
                            <a:sysClr val="windowText" lastClr="000000"/>
                          </a:solidFill>
                        </a:rPr>
                        <a:t>Flowsensor </a:t>
                      </a:r>
                      <a:r>
                        <a:rPr lang="nl-BE" dirty="0" err="1" smtClean="0">
                          <a:solidFill>
                            <a:sysClr val="windowText" lastClr="000000"/>
                          </a:solidFill>
                        </a:rPr>
                        <a:t>only</a:t>
                      </a:r>
                      <a:endParaRPr lang="en-GB" dirty="0">
                        <a:solidFill>
                          <a:sysClr val="windowText" lastClr="000000"/>
                        </a:solidFill>
                      </a:endParaRPr>
                    </a:p>
                  </a:txBody>
                  <a:tcPr/>
                </a:tc>
              </a:tr>
              <a:tr h="370840">
                <a:tc>
                  <a:txBody>
                    <a:bodyPr/>
                    <a:lstStyle/>
                    <a:p>
                      <a:r>
                        <a:rPr lang="nl-BE" dirty="0" smtClean="0">
                          <a:solidFill>
                            <a:sysClr val="windowText" lastClr="000000"/>
                          </a:solidFill>
                        </a:rPr>
                        <a:t>Glycol</a:t>
                      </a:r>
                      <a:endParaRPr lang="en-GB" dirty="0">
                        <a:solidFill>
                          <a:sysClr val="windowText" lastClr="000000"/>
                        </a:solidFill>
                      </a:endParaRPr>
                    </a:p>
                  </a:txBody>
                  <a:tcPr/>
                </a:tc>
                <a:tc>
                  <a:txBody>
                    <a:bodyPr/>
                    <a:lstStyle/>
                    <a:p>
                      <a:r>
                        <a:rPr lang="nl-BE" dirty="0" smtClean="0">
                          <a:solidFill>
                            <a:sysClr val="windowText" lastClr="000000"/>
                          </a:solidFill>
                        </a:rPr>
                        <a:t>Flowswitch </a:t>
                      </a:r>
                      <a:r>
                        <a:rPr lang="nl-BE" dirty="0" err="1" smtClean="0">
                          <a:solidFill>
                            <a:sysClr val="windowText" lastClr="000000"/>
                          </a:solidFill>
                        </a:rPr>
                        <a:t>only</a:t>
                      </a:r>
                      <a:endParaRPr lang="en-GB" dirty="0">
                        <a:solidFill>
                          <a:sysClr val="windowText" lastClr="000000"/>
                        </a:solidFill>
                      </a:endParaRPr>
                    </a:p>
                  </a:txBody>
                  <a:tcPr/>
                </a:tc>
                <a:tc>
                  <a:txBody>
                    <a:bodyPr/>
                    <a:lstStyle/>
                    <a:p>
                      <a:r>
                        <a:rPr lang="nl-BE" dirty="0" smtClean="0">
                          <a:solidFill>
                            <a:sysClr val="windowText" lastClr="000000"/>
                          </a:solidFill>
                        </a:rPr>
                        <a:t>Flowsensor </a:t>
                      </a:r>
                      <a:r>
                        <a:rPr lang="nl-BE" dirty="0" err="1" smtClean="0">
                          <a:solidFill>
                            <a:sysClr val="windowText" lastClr="000000"/>
                          </a:solidFill>
                        </a:rPr>
                        <a:t>only</a:t>
                      </a:r>
                      <a:endParaRPr lang="nl-BE" dirty="0" smtClean="0">
                        <a:solidFill>
                          <a:sysClr val="windowText" lastClr="000000"/>
                        </a:solidFill>
                      </a:endParaRPr>
                    </a:p>
                    <a:p>
                      <a:r>
                        <a:rPr lang="nl-BE" dirty="0" smtClean="0">
                          <a:solidFill>
                            <a:sysClr val="windowText" lastClr="000000"/>
                          </a:solidFill>
                        </a:rPr>
                        <a:t>+ </a:t>
                      </a:r>
                      <a:r>
                        <a:rPr lang="nl-BE" dirty="0" err="1" smtClean="0">
                          <a:solidFill>
                            <a:sysClr val="windowText" lastClr="000000"/>
                          </a:solidFill>
                        </a:rPr>
                        <a:t>Fixed</a:t>
                      </a:r>
                      <a:r>
                        <a:rPr lang="nl-BE" dirty="0" smtClean="0">
                          <a:solidFill>
                            <a:sysClr val="windowText" lastClr="000000"/>
                          </a:solidFill>
                        </a:rPr>
                        <a:t> pump</a:t>
                      </a:r>
                      <a:r>
                        <a:rPr lang="nl-BE" baseline="0" dirty="0" smtClean="0">
                          <a:solidFill>
                            <a:sysClr val="windowText" lastClr="000000"/>
                          </a:solidFill>
                        </a:rPr>
                        <a:t> speed! </a:t>
                      </a:r>
                      <a:endParaRPr lang="en-GB" dirty="0">
                        <a:solidFill>
                          <a:sysClr val="windowText" lastClr="000000"/>
                        </a:solidFill>
                      </a:endParaRPr>
                    </a:p>
                  </a:txBody>
                  <a:tcPr/>
                </a:tc>
              </a:tr>
            </a:tbl>
          </a:graphicData>
        </a:graphic>
      </p:graphicFrame>
    </p:spTree>
    <p:extLst>
      <p:ext uri="{BB962C8B-B14F-4D97-AF65-F5344CB8AC3E}">
        <p14:creationId xmlns:p14="http://schemas.microsoft.com/office/powerpoint/2010/main" val="31938591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82</a:t>
            </a:fld>
            <a:endParaRPr lang="en-US"/>
          </a:p>
        </p:txBody>
      </p:sp>
      <p:sp>
        <p:nvSpPr>
          <p:cNvPr id="4" name="Text Placeholder 3"/>
          <p:cNvSpPr>
            <a:spLocks noGrp="1"/>
          </p:cNvSpPr>
          <p:nvPr>
            <p:ph type="body" sz="quarter" idx="15"/>
          </p:nvPr>
        </p:nvSpPr>
        <p:spPr/>
        <p:txBody>
          <a:bodyPr/>
          <a:lstStyle/>
          <a:p>
            <a:r>
              <a:rPr lang="nl-BE" dirty="0"/>
              <a:t>2.5 Installer setting – System </a:t>
            </a:r>
            <a:r>
              <a:rPr lang="nl-BE" dirty="0" err="1"/>
              <a:t>operation</a:t>
            </a:r>
            <a:r>
              <a:rPr lang="nl-BE" dirty="0"/>
              <a:t> </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smtClean="0">
                <a:solidFill>
                  <a:schemeClr val="bg2"/>
                </a:solidFill>
              </a:rPr>
              <a:t>Pump speed </a:t>
            </a:r>
            <a:r>
              <a:rPr lang="nl-BE" dirty="0" err="1" smtClean="0">
                <a:solidFill>
                  <a:schemeClr val="bg2"/>
                </a:solidFill>
              </a:rPr>
              <a:t>limitation</a:t>
            </a:r>
            <a:endParaRPr lang="nl-BE" dirty="0" smtClean="0">
              <a:solidFill>
                <a:schemeClr val="bg2"/>
              </a:solidFill>
            </a:endParaRPr>
          </a:p>
          <a:p>
            <a:pPr marL="742950" lvl="1" indent="-285750">
              <a:buFontTx/>
              <a:buChar char="-"/>
            </a:pPr>
            <a:r>
              <a:rPr lang="nl-BE" dirty="0" smtClean="0"/>
              <a:t>[9-0D]</a:t>
            </a:r>
          </a:p>
          <a:p>
            <a:pPr marL="1428750" lvl="2" indent="-285750">
              <a:buFontTx/>
              <a:buChar char="-"/>
            </a:pPr>
            <a:r>
              <a:rPr lang="nl-BE" b="1" dirty="0" smtClean="0"/>
              <a:t>Always maximum = 0</a:t>
            </a:r>
          </a:p>
          <a:p>
            <a:pPr marL="1428750" lvl="2" indent="-285750">
              <a:buFontTx/>
              <a:buChar char="-"/>
            </a:pPr>
            <a:r>
              <a:rPr lang="nl-BE" dirty="0" err="1" smtClean="0"/>
              <a:t>Limitation</a:t>
            </a:r>
            <a:r>
              <a:rPr lang="nl-BE" dirty="0" smtClean="0"/>
              <a:t> </a:t>
            </a:r>
            <a:r>
              <a:rPr lang="nl-BE" dirty="0" err="1" smtClean="0"/>
              <a:t>for</a:t>
            </a:r>
            <a:r>
              <a:rPr lang="nl-BE" dirty="0" smtClean="0"/>
              <a:t> </a:t>
            </a:r>
            <a:r>
              <a:rPr lang="nl-BE" dirty="0" err="1" smtClean="0"/>
              <a:t>continuous</a:t>
            </a:r>
            <a:r>
              <a:rPr lang="nl-BE" dirty="0" smtClean="0"/>
              <a:t> pump </a:t>
            </a:r>
            <a:r>
              <a:rPr lang="nl-BE" dirty="0" err="1" smtClean="0"/>
              <a:t>operation</a:t>
            </a:r>
            <a:r>
              <a:rPr lang="nl-BE" dirty="0" smtClean="0"/>
              <a:t> = 1 -&gt; 4</a:t>
            </a:r>
          </a:p>
          <a:p>
            <a:pPr marL="1428750" lvl="2" indent="-285750">
              <a:buFontTx/>
              <a:buChar char="-"/>
            </a:pPr>
            <a:r>
              <a:rPr lang="nl-BE" dirty="0" err="1" smtClean="0"/>
              <a:t>Limitation</a:t>
            </a:r>
            <a:r>
              <a:rPr lang="nl-BE" dirty="0" smtClean="0"/>
              <a:t> </a:t>
            </a:r>
            <a:r>
              <a:rPr lang="nl-BE" dirty="0" err="1" smtClean="0"/>
              <a:t>for</a:t>
            </a:r>
            <a:r>
              <a:rPr lang="nl-BE" dirty="0" smtClean="0"/>
              <a:t> sample pump </a:t>
            </a:r>
            <a:r>
              <a:rPr lang="nl-BE" dirty="0" err="1" smtClean="0"/>
              <a:t>operation</a:t>
            </a:r>
            <a:r>
              <a:rPr lang="nl-BE" dirty="0" smtClean="0"/>
              <a:t> = 5 -&gt;8</a:t>
            </a:r>
          </a:p>
          <a:p>
            <a:pPr lvl="2" indent="0">
              <a:buNone/>
            </a:pPr>
            <a:r>
              <a:rPr lang="nl-BE" dirty="0" smtClean="0"/>
              <a:t> </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365065233"/>
              </p:ext>
            </p:extLst>
          </p:nvPr>
        </p:nvGraphicFramePr>
        <p:xfrm>
          <a:off x="1331638" y="2780928"/>
          <a:ext cx="6408714" cy="2743200"/>
        </p:xfrm>
        <a:graphic>
          <a:graphicData uri="http://schemas.openxmlformats.org/drawingml/2006/table">
            <a:tbl>
              <a:tblPr firstRow="1" bandRow="1">
                <a:tableStyleId>{5C22544A-7EE6-4342-B048-85BDC9FD1C3A}</a:tableStyleId>
              </a:tblPr>
              <a:tblGrid>
                <a:gridCol w="2136238"/>
                <a:gridCol w="2136238"/>
                <a:gridCol w="2136238"/>
              </a:tblGrid>
              <a:tr h="310833">
                <a:tc>
                  <a:txBody>
                    <a:bodyPr/>
                    <a:lstStyle/>
                    <a:p>
                      <a:r>
                        <a:rPr lang="en-US" dirty="0" smtClean="0">
                          <a:solidFill>
                            <a:schemeClr val="bg2"/>
                          </a:solidFill>
                        </a:rPr>
                        <a:t>Limitation</a:t>
                      </a:r>
                      <a:endParaRPr lang="en-US" dirty="0">
                        <a:solidFill>
                          <a:schemeClr val="bg2"/>
                        </a:solidFill>
                      </a:endParaRPr>
                    </a:p>
                  </a:txBody>
                  <a:tcPr/>
                </a:tc>
                <a:tc>
                  <a:txBody>
                    <a:bodyPr/>
                    <a:lstStyle/>
                    <a:p>
                      <a:r>
                        <a:rPr lang="en-US" dirty="0" smtClean="0">
                          <a:solidFill>
                            <a:schemeClr val="bg2"/>
                          </a:solidFill>
                        </a:rPr>
                        <a:t>Setting – Continuous limitation</a:t>
                      </a:r>
                      <a:endParaRPr lang="en-US" dirty="0">
                        <a:solidFill>
                          <a:schemeClr val="bg2"/>
                        </a:solidFill>
                      </a:endParaRPr>
                    </a:p>
                  </a:txBody>
                  <a:tcPr/>
                </a:tc>
                <a:tc>
                  <a:txBody>
                    <a:bodyPr/>
                    <a:lstStyle/>
                    <a:p>
                      <a:r>
                        <a:rPr lang="en-US" dirty="0" smtClean="0">
                          <a:solidFill>
                            <a:schemeClr val="bg2"/>
                          </a:solidFill>
                        </a:rPr>
                        <a:t>Setting</a:t>
                      </a:r>
                      <a:r>
                        <a:rPr lang="en-US" baseline="0" dirty="0" smtClean="0">
                          <a:solidFill>
                            <a:schemeClr val="bg2"/>
                          </a:solidFill>
                        </a:rPr>
                        <a:t> – </a:t>
                      </a:r>
                    </a:p>
                    <a:p>
                      <a:r>
                        <a:rPr lang="en-US" baseline="0" dirty="0" smtClean="0">
                          <a:solidFill>
                            <a:schemeClr val="bg2"/>
                          </a:solidFill>
                        </a:rPr>
                        <a:t>Limitation when no output</a:t>
                      </a:r>
                      <a:endParaRPr lang="en-US" dirty="0">
                        <a:solidFill>
                          <a:schemeClr val="bg2"/>
                        </a:solidFill>
                      </a:endParaRPr>
                    </a:p>
                  </a:txBody>
                  <a:tcPr/>
                </a:tc>
              </a:tr>
              <a:tr h="310833">
                <a:tc>
                  <a:txBody>
                    <a:bodyPr/>
                    <a:lstStyle/>
                    <a:p>
                      <a:r>
                        <a:rPr lang="en-US" dirty="0" smtClean="0">
                          <a:solidFill>
                            <a:schemeClr val="bg2"/>
                          </a:solidFill>
                        </a:rPr>
                        <a:t>100%</a:t>
                      </a:r>
                      <a:endParaRPr lang="en-US" dirty="0">
                        <a:solidFill>
                          <a:schemeClr val="bg2"/>
                        </a:solidFill>
                      </a:endParaRPr>
                    </a:p>
                  </a:txBody>
                  <a:tcPr/>
                </a:tc>
                <a:tc>
                  <a:txBody>
                    <a:bodyPr/>
                    <a:lstStyle/>
                    <a:p>
                      <a:r>
                        <a:rPr lang="en-US" dirty="0" smtClean="0">
                          <a:solidFill>
                            <a:schemeClr val="bg2"/>
                          </a:solidFill>
                        </a:rPr>
                        <a:t>0</a:t>
                      </a:r>
                      <a:endParaRPr lang="en-US" dirty="0">
                        <a:solidFill>
                          <a:schemeClr val="bg2"/>
                        </a:solidFill>
                      </a:endParaRPr>
                    </a:p>
                  </a:txBody>
                  <a:tcPr/>
                </a:tc>
                <a:tc>
                  <a:txBody>
                    <a:bodyPr/>
                    <a:lstStyle/>
                    <a:p>
                      <a:r>
                        <a:rPr lang="en-US" dirty="0" smtClean="0">
                          <a:solidFill>
                            <a:schemeClr val="bg2"/>
                          </a:solidFill>
                        </a:rPr>
                        <a:t>0</a:t>
                      </a:r>
                      <a:endParaRPr lang="en-US" dirty="0">
                        <a:solidFill>
                          <a:schemeClr val="bg2"/>
                        </a:solidFill>
                      </a:endParaRPr>
                    </a:p>
                  </a:txBody>
                  <a:tcPr/>
                </a:tc>
              </a:tr>
              <a:tr h="310833">
                <a:tc>
                  <a:txBody>
                    <a:bodyPr/>
                    <a:lstStyle/>
                    <a:p>
                      <a:r>
                        <a:rPr lang="en-US" dirty="0" smtClean="0">
                          <a:solidFill>
                            <a:schemeClr val="bg2"/>
                          </a:solidFill>
                        </a:rPr>
                        <a:t>80%</a:t>
                      </a:r>
                      <a:endParaRPr lang="en-US" dirty="0">
                        <a:solidFill>
                          <a:schemeClr val="bg2"/>
                        </a:solidFill>
                      </a:endParaRPr>
                    </a:p>
                  </a:txBody>
                  <a:tcPr/>
                </a:tc>
                <a:tc>
                  <a:txBody>
                    <a:bodyPr/>
                    <a:lstStyle/>
                    <a:p>
                      <a:r>
                        <a:rPr lang="en-US" dirty="0" smtClean="0">
                          <a:solidFill>
                            <a:schemeClr val="bg2"/>
                          </a:solidFill>
                        </a:rPr>
                        <a:t>1</a:t>
                      </a:r>
                      <a:endParaRPr lang="en-US" dirty="0">
                        <a:solidFill>
                          <a:schemeClr val="bg2"/>
                        </a:solidFill>
                      </a:endParaRPr>
                    </a:p>
                  </a:txBody>
                  <a:tcPr/>
                </a:tc>
                <a:tc>
                  <a:txBody>
                    <a:bodyPr/>
                    <a:lstStyle/>
                    <a:p>
                      <a:r>
                        <a:rPr lang="en-US" dirty="0" smtClean="0">
                          <a:solidFill>
                            <a:schemeClr val="bg2"/>
                          </a:solidFill>
                        </a:rPr>
                        <a:t>5</a:t>
                      </a:r>
                      <a:endParaRPr lang="en-US" dirty="0">
                        <a:solidFill>
                          <a:schemeClr val="bg2"/>
                        </a:solidFill>
                      </a:endParaRPr>
                    </a:p>
                  </a:txBody>
                  <a:tcPr/>
                </a:tc>
              </a:tr>
              <a:tr h="310833">
                <a:tc>
                  <a:txBody>
                    <a:bodyPr/>
                    <a:lstStyle/>
                    <a:p>
                      <a:r>
                        <a:rPr lang="en-US" dirty="0" smtClean="0">
                          <a:solidFill>
                            <a:schemeClr val="bg2"/>
                          </a:solidFill>
                        </a:rPr>
                        <a:t>70%</a:t>
                      </a:r>
                      <a:endParaRPr lang="en-US" dirty="0">
                        <a:solidFill>
                          <a:schemeClr val="bg2"/>
                        </a:solidFill>
                      </a:endParaRPr>
                    </a:p>
                  </a:txBody>
                  <a:tcPr/>
                </a:tc>
                <a:tc>
                  <a:txBody>
                    <a:bodyPr/>
                    <a:lstStyle/>
                    <a:p>
                      <a:r>
                        <a:rPr lang="en-US" dirty="0" smtClean="0">
                          <a:solidFill>
                            <a:schemeClr val="bg2"/>
                          </a:solidFill>
                        </a:rPr>
                        <a:t>2</a:t>
                      </a:r>
                      <a:endParaRPr lang="en-US" dirty="0">
                        <a:solidFill>
                          <a:schemeClr val="bg2"/>
                        </a:solidFill>
                      </a:endParaRPr>
                    </a:p>
                  </a:txBody>
                  <a:tcPr/>
                </a:tc>
                <a:tc>
                  <a:txBody>
                    <a:bodyPr/>
                    <a:lstStyle/>
                    <a:p>
                      <a:r>
                        <a:rPr lang="en-US" dirty="0" smtClean="0">
                          <a:solidFill>
                            <a:schemeClr val="bg2"/>
                          </a:solidFill>
                        </a:rPr>
                        <a:t>6</a:t>
                      </a:r>
                      <a:endParaRPr lang="en-US" dirty="0">
                        <a:solidFill>
                          <a:schemeClr val="bg2"/>
                        </a:solidFill>
                      </a:endParaRPr>
                    </a:p>
                  </a:txBody>
                  <a:tcPr/>
                </a:tc>
              </a:tr>
              <a:tr h="310833">
                <a:tc>
                  <a:txBody>
                    <a:bodyPr/>
                    <a:lstStyle/>
                    <a:p>
                      <a:r>
                        <a:rPr lang="en-US" dirty="0" smtClean="0">
                          <a:solidFill>
                            <a:schemeClr val="bg2"/>
                          </a:solidFill>
                        </a:rPr>
                        <a:t>60%</a:t>
                      </a:r>
                      <a:endParaRPr lang="en-US" dirty="0">
                        <a:solidFill>
                          <a:schemeClr val="bg2"/>
                        </a:solidFill>
                      </a:endParaRPr>
                    </a:p>
                  </a:txBody>
                  <a:tcPr/>
                </a:tc>
                <a:tc>
                  <a:txBody>
                    <a:bodyPr/>
                    <a:lstStyle/>
                    <a:p>
                      <a:r>
                        <a:rPr lang="en-US" dirty="0" smtClean="0">
                          <a:solidFill>
                            <a:schemeClr val="bg2"/>
                          </a:solidFill>
                        </a:rPr>
                        <a:t>3</a:t>
                      </a:r>
                      <a:endParaRPr lang="en-US" dirty="0">
                        <a:solidFill>
                          <a:schemeClr val="bg2"/>
                        </a:solidFill>
                      </a:endParaRPr>
                    </a:p>
                  </a:txBody>
                  <a:tcPr/>
                </a:tc>
                <a:tc>
                  <a:txBody>
                    <a:bodyPr/>
                    <a:lstStyle/>
                    <a:p>
                      <a:r>
                        <a:rPr lang="en-US" dirty="0" smtClean="0">
                          <a:solidFill>
                            <a:schemeClr val="bg2"/>
                          </a:solidFill>
                        </a:rPr>
                        <a:t>7</a:t>
                      </a:r>
                      <a:endParaRPr lang="en-US" dirty="0">
                        <a:solidFill>
                          <a:schemeClr val="bg2"/>
                        </a:solidFill>
                      </a:endParaRPr>
                    </a:p>
                  </a:txBody>
                  <a:tcPr/>
                </a:tc>
              </a:tr>
              <a:tr h="310833">
                <a:tc>
                  <a:txBody>
                    <a:bodyPr/>
                    <a:lstStyle/>
                    <a:p>
                      <a:r>
                        <a:rPr lang="en-US" dirty="0" smtClean="0">
                          <a:solidFill>
                            <a:schemeClr val="bg2"/>
                          </a:solidFill>
                        </a:rPr>
                        <a:t>50%</a:t>
                      </a:r>
                      <a:endParaRPr lang="en-US" dirty="0">
                        <a:solidFill>
                          <a:schemeClr val="bg2"/>
                        </a:solidFill>
                      </a:endParaRPr>
                    </a:p>
                  </a:txBody>
                  <a:tcPr/>
                </a:tc>
                <a:tc>
                  <a:txBody>
                    <a:bodyPr/>
                    <a:lstStyle/>
                    <a:p>
                      <a:r>
                        <a:rPr lang="en-US" dirty="0" smtClean="0">
                          <a:solidFill>
                            <a:schemeClr val="bg2"/>
                          </a:solidFill>
                        </a:rPr>
                        <a:t>4</a:t>
                      </a:r>
                      <a:endParaRPr lang="en-US" dirty="0">
                        <a:solidFill>
                          <a:schemeClr val="bg2"/>
                        </a:solidFill>
                      </a:endParaRPr>
                    </a:p>
                  </a:txBody>
                  <a:tcPr/>
                </a:tc>
                <a:tc>
                  <a:txBody>
                    <a:bodyPr/>
                    <a:lstStyle/>
                    <a:p>
                      <a:r>
                        <a:rPr lang="en-US" dirty="0" smtClean="0">
                          <a:solidFill>
                            <a:schemeClr val="bg2"/>
                          </a:solidFill>
                        </a:rPr>
                        <a:t>8</a:t>
                      </a:r>
                      <a:endParaRPr lang="en-US" dirty="0">
                        <a:solidFill>
                          <a:schemeClr val="bg2"/>
                        </a:solidFill>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135798680"/>
              </p:ext>
            </p:extLst>
          </p:nvPr>
        </p:nvGraphicFramePr>
        <p:xfrm>
          <a:off x="755576" y="5949280"/>
          <a:ext cx="2880320" cy="534546"/>
        </p:xfrm>
        <a:graphic>
          <a:graphicData uri="http://schemas.openxmlformats.org/drawingml/2006/table">
            <a:tbl>
              <a:tblPr firstRow="1">
                <a:tableStyleId>{3C2FFA5D-87B4-456A-9821-1D502468CF0F}</a:tableStyleId>
              </a:tblPr>
              <a:tblGrid>
                <a:gridCol w="1440160"/>
                <a:gridCol w="1440160"/>
              </a:tblGrid>
              <a:tr h="281181">
                <a:tc>
                  <a:txBody>
                    <a:bodyPr/>
                    <a:lstStyle/>
                    <a:p>
                      <a:pPr algn="ctr" fontAlgn="b"/>
                      <a:r>
                        <a:rPr lang="en-US" sz="1600" u="none" strike="noStrike" dirty="0" smtClean="0">
                          <a:solidFill>
                            <a:schemeClr val="bg2"/>
                          </a:solidFill>
                          <a:effectLst/>
                        </a:rPr>
                        <a:t>Bread</a:t>
                      </a:r>
                      <a:r>
                        <a:rPr lang="en-US" sz="1600" u="none" strike="noStrike" baseline="0" dirty="0" smtClean="0">
                          <a:solidFill>
                            <a:schemeClr val="bg2"/>
                          </a:solidFill>
                          <a:effectLst/>
                        </a:rPr>
                        <a:t> Crumb </a:t>
                      </a:r>
                      <a:endParaRPr lang="en-GB" sz="1600" b="1" i="0" u="none" strike="noStrike" dirty="0">
                        <a:solidFill>
                          <a:schemeClr val="bg2"/>
                        </a:solidFill>
                        <a:effectLst/>
                        <a:latin typeface="+mn-lt"/>
                      </a:endParaRPr>
                    </a:p>
                  </a:txBody>
                  <a:tcPr marL="36000" marR="36000" marT="9525" marB="0" anchor="ctr"/>
                </a:tc>
                <a:tc>
                  <a:txBody>
                    <a:bodyPr/>
                    <a:lstStyle/>
                    <a:p>
                      <a:pPr algn="ctr" fontAlgn="b"/>
                      <a:r>
                        <a:rPr lang="en-US" sz="1600" u="none" strike="noStrike" dirty="0" smtClean="0">
                          <a:solidFill>
                            <a:schemeClr val="bg2"/>
                          </a:solidFill>
                          <a:effectLst/>
                        </a:rPr>
                        <a:t>Overview</a:t>
                      </a:r>
                      <a:endParaRPr lang="en-GB" sz="1600" b="1" i="0" u="none" strike="noStrike" dirty="0">
                        <a:solidFill>
                          <a:schemeClr val="bg2"/>
                        </a:solidFill>
                        <a:effectLst/>
                        <a:latin typeface="+mn-lt"/>
                      </a:endParaRPr>
                    </a:p>
                  </a:txBody>
                  <a:tcPr marL="36000" marR="36000" marT="9525" marB="0" anchor="ctr"/>
                </a:tc>
              </a:tr>
              <a:tr h="161925">
                <a:tc>
                  <a:txBody>
                    <a:bodyPr/>
                    <a:lstStyle/>
                    <a:p>
                      <a:pPr algn="ctr" fontAlgn="b"/>
                      <a:r>
                        <a:rPr lang="en-US" sz="1600" u="none" strike="noStrike" dirty="0" smtClean="0">
                          <a:solidFill>
                            <a:schemeClr val="bg2"/>
                          </a:solidFill>
                          <a:effectLst/>
                        </a:rPr>
                        <a:t>-</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en-GB" sz="1600" b="0" i="0" u="none" strike="noStrike" dirty="0" smtClean="0">
                          <a:solidFill>
                            <a:schemeClr val="bg2"/>
                          </a:solidFill>
                          <a:effectLst/>
                          <a:latin typeface="+mn-lt"/>
                        </a:rPr>
                        <a:t>9-0D</a:t>
                      </a:r>
                      <a:endParaRPr lang="en-GB" sz="1600" b="0" i="0" u="none" strike="noStrike" dirty="0">
                        <a:solidFill>
                          <a:schemeClr val="bg2"/>
                        </a:solidFill>
                        <a:effectLst/>
                        <a:latin typeface="+mn-lt"/>
                      </a:endParaRPr>
                    </a:p>
                  </a:txBody>
                  <a:tcPr marL="36000" marR="36000" marT="9525" marB="0" anchor="ctr"/>
                </a:tc>
              </a:tr>
            </a:tbl>
          </a:graphicData>
        </a:graphic>
      </p:graphicFrame>
    </p:spTree>
    <p:extLst>
      <p:ext uri="{BB962C8B-B14F-4D97-AF65-F5344CB8AC3E}">
        <p14:creationId xmlns:p14="http://schemas.microsoft.com/office/powerpoint/2010/main" val="27254775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83</a:t>
            </a:fld>
            <a:endParaRPr lang="en-US"/>
          </a:p>
        </p:txBody>
      </p:sp>
      <p:sp>
        <p:nvSpPr>
          <p:cNvPr id="4" name="Text Placeholder 3"/>
          <p:cNvSpPr>
            <a:spLocks noGrp="1"/>
          </p:cNvSpPr>
          <p:nvPr>
            <p:ph type="body" sz="quarter" idx="15"/>
          </p:nvPr>
        </p:nvSpPr>
        <p:spPr/>
        <p:txBody>
          <a:bodyPr/>
          <a:lstStyle/>
          <a:p>
            <a:r>
              <a:rPr lang="nl-BE" dirty="0"/>
              <a:t>2.5 Installer setting – System </a:t>
            </a:r>
            <a:r>
              <a:rPr lang="nl-BE" dirty="0" err="1"/>
              <a:t>operation</a:t>
            </a:r>
            <a:r>
              <a:rPr lang="nl-BE" dirty="0"/>
              <a:t> </a:t>
            </a:r>
            <a:r>
              <a:rPr lang="nl-BE" dirty="0" smtClean="0"/>
              <a:t>	</a:t>
            </a:r>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smtClean="0">
                <a:solidFill>
                  <a:schemeClr val="bg2"/>
                </a:solidFill>
              </a:rPr>
              <a:t>Pump </a:t>
            </a:r>
            <a:r>
              <a:rPr lang="nl-BE" dirty="0" err="1" smtClean="0">
                <a:solidFill>
                  <a:schemeClr val="bg2"/>
                </a:solidFill>
              </a:rPr>
              <a:t>operation</a:t>
            </a:r>
            <a:r>
              <a:rPr lang="nl-BE" dirty="0" smtClean="0">
                <a:solidFill>
                  <a:schemeClr val="bg2"/>
                </a:solidFill>
              </a:rPr>
              <a:t> </a:t>
            </a:r>
            <a:r>
              <a:rPr lang="nl-BE" dirty="0" err="1" smtClean="0">
                <a:solidFill>
                  <a:schemeClr val="bg2"/>
                </a:solidFill>
              </a:rPr>
              <a:t>during</a:t>
            </a:r>
            <a:r>
              <a:rPr lang="nl-BE" dirty="0" smtClean="0">
                <a:solidFill>
                  <a:schemeClr val="bg2"/>
                </a:solidFill>
              </a:rPr>
              <a:t> flow </a:t>
            </a:r>
            <a:r>
              <a:rPr lang="nl-BE" dirty="0" err="1" smtClean="0">
                <a:solidFill>
                  <a:schemeClr val="bg2"/>
                </a:solidFill>
              </a:rPr>
              <a:t>abnormality</a:t>
            </a:r>
            <a:endParaRPr lang="nl-BE" dirty="0" smtClean="0">
              <a:solidFill>
                <a:schemeClr val="bg2"/>
              </a:solidFill>
            </a:endParaRPr>
          </a:p>
          <a:p>
            <a:pPr marL="742950" lvl="1" indent="-285750">
              <a:buFontTx/>
              <a:buChar char="-"/>
            </a:pPr>
            <a:r>
              <a:rPr lang="nl-BE" dirty="0" smtClean="0"/>
              <a:t>[F-09]</a:t>
            </a:r>
          </a:p>
          <a:p>
            <a:pPr marL="1428750" lvl="2" indent="-285750">
              <a:buFontTx/>
              <a:buChar char="-"/>
            </a:pPr>
            <a:r>
              <a:rPr lang="nl-BE" b="1" dirty="0" smtClean="0"/>
              <a:t>0 = </a:t>
            </a:r>
            <a:r>
              <a:rPr lang="nl-BE" b="1" dirty="0" err="1" smtClean="0"/>
              <a:t>Disabled</a:t>
            </a:r>
            <a:endParaRPr lang="nl-BE" b="1" dirty="0" smtClean="0"/>
          </a:p>
          <a:p>
            <a:pPr marL="1428750" lvl="2" indent="-285750">
              <a:buFontTx/>
              <a:buChar char="-"/>
            </a:pPr>
            <a:r>
              <a:rPr lang="nl-BE" dirty="0" smtClean="0"/>
              <a:t>1 = </a:t>
            </a:r>
            <a:r>
              <a:rPr lang="nl-BE" dirty="0" err="1" smtClean="0"/>
              <a:t>Enabled</a:t>
            </a:r>
            <a:r>
              <a:rPr lang="nl-BE" dirty="0" smtClean="0"/>
              <a:t> </a:t>
            </a:r>
            <a:endParaRPr lang="en-GB" dirty="0" smtClean="0"/>
          </a:p>
          <a:p>
            <a:pPr marL="742950" lvl="1" indent="-285750">
              <a:buFontTx/>
              <a:buChar char="-"/>
            </a:pPr>
            <a:r>
              <a:rPr lang="nl-BE" dirty="0" smtClean="0"/>
              <a:t>Is the pump </a:t>
            </a:r>
            <a:r>
              <a:rPr lang="nl-BE" dirty="0" err="1" smtClean="0"/>
              <a:t>allowed</a:t>
            </a:r>
            <a:r>
              <a:rPr lang="nl-BE" dirty="0" smtClean="0"/>
              <a:t> </a:t>
            </a:r>
            <a:r>
              <a:rPr lang="nl-BE" dirty="0" err="1" smtClean="0"/>
              <a:t>to</a:t>
            </a:r>
            <a:r>
              <a:rPr lang="nl-BE" dirty="0" smtClean="0"/>
              <a:t> </a:t>
            </a:r>
            <a:r>
              <a:rPr lang="nl-BE" dirty="0" err="1" smtClean="0"/>
              <a:t>work</a:t>
            </a:r>
            <a:r>
              <a:rPr lang="nl-BE" dirty="0" smtClean="0"/>
              <a:t> </a:t>
            </a:r>
            <a:r>
              <a:rPr lang="nl-BE" dirty="0" err="1" smtClean="0"/>
              <a:t>during</a:t>
            </a:r>
            <a:r>
              <a:rPr lang="nl-BE" dirty="0" smtClean="0"/>
              <a:t> flow error?</a:t>
            </a:r>
          </a:p>
          <a:p>
            <a:pPr marL="742950" lvl="1" indent="-285750">
              <a:buFontTx/>
              <a:buChar char="-"/>
            </a:pPr>
            <a:r>
              <a:rPr lang="nl-BE" dirty="0" err="1" smtClean="0"/>
              <a:t>If</a:t>
            </a:r>
            <a:r>
              <a:rPr lang="nl-BE" dirty="0" smtClean="0"/>
              <a:t> </a:t>
            </a:r>
            <a:r>
              <a:rPr lang="nl-BE" dirty="0" err="1" smtClean="0"/>
              <a:t>enabled</a:t>
            </a:r>
            <a:r>
              <a:rPr lang="nl-BE" dirty="0" smtClean="0"/>
              <a:t> </a:t>
            </a:r>
            <a:r>
              <a:rPr lang="nl-BE" dirty="0" err="1" smtClean="0"/>
              <a:t>and</a:t>
            </a:r>
            <a:r>
              <a:rPr lang="nl-BE" dirty="0" smtClean="0"/>
              <a:t> the system </a:t>
            </a:r>
            <a:r>
              <a:rPr lang="nl-BE" dirty="0" err="1" smtClean="0"/>
              <a:t>uses</a:t>
            </a:r>
            <a:r>
              <a:rPr lang="nl-BE" dirty="0" smtClean="0"/>
              <a:t> water, the pump </a:t>
            </a:r>
            <a:r>
              <a:rPr lang="nl-BE" dirty="0" err="1" smtClean="0"/>
              <a:t>will</a:t>
            </a:r>
            <a:r>
              <a:rPr lang="nl-BE" dirty="0" smtClean="0"/>
              <a:t> </a:t>
            </a:r>
            <a:r>
              <a:rPr lang="nl-BE" dirty="0" err="1" smtClean="0"/>
              <a:t>work</a:t>
            </a:r>
            <a:r>
              <a:rPr lang="nl-BE" dirty="0" smtClean="0"/>
              <a:t> </a:t>
            </a:r>
            <a:r>
              <a:rPr lang="nl-BE" dirty="0" err="1" smtClean="0"/>
              <a:t>periodicly</a:t>
            </a:r>
            <a:r>
              <a:rPr lang="nl-BE" dirty="0" smtClean="0"/>
              <a:t> (10 min on, 10 min off)</a:t>
            </a:r>
          </a:p>
          <a:p>
            <a:pPr marL="742950" lvl="1" indent="-285750">
              <a:buFontTx/>
              <a:buChar char="-"/>
            </a:pPr>
            <a:r>
              <a:rPr lang="nl-BE" dirty="0" err="1" smtClean="0"/>
              <a:t>If</a:t>
            </a:r>
            <a:r>
              <a:rPr lang="nl-BE" dirty="0" smtClean="0"/>
              <a:t> </a:t>
            </a:r>
            <a:r>
              <a:rPr lang="nl-BE" dirty="0" err="1" smtClean="0"/>
              <a:t>enabled</a:t>
            </a:r>
            <a:r>
              <a:rPr lang="nl-BE" dirty="0" smtClean="0"/>
              <a:t> </a:t>
            </a:r>
            <a:r>
              <a:rPr lang="nl-BE" dirty="0" err="1" smtClean="0"/>
              <a:t>and</a:t>
            </a:r>
            <a:r>
              <a:rPr lang="nl-BE" dirty="0" smtClean="0"/>
              <a:t> system </a:t>
            </a:r>
            <a:r>
              <a:rPr lang="nl-BE" dirty="0" err="1" smtClean="0"/>
              <a:t>uses</a:t>
            </a:r>
            <a:r>
              <a:rPr lang="nl-BE" dirty="0" smtClean="0"/>
              <a:t> glycol, </a:t>
            </a:r>
            <a:r>
              <a:rPr lang="nl-BE" dirty="0" err="1" smtClean="0"/>
              <a:t>this</a:t>
            </a:r>
            <a:r>
              <a:rPr lang="nl-BE" dirty="0" smtClean="0"/>
              <a:t> setting </a:t>
            </a:r>
            <a:r>
              <a:rPr lang="nl-BE" dirty="0" err="1" smtClean="0"/>
              <a:t>can</a:t>
            </a:r>
            <a:r>
              <a:rPr lang="nl-BE" dirty="0" smtClean="0"/>
              <a:t> </a:t>
            </a:r>
            <a:r>
              <a:rPr lang="nl-BE" dirty="0" err="1" smtClean="0"/>
              <a:t>be</a:t>
            </a:r>
            <a:r>
              <a:rPr lang="nl-BE" dirty="0" smtClean="0"/>
              <a:t> overruled </a:t>
            </a:r>
            <a:r>
              <a:rPr lang="nl-BE" dirty="0" err="1" smtClean="0"/>
              <a:t>when</a:t>
            </a:r>
            <a:r>
              <a:rPr lang="nl-BE" dirty="0" smtClean="0"/>
              <a:t> the glycol is </a:t>
            </a:r>
            <a:r>
              <a:rPr lang="nl-BE" dirty="0" err="1" smtClean="0"/>
              <a:t>very</a:t>
            </a:r>
            <a:r>
              <a:rPr lang="nl-BE" dirty="0" smtClean="0"/>
              <a:t> </a:t>
            </a:r>
            <a:r>
              <a:rPr lang="nl-BE" dirty="0" err="1" smtClean="0"/>
              <a:t>cold</a:t>
            </a:r>
            <a:r>
              <a:rPr lang="nl-BE" dirty="0" smtClean="0"/>
              <a:t>, pump wil </a:t>
            </a:r>
            <a:r>
              <a:rPr lang="nl-BE" dirty="0" err="1" smtClean="0"/>
              <a:t>work</a:t>
            </a:r>
            <a:r>
              <a:rPr lang="nl-BE" dirty="0" smtClean="0"/>
              <a:t> </a:t>
            </a:r>
            <a:r>
              <a:rPr lang="nl-BE" dirty="0" err="1" smtClean="0"/>
              <a:t>periodicly</a:t>
            </a:r>
            <a:r>
              <a:rPr lang="nl-BE" dirty="0" smtClean="0"/>
              <a:t> (20 min on, 4min off)</a:t>
            </a:r>
          </a:p>
          <a:p>
            <a:pPr marL="285750" indent="-285750">
              <a:buFontTx/>
              <a:buChar char="-"/>
            </a:pPr>
            <a:r>
              <a:rPr lang="nl-BE" dirty="0">
                <a:solidFill>
                  <a:schemeClr val="bg2"/>
                </a:solidFill>
              </a:rPr>
              <a:t>Pump </a:t>
            </a:r>
            <a:r>
              <a:rPr lang="nl-BE" dirty="0" err="1">
                <a:solidFill>
                  <a:schemeClr val="bg2"/>
                </a:solidFill>
              </a:rPr>
              <a:t>operation</a:t>
            </a:r>
            <a:r>
              <a:rPr lang="nl-BE" dirty="0">
                <a:solidFill>
                  <a:schemeClr val="bg2"/>
                </a:solidFill>
              </a:rPr>
              <a:t> </a:t>
            </a:r>
            <a:r>
              <a:rPr lang="nl-BE" dirty="0" err="1">
                <a:solidFill>
                  <a:schemeClr val="bg2"/>
                </a:solidFill>
              </a:rPr>
              <a:t>allowed</a:t>
            </a:r>
            <a:r>
              <a:rPr lang="nl-BE" dirty="0">
                <a:solidFill>
                  <a:schemeClr val="bg2"/>
                </a:solidFill>
              </a:rPr>
              <a:t> </a:t>
            </a:r>
            <a:r>
              <a:rPr lang="nl-BE" dirty="0" err="1">
                <a:solidFill>
                  <a:schemeClr val="bg2"/>
                </a:solidFill>
              </a:rPr>
              <a:t>outside</a:t>
            </a:r>
            <a:r>
              <a:rPr lang="nl-BE" dirty="0">
                <a:solidFill>
                  <a:schemeClr val="bg2"/>
                </a:solidFill>
              </a:rPr>
              <a:t> range</a:t>
            </a:r>
          </a:p>
          <a:p>
            <a:pPr marL="742950" lvl="1" indent="-285750">
              <a:buFontTx/>
              <a:buChar char="-"/>
            </a:pPr>
            <a:r>
              <a:rPr lang="nl-BE" dirty="0">
                <a:solidFill>
                  <a:schemeClr val="bg2"/>
                </a:solidFill>
              </a:rPr>
              <a:t>[F-00]</a:t>
            </a:r>
          </a:p>
          <a:p>
            <a:pPr marL="1428750" lvl="2" indent="-285750">
              <a:buFontTx/>
              <a:buChar char="-"/>
            </a:pPr>
            <a:r>
              <a:rPr lang="nl-BE" b="1" dirty="0"/>
              <a:t>0 = </a:t>
            </a:r>
            <a:r>
              <a:rPr lang="nl-BE" b="1" dirty="0" err="1"/>
              <a:t>Disabled</a:t>
            </a:r>
            <a:r>
              <a:rPr lang="nl-BE" dirty="0"/>
              <a:t>; </a:t>
            </a:r>
            <a:r>
              <a:rPr lang="en-GB" dirty="0">
                <a:solidFill>
                  <a:schemeClr val="bg2"/>
                </a:solidFill>
              </a:rPr>
              <a:t>Disabled if outdoor temperature is higher than [4-02] or lower than [F-01] depending on heating/cooling operation mode.</a:t>
            </a:r>
            <a:endParaRPr lang="nl-BE" dirty="0"/>
          </a:p>
          <a:p>
            <a:pPr marL="1428750" lvl="2" indent="-285750">
              <a:buFontTx/>
              <a:buChar char="-"/>
            </a:pPr>
            <a:r>
              <a:rPr lang="nl-BE" dirty="0"/>
              <a:t>1 = </a:t>
            </a:r>
            <a:r>
              <a:rPr lang="nl-BE" dirty="0" err="1"/>
              <a:t>Enabled</a:t>
            </a:r>
            <a:r>
              <a:rPr lang="nl-BE" dirty="0"/>
              <a:t> ; </a:t>
            </a:r>
            <a:r>
              <a:rPr lang="en-GB" dirty="0">
                <a:solidFill>
                  <a:schemeClr val="bg2"/>
                </a:solidFill>
              </a:rPr>
              <a:t>Possible at all outdoor temperatures.</a:t>
            </a:r>
          </a:p>
          <a:p>
            <a:pPr marL="285750" indent="-285750">
              <a:buFontTx/>
              <a:buChar char="-"/>
            </a:pPr>
            <a:endParaRPr lang="nl-BE" dirty="0" smtClean="0"/>
          </a:p>
          <a:p>
            <a:pPr marL="742950" lvl="1" indent="-285750">
              <a:buFontTx/>
              <a:buChar char="-"/>
            </a:pPr>
            <a:endParaRPr lang="nl-BE" dirty="0" smtClean="0"/>
          </a:p>
        </p:txBody>
      </p:sp>
    </p:spTree>
    <p:extLst>
      <p:ext uri="{BB962C8B-B14F-4D97-AF65-F5344CB8AC3E}">
        <p14:creationId xmlns:p14="http://schemas.microsoft.com/office/powerpoint/2010/main" val="53851060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84</a:t>
            </a:fld>
            <a:endParaRPr lang="en-US"/>
          </a:p>
        </p:txBody>
      </p:sp>
      <p:sp>
        <p:nvSpPr>
          <p:cNvPr id="4" name="Text Placeholder 3"/>
          <p:cNvSpPr>
            <a:spLocks noGrp="1"/>
          </p:cNvSpPr>
          <p:nvPr>
            <p:ph type="body" sz="quarter" idx="15"/>
          </p:nvPr>
        </p:nvSpPr>
        <p:spPr/>
        <p:txBody>
          <a:bodyPr/>
          <a:lstStyle/>
          <a:p>
            <a:r>
              <a:rPr lang="nl-BE" dirty="0"/>
              <a:t>2.5 Installer setting – System </a:t>
            </a:r>
            <a:r>
              <a:rPr lang="nl-BE" dirty="0" err="1"/>
              <a:t>operation</a:t>
            </a:r>
            <a:r>
              <a:rPr lang="nl-BE" dirty="0"/>
              <a:t> </a:t>
            </a:r>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smtClean="0">
                <a:solidFill>
                  <a:schemeClr val="bg2"/>
                </a:solidFill>
              </a:rPr>
              <a:t>How </a:t>
            </a:r>
            <a:r>
              <a:rPr lang="nl-BE" dirty="0" err="1" smtClean="0">
                <a:solidFill>
                  <a:schemeClr val="bg2"/>
                </a:solidFill>
              </a:rPr>
              <a:t>to</a:t>
            </a:r>
            <a:r>
              <a:rPr lang="nl-BE" dirty="0" smtClean="0">
                <a:solidFill>
                  <a:schemeClr val="bg2"/>
                </a:solidFill>
              </a:rPr>
              <a:t> </a:t>
            </a:r>
            <a:r>
              <a:rPr lang="nl-BE" dirty="0" err="1" smtClean="0">
                <a:solidFill>
                  <a:schemeClr val="bg2"/>
                </a:solidFill>
              </a:rPr>
              <a:t>protect</a:t>
            </a:r>
            <a:r>
              <a:rPr lang="nl-BE" dirty="0" smtClean="0">
                <a:solidFill>
                  <a:schemeClr val="bg2"/>
                </a:solidFill>
              </a:rPr>
              <a:t> the water </a:t>
            </a:r>
            <a:r>
              <a:rPr lang="nl-BE" dirty="0" err="1" smtClean="0">
                <a:solidFill>
                  <a:schemeClr val="bg2"/>
                </a:solidFill>
              </a:rPr>
              <a:t>pipes</a:t>
            </a:r>
            <a:r>
              <a:rPr lang="nl-BE" dirty="0" smtClean="0">
                <a:solidFill>
                  <a:schemeClr val="bg2"/>
                </a:solidFill>
              </a:rPr>
              <a:t> </a:t>
            </a:r>
            <a:r>
              <a:rPr lang="nl-BE" dirty="0" err="1" smtClean="0">
                <a:solidFill>
                  <a:schemeClr val="bg2"/>
                </a:solidFill>
              </a:rPr>
              <a:t>from</a:t>
            </a:r>
            <a:r>
              <a:rPr lang="nl-BE" dirty="0" smtClean="0">
                <a:solidFill>
                  <a:schemeClr val="bg2"/>
                </a:solidFill>
              </a:rPr>
              <a:t> </a:t>
            </a:r>
            <a:r>
              <a:rPr lang="nl-BE" dirty="0" err="1" smtClean="0">
                <a:solidFill>
                  <a:schemeClr val="bg2"/>
                </a:solidFill>
              </a:rPr>
              <a:t>freezing</a:t>
            </a:r>
            <a:r>
              <a:rPr lang="nl-BE" dirty="0" smtClean="0">
                <a:solidFill>
                  <a:schemeClr val="bg2"/>
                </a:solidFill>
              </a:rPr>
              <a:t>?</a:t>
            </a:r>
          </a:p>
          <a:p>
            <a:pPr marL="742950" lvl="1" indent="-285750">
              <a:buFontTx/>
              <a:buChar char="-"/>
            </a:pPr>
            <a:r>
              <a:rPr lang="nl-BE" dirty="0" smtClean="0"/>
              <a:t>[4-04]</a:t>
            </a:r>
          </a:p>
          <a:p>
            <a:pPr marL="1428750" lvl="2" indent="-285750">
              <a:buFontTx/>
              <a:buChar char="-"/>
            </a:pPr>
            <a:r>
              <a:rPr lang="nl-BE" b="1" dirty="0" smtClean="0"/>
              <a:t>0 ; </a:t>
            </a:r>
            <a:r>
              <a:rPr lang="nl-BE" b="1" dirty="0" err="1" smtClean="0"/>
              <a:t>Continuous</a:t>
            </a:r>
            <a:r>
              <a:rPr lang="nl-BE" b="1" dirty="0" smtClean="0"/>
              <a:t> pump </a:t>
            </a:r>
            <a:r>
              <a:rPr lang="nl-BE" b="1" dirty="0" err="1" smtClean="0"/>
              <a:t>operation</a:t>
            </a:r>
            <a:endParaRPr lang="nl-BE" b="1" dirty="0" smtClean="0"/>
          </a:p>
          <a:p>
            <a:pPr marL="1428750" lvl="2" indent="-285750">
              <a:buFontTx/>
              <a:buChar char="-"/>
            </a:pPr>
            <a:r>
              <a:rPr lang="nl-BE" dirty="0" smtClean="0"/>
              <a:t>1 ; </a:t>
            </a:r>
            <a:r>
              <a:rPr lang="nl-BE" dirty="0" err="1" smtClean="0"/>
              <a:t>Intermittent</a:t>
            </a:r>
            <a:r>
              <a:rPr lang="nl-BE" dirty="0" smtClean="0"/>
              <a:t> pump </a:t>
            </a:r>
            <a:r>
              <a:rPr lang="nl-BE" dirty="0" err="1" smtClean="0"/>
              <a:t>operation</a:t>
            </a:r>
            <a:endParaRPr lang="nl-BE" dirty="0" smtClean="0"/>
          </a:p>
          <a:p>
            <a:pPr marL="1428750" lvl="2" indent="-285750">
              <a:buFontTx/>
              <a:buChar char="-"/>
            </a:pPr>
            <a:r>
              <a:rPr lang="nl-BE" dirty="0" smtClean="0"/>
              <a:t>2 ; No </a:t>
            </a:r>
            <a:r>
              <a:rPr lang="nl-BE" dirty="0" err="1" smtClean="0"/>
              <a:t>protection</a:t>
            </a:r>
            <a:r>
              <a:rPr lang="nl-BE" dirty="0" smtClean="0"/>
              <a:t> </a:t>
            </a:r>
          </a:p>
          <a:p>
            <a:pPr marL="285750" indent="-285750">
              <a:buFontTx/>
              <a:buChar char="-"/>
            </a:pPr>
            <a:endParaRPr lang="nl-BE" dirty="0"/>
          </a:p>
          <a:p>
            <a:pPr marL="285750" indent="-285750">
              <a:buFontTx/>
              <a:buChar char="-"/>
            </a:pPr>
            <a:r>
              <a:rPr lang="nl-BE" dirty="0" smtClean="0">
                <a:solidFill>
                  <a:schemeClr val="bg2"/>
                </a:solidFill>
              </a:rPr>
              <a:t>Room </a:t>
            </a:r>
            <a:r>
              <a:rPr lang="nl-BE" dirty="0" err="1" smtClean="0">
                <a:solidFill>
                  <a:schemeClr val="bg2"/>
                </a:solidFill>
              </a:rPr>
              <a:t>antifrost</a:t>
            </a:r>
            <a:r>
              <a:rPr lang="nl-BE" dirty="0" smtClean="0">
                <a:solidFill>
                  <a:schemeClr val="bg2"/>
                </a:solidFill>
              </a:rPr>
              <a:t> </a:t>
            </a:r>
            <a:r>
              <a:rPr lang="nl-BE" dirty="0" err="1" smtClean="0">
                <a:solidFill>
                  <a:schemeClr val="bg2"/>
                </a:solidFill>
              </a:rPr>
              <a:t>protection</a:t>
            </a:r>
            <a:r>
              <a:rPr lang="nl-BE" dirty="0" smtClean="0">
                <a:solidFill>
                  <a:schemeClr val="bg2"/>
                </a:solidFill>
              </a:rPr>
              <a:t>	</a:t>
            </a:r>
          </a:p>
          <a:p>
            <a:pPr marL="742950" lvl="1" indent="-285750">
              <a:buFontTx/>
              <a:buChar char="-"/>
            </a:pPr>
            <a:r>
              <a:rPr lang="nl-BE" dirty="0" smtClean="0">
                <a:solidFill>
                  <a:schemeClr val="bg2"/>
                </a:solidFill>
              </a:rPr>
              <a:t>[2-06]</a:t>
            </a:r>
          </a:p>
          <a:p>
            <a:pPr marL="1428750" lvl="2" indent="-285750">
              <a:buFontTx/>
              <a:buChar char="-"/>
            </a:pPr>
            <a:r>
              <a:rPr lang="nl-BE" dirty="0" smtClean="0">
                <a:solidFill>
                  <a:schemeClr val="bg2"/>
                </a:solidFill>
              </a:rPr>
              <a:t>0 = </a:t>
            </a:r>
            <a:r>
              <a:rPr lang="nl-BE" dirty="0" err="1" smtClean="0">
                <a:solidFill>
                  <a:schemeClr val="bg2"/>
                </a:solidFill>
              </a:rPr>
              <a:t>Disabled</a:t>
            </a:r>
            <a:r>
              <a:rPr lang="nl-BE" dirty="0" smtClean="0">
                <a:solidFill>
                  <a:schemeClr val="bg2"/>
                </a:solidFill>
              </a:rPr>
              <a:t>  </a:t>
            </a:r>
          </a:p>
          <a:p>
            <a:pPr marL="1428750" lvl="2" indent="-285750">
              <a:buFontTx/>
              <a:buChar char="-"/>
            </a:pPr>
            <a:r>
              <a:rPr lang="nl-BE" b="1" dirty="0" smtClean="0">
                <a:solidFill>
                  <a:schemeClr val="bg2"/>
                </a:solidFill>
              </a:rPr>
              <a:t>1 = </a:t>
            </a:r>
            <a:r>
              <a:rPr lang="nl-BE" b="1" dirty="0" err="1" smtClean="0">
                <a:solidFill>
                  <a:schemeClr val="bg2"/>
                </a:solidFill>
              </a:rPr>
              <a:t>Enabled</a:t>
            </a:r>
            <a:r>
              <a:rPr lang="nl-BE" b="1" dirty="0" smtClean="0">
                <a:solidFill>
                  <a:schemeClr val="bg2"/>
                </a:solidFill>
              </a:rPr>
              <a:t> </a:t>
            </a:r>
          </a:p>
          <a:p>
            <a:pPr marL="285750" indent="-285750">
              <a:buFontTx/>
              <a:buChar char="-"/>
            </a:pPr>
            <a:endParaRPr lang="nl-BE" dirty="0">
              <a:solidFill>
                <a:schemeClr val="bg2"/>
              </a:solidFill>
            </a:endParaRPr>
          </a:p>
          <a:p>
            <a:pPr marL="285750" indent="-285750">
              <a:buFontTx/>
              <a:buChar char="-"/>
            </a:pPr>
            <a:r>
              <a:rPr lang="nl-BE" dirty="0" smtClean="0">
                <a:solidFill>
                  <a:schemeClr val="bg2"/>
                </a:solidFill>
              </a:rPr>
              <a:t>Room </a:t>
            </a:r>
            <a:r>
              <a:rPr lang="nl-BE" dirty="0" err="1" smtClean="0">
                <a:solidFill>
                  <a:schemeClr val="bg2"/>
                </a:solidFill>
              </a:rPr>
              <a:t>antifrost</a:t>
            </a:r>
            <a:r>
              <a:rPr lang="nl-BE" dirty="0" smtClean="0">
                <a:solidFill>
                  <a:schemeClr val="bg2"/>
                </a:solidFill>
              </a:rPr>
              <a:t> </a:t>
            </a:r>
            <a:r>
              <a:rPr lang="nl-BE" dirty="0" err="1" smtClean="0">
                <a:solidFill>
                  <a:schemeClr val="bg2"/>
                </a:solidFill>
              </a:rPr>
              <a:t>temperature</a:t>
            </a:r>
            <a:endParaRPr lang="nl-BE" dirty="0" smtClean="0">
              <a:solidFill>
                <a:schemeClr val="bg2"/>
              </a:solidFill>
            </a:endParaRPr>
          </a:p>
          <a:p>
            <a:pPr marL="742950" lvl="1" indent="-285750">
              <a:buFontTx/>
              <a:buChar char="-"/>
            </a:pPr>
            <a:r>
              <a:rPr lang="nl-BE" dirty="0" smtClean="0"/>
              <a:t>[2-05]	</a:t>
            </a:r>
          </a:p>
          <a:p>
            <a:pPr marL="1428750" lvl="2" indent="-285750">
              <a:buFontTx/>
              <a:buChar char="-"/>
            </a:pPr>
            <a:r>
              <a:rPr lang="nl-BE" dirty="0" smtClean="0"/>
              <a:t>Default 16°C</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128270658"/>
              </p:ext>
            </p:extLst>
          </p:nvPr>
        </p:nvGraphicFramePr>
        <p:xfrm>
          <a:off x="683568" y="5517232"/>
          <a:ext cx="2880320" cy="1041276"/>
        </p:xfrm>
        <a:graphic>
          <a:graphicData uri="http://schemas.openxmlformats.org/drawingml/2006/table">
            <a:tbl>
              <a:tblPr firstRow="1">
                <a:tableStyleId>{3C2FFA5D-87B4-456A-9821-1D502468CF0F}</a:tableStyleId>
              </a:tblPr>
              <a:tblGrid>
                <a:gridCol w="1440160"/>
                <a:gridCol w="1440160"/>
              </a:tblGrid>
              <a:tr h="281181">
                <a:tc>
                  <a:txBody>
                    <a:bodyPr/>
                    <a:lstStyle/>
                    <a:p>
                      <a:pPr algn="ctr" fontAlgn="b"/>
                      <a:r>
                        <a:rPr lang="en-US" sz="1600" u="none" strike="noStrike" dirty="0" smtClean="0">
                          <a:solidFill>
                            <a:schemeClr val="bg2"/>
                          </a:solidFill>
                          <a:effectLst/>
                        </a:rPr>
                        <a:t>Bread</a:t>
                      </a:r>
                      <a:r>
                        <a:rPr lang="en-US" sz="1600" u="none" strike="noStrike" baseline="0" dirty="0" smtClean="0">
                          <a:solidFill>
                            <a:schemeClr val="bg2"/>
                          </a:solidFill>
                          <a:effectLst/>
                        </a:rPr>
                        <a:t> Crumb </a:t>
                      </a:r>
                      <a:endParaRPr lang="en-GB" sz="1600" b="1" i="0" u="none" strike="noStrike" dirty="0">
                        <a:solidFill>
                          <a:schemeClr val="bg2"/>
                        </a:solidFill>
                        <a:effectLst/>
                        <a:latin typeface="+mn-lt"/>
                      </a:endParaRPr>
                    </a:p>
                  </a:txBody>
                  <a:tcPr marL="36000" marR="36000" marT="9525" marB="0" anchor="ctr"/>
                </a:tc>
                <a:tc>
                  <a:txBody>
                    <a:bodyPr/>
                    <a:lstStyle/>
                    <a:p>
                      <a:pPr algn="ctr" fontAlgn="b"/>
                      <a:r>
                        <a:rPr lang="en-US" sz="1600" u="none" strike="noStrike" dirty="0" smtClean="0">
                          <a:solidFill>
                            <a:schemeClr val="bg2"/>
                          </a:solidFill>
                          <a:effectLst/>
                        </a:rPr>
                        <a:t>Overview</a:t>
                      </a:r>
                      <a:endParaRPr lang="en-GB" sz="1600" b="1" i="0" u="none" strike="noStrike" dirty="0">
                        <a:solidFill>
                          <a:schemeClr val="bg2"/>
                        </a:solidFill>
                        <a:effectLst/>
                        <a:latin typeface="+mn-lt"/>
                      </a:endParaRPr>
                    </a:p>
                  </a:txBody>
                  <a:tcPr marL="36000" marR="36000" marT="9525" marB="0" anchor="ctr"/>
                </a:tc>
              </a:tr>
              <a:tr h="161925">
                <a:tc>
                  <a:txBody>
                    <a:bodyPr/>
                    <a:lstStyle/>
                    <a:p>
                      <a:pPr algn="ctr" fontAlgn="b"/>
                      <a:r>
                        <a:rPr lang="en-US" sz="1600" u="none" strike="noStrike" dirty="0" smtClean="0">
                          <a:solidFill>
                            <a:schemeClr val="bg2"/>
                          </a:solidFill>
                          <a:effectLst/>
                        </a:rPr>
                        <a:t>-</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nl-BE" sz="1600" b="0" i="0" u="none" strike="noStrike" dirty="0" smtClean="0">
                          <a:solidFill>
                            <a:schemeClr val="bg2"/>
                          </a:solidFill>
                          <a:effectLst/>
                          <a:latin typeface="+mn-lt"/>
                        </a:rPr>
                        <a:t>4-04</a:t>
                      </a:r>
                      <a:endParaRPr lang="en-GB" sz="1600" b="0" i="0" u="none" strike="noStrike" dirty="0">
                        <a:solidFill>
                          <a:schemeClr val="bg2"/>
                        </a:solidFill>
                        <a:effectLst/>
                        <a:latin typeface="+mn-lt"/>
                      </a:endParaRPr>
                    </a:p>
                  </a:txBody>
                  <a:tcPr marL="36000" marR="36000" marT="9525" marB="0" anchor="ctr"/>
                </a:tc>
              </a:tr>
              <a:tr h="161925">
                <a:tc>
                  <a:txBody>
                    <a:bodyPr/>
                    <a:lstStyle/>
                    <a:p>
                      <a:pPr algn="ctr" fontAlgn="b"/>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nl-BE" sz="1600" b="0" i="0" u="none" strike="noStrike" dirty="0" smtClean="0">
                          <a:solidFill>
                            <a:schemeClr val="bg2"/>
                          </a:solidFill>
                          <a:effectLst/>
                          <a:latin typeface="+mn-lt"/>
                        </a:rPr>
                        <a:t>2-05</a:t>
                      </a:r>
                      <a:endParaRPr lang="en-GB" sz="1600" b="0" i="0" u="none" strike="noStrike" dirty="0">
                        <a:solidFill>
                          <a:schemeClr val="bg2"/>
                        </a:solidFill>
                        <a:effectLst/>
                        <a:latin typeface="+mn-lt"/>
                      </a:endParaRPr>
                    </a:p>
                  </a:txBody>
                  <a:tcPr marL="36000" marR="36000" marT="9525" marB="0" anchor="ctr"/>
                </a:tc>
              </a:tr>
              <a:tr h="161925">
                <a:tc>
                  <a:txBody>
                    <a:bodyPr/>
                    <a:lstStyle/>
                    <a:p>
                      <a:pPr algn="ctr" fontAlgn="b"/>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nl-BE" sz="1600" b="0" i="0" u="none" strike="noStrike" dirty="0" smtClean="0">
                          <a:solidFill>
                            <a:schemeClr val="bg2"/>
                          </a:solidFill>
                          <a:effectLst/>
                          <a:latin typeface="+mn-lt"/>
                        </a:rPr>
                        <a:t>2-06</a:t>
                      </a:r>
                      <a:endParaRPr lang="en-GB" sz="1600" b="0" i="0" u="none" strike="noStrike" dirty="0">
                        <a:solidFill>
                          <a:schemeClr val="bg2"/>
                        </a:solidFill>
                        <a:effectLst/>
                        <a:latin typeface="+mn-lt"/>
                      </a:endParaRPr>
                    </a:p>
                  </a:txBody>
                  <a:tcPr marL="36000" marR="36000" marT="9525" marB="0" anchor="ctr"/>
                </a:tc>
              </a:tr>
            </a:tbl>
          </a:graphicData>
        </a:graphic>
      </p:graphicFrame>
    </p:spTree>
    <p:extLst>
      <p:ext uri="{BB962C8B-B14F-4D97-AF65-F5344CB8AC3E}">
        <p14:creationId xmlns:p14="http://schemas.microsoft.com/office/powerpoint/2010/main" val="364574684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85</a:t>
            </a:fld>
            <a:endParaRPr lang="en-US"/>
          </a:p>
        </p:txBody>
      </p:sp>
      <p:sp>
        <p:nvSpPr>
          <p:cNvPr id="4" name="Text Placeholder 3"/>
          <p:cNvSpPr>
            <a:spLocks noGrp="1"/>
          </p:cNvSpPr>
          <p:nvPr>
            <p:ph type="body" sz="quarter" idx="15"/>
          </p:nvPr>
        </p:nvSpPr>
        <p:spPr/>
        <p:txBody>
          <a:bodyPr/>
          <a:lstStyle/>
          <a:p>
            <a:r>
              <a:rPr lang="nl-BE" dirty="0"/>
              <a:t>2.5 Installer setting – System </a:t>
            </a:r>
            <a:r>
              <a:rPr lang="nl-BE" dirty="0" err="1"/>
              <a:t>operation</a:t>
            </a:r>
            <a:r>
              <a:rPr lang="nl-BE" dirty="0"/>
              <a:t> </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err="1" smtClean="0">
                <a:solidFill>
                  <a:schemeClr val="bg2"/>
                </a:solidFill>
              </a:rPr>
              <a:t>Weather</a:t>
            </a:r>
            <a:r>
              <a:rPr lang="nl-BE" dirty="0" smtClean="0">
                <a:solidFill>
                  <a:schemeClr val="bg2"/>
                </a:solidFill>
              </a:rPr>
              <a:t> </a:t>
            </a:r>
            <a:r>
              <a:rPr lang="nl-BE" dirty="0" err="1" smtClean="0">
                <a:solidFill>
                  <a:schemeClr val="bg2"/>
                </a:solidFill>
              </a:rPr>
              <a:t>depending</a:t>
            </a:r>
            <a:r>
              <a:rPr lang="nl-BE" dirty="0" smtClean="0">
                <a:solidFill>
                  <a:schemeClr val="bg2"/>
                </a:solidFill>
              </a:rPr>
              <a:t> – </a:t>
            </a:r>
            <a:r>
              <a:rPr lang="nl-BE" dirty="0" err="1" smtClean="0">
                <a:solidFill>
                  <a:schemeClr val="bg2"/>
                </a:solidFill>
              </a:rPr>
              <a:t>Avarage</a:t>
            </a:r>
            <a:r>
              <a:rPr lang="nl-BE" dirty="0" smtClean="0">
                <a:solidFill>
                  <a:schemeClr val="bg2"/>
                </a:solidFill>
              </a:rPr>
              <a:t> timing</a:t>
            </a:r>
          </a:p>
          <a:p>
            <a:pPr marL="742950" lvl="1" indent="-285750">
              <a:buFontTx/>
              <a:buChar char="-"/>
            </a:pPr>
            <a:r>
              <a:rPr lang="nl-BE" dirty="0" smtClean="0"/>
              <a:t>[A.6.4]</a:t>
            </a:r>
          </a:p>
          <a:p>
            <a:pPr marL="1428750" lvl="2" indent="-285750">
              <a:buFontTx/>
              <a:buChar char="-"/>
            </a:pPr>
            <a:r>
              <a:rPr lang="nl-BE" b="1" dirty="0" smtClean="0"/>
              <a:t>No </a:t>
            </a:r>
            <a:r>
              <a:rPr lang="nl-BE" b="1" dirty="0" err="1" smtClean="0"/>
              <a:t>avaraging</a:t>
            </a:r>
            <a:r>
              <a:rPr lang="nl-BE" b="1" dirty="0" smtClean="0"/>
              <a:t> = 0</a:t>
            </a:r>
          </a:p>
          <a:p>
            <a:pPr marL="1428750" lvl="2" indent="-285750">
              <a:buFontTx/>
              <a:buChar char="-"/>
            </a:pPr>
            <a:r>
              <a:rPr lang="nl-BE" dirty="0" smtClean="0"/>
              <a:t>12 </a:t>
            </a:r>
            <a:r>
              <a:rPr lang="nl-BE" dirty="0" err="1" smtClean="0"/>
              <a:t>hours</a:t>
            </a:r>
            <a:r>
              <a:rPr lang="nl-BE" dirty="0" smtClean="0"/>
              <a:t> = 1</a:t>
            </a:r>
          </a:p>
          <a:p>
            <a:pPr marL="1428750" lvl="2" indent="-285750">
              <a:buFontTx/>
              <a:buChar char="-"/>
            </a:pPr>
            <a:r>
              <a:rPr lang="nl-BE" dirty="0" smtClean="0"/>
              <a:t>24 </a:t>
            </a:r>
            <a:r>
              <a:rPr lang="nl-BE" dirty="0" err="1" smtClean="0"/>
              <a:t>hours</a:t>
            </a:r>
            <a:r>
              <a:rPr lang="nl-BE" dirty="0" smtClean="0"/>
              <a:t> = 2</a:t>
            </a:r>
          </a:p>
          <a:p>
            <a:pPr marL="1428750" lvl="2" indent="-285750">
              <a:buFontTx/>
              <a:buChar char="-"/>
            </a:pPr>
            <a:r>
              <a:rPr lang="nl-BE" dirty="0" smtClean="0"/>
              <a:t>48 </a:t>
            </a:r>
            <a:r>
              <a:rPr lang="nl-BE" dirty="0" err="1" smtClean="0"/>
              <a:t>hours</a:t>
            </a:r>
            <a:r>
              <a:rPr lang="nl-BE" dirty="0" smtClean="0"/>
              <a:t> = 3</a:t>
            </a:r>
          </a:p>
          <a:p>
            <a:pPr marL="1428750" lvl="2" indent="-285750">
              <a:buFontTx/>
              <a:buChar char="-"/>
            </a:pPr>
            <a:r>
              <a:rPr lang="nl-BE" dirty="0" smtClean="0"/>
              <a:t>72 </a:t>
            </a:r>
            <a:r>
              <a:rPr lang="nl-BE" dirty="0" err="1" smtClean="0"/>
              <a:t>hours</a:t>
            </a:r>
            <a:r>
              <a:rPr lang="nl-BE" dirty="0" smtClean="0"/>
              <a:t> = 72</a:t>
            </a:r>
          </a:p>
          <a:p>
            <a:pPr marL="742950" lvl="1" indent="-285750">
              <a:buFontTx/>
              <a:buChar char="-"/>
            </a:pPr>
            <a:r>
              <a:rPr lang="nl-BE" dirty="0" err="1">
                <a:solidFill>
                  <a:schemeClr val="bg2"/>
                </a:solidFill>
              </a:rPr>
              <a:t>To</a:t>
            </a:r>
            <a:r>
              <a:rPr lang="nl-BE" dirty="0">
                <a:solidFill>
                  <a:schemeClr val="bg2"/>
                </a:solidFill>
              </a:rPr>
              <a:t> </a:t>
            </a:r>
            <a:r>
              <a:rPr lang="nl-BE" dirty="0" err="1">
                <a:solidFill>
                  <a:schemeClr val="bg2"/>
                </a:solidFill>
              </a:rPr>
              <a:t>reduce</a:t>
            </a:r>
            <a:r>
              <a:rPr lang="nl-BE" dirty="0">
                <a:solidFill>
                  <a:schemeClr val="bg2"/>
                </a:solidFill>
              </a:rPr>
              <a:t> </a:t>
            </a:r>
            <a:r>
              <a:rPr lang="nl-BE" dirty="0" err="1">
                <a:solidFill>
                  <a:schemeClr val="bg2"/>
                </a:solidFill>
              </a:rPr>
              <a:t>infuence</a:t>
            </a:r>
            <a:r>
              <a:rPr lang="nl-BE" dirty="0">
                <a:solidFill>
                  <a:schemeClr val="bg2"/>
                </a:solidFill>
              </a:rPr>
              <a:t> of </a:t>
            </a:r>
            <a:r>
              <a:rPr lang="nl-BE" dirty="0" err="1">
                <a:solidFill>
                  <a:schemeClr val="bg2"/>
                </a:solidFill>
              </a:rPr>
              <a:t>quick</a:t>
            </a:r>
            <a:r>
              <a:rPr lang="nl-BE" dirty="0">
                <a:solidFill>
                  <a:schemeClr val="bg2"/>
                </a:solidFill>
              </a:rPr>
              <a:t> </a:t>
            </a:r>
            <a:r>
              <a:rPr lang="nl-BE" dirty="0" err="1">
                <a:solidFill>
                  <a:schemeClr val="bg2"/>
                </a:solidFill>
              </a:rPr>
              <a:t>temperate</a:t>
            </a:r>
            <a:r>
              <a:rPr lang="nl-BE" dirty="0">
                <a:solidFill>
                  <a:schemeClr val="bg2"/>
                </a:solidFill>
              </a:rPr>
              <a:t> changes</a:t>
            </a:r>
          </a:p>
          <a:p>
            <a:pPr lvl="1"/>
            <a:endParaRPr lang="nl-BE" dirty="0" smtClean="0"/>
          </a:p>
        </p:txBody>
      </p:sp>
      <p:graphicFrame>
        <p:nvGraphicFramePr>
          <p:cNvPr id="6" name="Table 5"/>
          <p:cNvGraphicFramePr>
            <a:graphicFrameLocks noGrp="1"/>
          </p:cNvGraphicFramePr>
          <p:nvPr>
            <p:extLst>
              <p:ext uri="{D42A27DB-BD31-4B8C-83A1-F6EECF244321}">
                <p14:modId xmlns:p14="http://schemas.microsoft.com/office/powerpoint/2010/main" val="305947487"/>
              </p:ext>
            </p:extLst>
          </p:nvPr>
        </p:nvGraphicFramePr>
        <p:xfrm>
          <a:off x="755576" y="5949280"/>
          <a:ext cx="2736304" cy="534546"/>
        </p:xfrm>
        <a:graphic>
          <a:graphicData uri="http://schemas.openxmlformats.org/drawingml/2006/table">
            <a:tbl>
              <a:tblPr firstRow="1">
                <a:tableStyleId>{3C2FFA5D-87B4-456A-9821-1D502468CF0F}</a:tableStyleId>
              </a:tblPr>
              <a:tblGrid>
                <a:gridCol w="1368152"/>
                <a:gridCol w="1368152"/>
              </a:tblGrid>
              <a:tr h="281181">
                <a:tc>
                  <a:txBody>
                    <a:bodyPr/>
                    <a:lstStyle/>
                    <a:p>
                      <a:pPr algn="ctr" fontAlgn="b"/>
                      <a:r>
                        <a:rPr lang="en-US" sz="1600" u="none" strike="noStrike" dirty="0" smtClean="0">
                          <a:solidFill>
                            <a:schemeClr val="bg2"/>
                          </a:solidFill>
                          <a:effectLst/>
                        </a:rPr>
                        <a:t>Bread</a:t>
                      </a:r>
                      <a:r>
                        <a:rPr lang="en-US" sz="1600" u="none" strike="noStrike" baseline="0" dirty="0" smtClean="0">
                          <a:solidFill>
                            <a:schemeClr val="bg2"/>
                          </a:solidFill>
                          <a:effectLst/>
                        </a:rPr>
                        <a:t> Crumb </a:t>
                      </a:r>
                      <a:endParaRPr lang="en-GB" sz="1600" b="1" i="0" u="none" strike="noStrike" dirty="0">
                        <a:solidFill>
                          <a:schemeClr val="bg2"/>
                        </a:solidFill>
                        <a:effectLst/>
                        <a:latin typeface="+mn-lt"/>
                      </a:endParaRPr>
                    </a:p>
                  </a:txBody>
                  <a:tcPr marL="36000" marR="36000" marT="9525" marB="0" anchor="ctr"/>
                </a:tc>
                <a:tc>
                  <a:txBody>
                    <a:bodyPr/>
                    <a:lstStyle/>
                    <a:p>
                      <a:pPr algn="ctr" fontAlgn="b"/>
                      <a:r>
                        <a:rPr lang="en-US" sz="1600" u="none" strike="noStrike" dirty="0" smtClean="0">
                          <a:solidFill>
                            <a:schemeClr val="bg2"/>
                          </a:solidFill>
                          <a:effectLst/>
                        </a:rPr>
                        <a:t>Overview</a:t>
                      </a:r>
                      <a:endParaRPr lang="en-GB" sz="1600" b="1" i="0" u="none" strike="noStrike" dirty="0">
                        <a:solidFill>
                          <a:schemeClr val="bg2"/>
                        </a:solidFill>
                        <a:effectLst/>
                        <a:latin typeface="+mn-lt"/>
                      </a:endParaRPr>
                    </a:p>
                  </a:txBody>
                  <a:tcPr marL="36000" marR="36000" marT="9525" marB="0" anchor="ctr"/>
                </a:tc>
              </a:tr>
              <a:tr h="161925">
                <a:tc>
                  <a:txBody>
                    <a:bodyPr/>
                    <a:lstStyle/>
                    <a:p>
                      <a:pPr algn="ctr" fontAlgn="b"/>
                      <a:r>
                        <a:rPr lang="en-US" sz="1600" u="none" strike="noStrike" dirty="0" smtClean="0">
                          <a:solidFill>
                            <a:schemeClr val="bg2"/>
                          </a:solidFill>
                          <a:effectLst/>
                        </a:rPr>
                        <a:t>[A.6.4]</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en-GB" sz="1600" b="0" i="0" u="none" strike="noStrike" dirty="0" smtClean="0">
                          <a:solidFill>
                            <a:schemeClr val="bg2"/>
                          </a:solidFill>
                          <a:effectLst/>
                          <a:latin typeface="+mn-lt"/>
                        </a:rPr>
                        <a:t>1-0A</a:t>
                      </a:r>
                      <a:endParaRPr lang="en-GB" sz="1600" b="0" i="0" u="none" strike="noStrike" dirty="0">
                        <a:solidFill>
                          <a:schemeClr val="bg2"/>
                        </a:solidFill>
                        <a:effectLst/>
                        <a:latin typeface="+mn-lt"/>
                      </a:endParaRPr>
                    </a:p>
                  </a:txBody>
                  <a:tcPr marL="36000" marR="36000" marT="9525" marB="0" anchor="ctr"/>
                </a:tc>
              </a:tr>
            </a:tbl>
          </a:graphicData>
        </a:graphic>
      </p:graphicFrame>
    </p:spTree>
    <p:extLst>
      <p:ext uri="{BB962C8B-B14F-4D97-AF65-F5344CB8AC3E}">
        <p14:creationId xmlns:p14="http://schemas.microsoft.com/office/powerpoint/2010/main" val="387208012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86</a:t>
            </a:fld>
            <a:endParaRPr lang="en-US"/>
          </a:p>
        </p:txBody>
      </p:sp>
      <p:sp>
        <p:nvSpPr>
          <p:cNvPr id="4" name="Text Placeholder 3"/>
          <p:cNvSpPr>
            <a:spLocks noGrp="1"/>
          </p:cNvSpPr>
          <p:nvPr>
            <p:ph type="body" sz="quarter" idx="15"/>
          </p:nvPr>
        </p:nvSpPr>
        <p:spPr/>
        <p:txBody>
          <a:bodyPr/>
          <a:lstStyle/>
          <a:p>
            <a:r>
              <a:rPr lang="nl-BE" dirty="0"/>
              <a:t>2.5 Installer setting – System </a:t>
            </a:r>
            <a:r>
              <a:rPr lang="nl-BE" dirty="0" err="1"/>
              <a:t>operation</a:t>
            </a:r>
            <a:r>
              <a:rPr lang="nl-BE" dirty="0"/>
              <a:t> </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smtClean="0">
                <a:solidFill>
                  <a:schemeClr val="bg2"/>
                </a:solidFill>
              </a:rPr>
              <a:t>Is the </a:t>
            </a:r>
            <a:r>
              <a:rPr lang="nl-BE" dirty="0" err="1" smtClean="0">
                <a:solidFill>
                  <a:schemeClr val="bg2"/>
                </a:solidFill>
              </a:rPr>
              <a:t>installer</a:t>
            </a:r>
            <a:r>
              <a:rPr lang="nl-BE" dirty="0" smtClean="0">
                <a:solidFill>
                  <a:schemeClr val="bg2"/>
                </a:solidFill>
              </a:rPr>
              <a:t> on site?</a:t>
            </a:r>
          </a:p>
          <a:p>
            <a:pPr marL="742950" lvl="1" indent="-285750">
              <a:buFontTx/>
              <a:buChar char="-"/>
            </a:pPr>
            <a:r>
              <a:rPr lang="nl-BE" dirty="0" smtClean="0">
                <a:solidFill>
                  <a:schemeClr val="bg2"/>
                </a:solidFill>
              </a:rPr>
              <a:t>[4-0E]</a:t>
            </a:r>
          </a:p>
          <a:p>
            <a:pPr marL="1428750" lvl="2" indent="-285750">
              <a:buFontTx/>
              <a:buChar char="-"/>
            </a:pPr>
            <a:r>
              <a:rPr lang="nl-BE" dirty="0" smtClean="0"/>
              <a:t>0 =  Yes</a:t>
            </a:r>
          </a:p>
          <a:p>
            <a:pPr marL="1428750" lvl="2" indent="-285750">
              <a:buFontTx/>
              <a:buChar char="-"/>
            </a:pPr>
            <a:r>
              <a:rPr lang="nl-BE" b="1" dirty="0" smtClean="0"/>
              <a:t>1 = No</a:t>
            </a:r>
          </a:p>
          <a:p>
            <a:pPr marL="742950" lvl="1" indent="-285750">
              <a:buFontTx/>
              <a:buChar char="-"/>
            </a:pPr>
            <a:endParaRPr lang="nl-BE" dirty="0"/>
          </a:p>
          <a:p>
            <a:pPr marL="742950" lvl="1" indent="-285750">
              <a:buFontTx/>
              <a:buChar char="-"/>
            </a:pPr>
            <a:r>
              <a:rPr lang="nl-BE" dirty="0" err="1" smtClean="0"/>
              <a:t>Enables</a:t>
            </a:r>
            <a:r>
              <a:rPr lang="nl-BE" dirty="0" smtClean="0"/>
              <a:t> room </a:t>
            </a:r>
            <a:r>
              <a:rPr lang="nl-BE" dirty="0" err="1" smtClean="0"/>
              <a:t>antifrost</a:t>
            </a:r>
            <a:r>
              <a:rPr lang="nl-BE" dirty="0" smtClean="0"/>
              <a:t> en pipe </a:t>
            </a:r>
            <a:r>
              <a:rPr lang="nl-BE" dirty="0" err="1" smtClean="0"/>
              <a:t>freeze</a:t>
            </a:r>
            <a:r>
              <a:rPr lang="nl-BE" dirty="0" smtClean="0"/>
              <a:t>-up </a:t>
            </a:r>
            <a:r>
              <a:rPr lang="nl-BE" dirty="0" err="1" smtClean="0"/>
              <a:t>protection</a:t>
            </a:r>
            <a:r>
              <a:rPr lang="nl-BE" dirty="0" smtClean="0"/>
              <a:t> </a:t>
            </a:r>
            <a:r>
              <a:rPr lang="nl-BE" dirty="0" err="1" smtClean="0"/>
              <a:t>for</a:t>
            </a:r>
            <a:r>
              <a:rPr lang="nl-BE" dirty="0"/>
              <a:t> </a:t>
            </a:r>
            <a:r>
              <a:rPr lang="nl-BE" dirty="0" smtClean="0"/>
              <a:t>12 </a:t>
            </a:r>
            <a:r>
              <a:rPr lang="nl-BE" dirty="0" err="1" smtClean="0"/>
              <a:t>hours</a:t>
            </a:r>
            <a:r>
              <a:rPr lang="nl-BE" dirty="0" smtClean="0"/>
              <a:t>, </a:t>
            </a:r>
            <a:r>
              <a:rPr lang="nl-BE" dirty="0" err="1" smtClean="0"/>
              <a:t>after</a:t>
            </a:r>
            <a:r>
              <a:rPr lang="nl-BE" dirty="0" smtClean="0"/>
              <a:t> 12 </a:t>
            </a:r>
            <a:r>
              <a:rPr lang="nl-BE" dirty="0" err="1" smtClean="0"/>
              <a:t>hours</a:t>
            </a:r>
            <a:r>
              <a:rPr lang="nl-BE" dirty="0" smtClean="0"/>
              <a:t> </a:t>
            </a:r>
            <a:r>
              <a:rPr lang="nl-BE" dirty="0" err="1" smtClean="0"/>
              <a:t>this</a:t>
            </a:r>
            <a:r>
              <a:rPr lang="nl-BE" dirty="0" smtClean="0"/>
              <a:t> setting </a:t>
            </a:r>
            <a:r>
              <a:rPr lang="nl-BE" dirty="0" err="1" smtClean="0"/>
              <a:t>goes</a:t>
            </a:r>
            <a:r>
              <a:rPr lang="nl-BE" dirty="0" smtClean="0"/>
              <a:t> </a:t>
            </a:r>
            <a:r>
              <a:rPr lang="nl-BE" dirty="0" err="1" smtClean="0"/>
              <a:t>automaticaly</a:t>
            </a:r>
            <a:r>
              <a:rPr lang="nl-BE" dirty="0" smtClean="0"/>
              <a:t> </a:t>
            </a:r>
            <a:r>
              <a:rPr lang="nl-BE" dirty="0" err="1" smtClean="0"/>
              <a:t>to</a:t>
            </a:r>
            <a:r>
              <a:rPr lang="nl-BE" dirty="0" smtClean="0"/>
              <a:t> 1 (NO). </a:t>
            </a:r>
          </a:p>
          <a:p>
            <a:pPr marL="742950" lvl="1" indent="-285750">
              <a:buFontTx/>
              <a:buChar char="-"/>
            </a:pPr>
            <a:r>
              <a:rPr lang="nl-BE" dirty="0" smtClean="0"/>
              <a:t>Is default 0 </a:t>
            </a:r>
            <a:r>
              <a:rPr lang="nl-BE" dirty="0" err="1" smtClean="0"/>
              <a:t>for</a:t>
            </a:r>
            <a:r>
              <a:rPr lang="nl-BE" dirty="0" smtClean="0"/>
              <a:t> the first 12 </a:t>
            </a:r>
            <a:r>
              <a:rPr lang="nl-BE" dirty="0" err="1" smtClean="0"/>
              <a:t>hours</a:t>
            </a:r>
            <a:r>
              <a:rPr lang="nl-BE" dirty="0" smtClean="0"/>
              <a:t> of </a:t>
            </a:r>
            <a:r>
              <a:rPr lang="nl-BE" dirty="0" err="1" smtClean="0"/>
              <a:t>operation</a:t>
            </a:r>
            <a:r>
              <a:rPr lang="nl-BE" dirty="0" smtClean="0"/>
              <a:t> of the unit. </a:t>
            </a:r>
            <a:endParaRPr lang="en-GB" dirty="0"/>
          </a:p>
        </p:txBody>
      </p:sp>
    </p:spTree>
    <p:extLst>
      <p:ext uri="{BB962C8B-B14F-4D97-AF65-F5344CB8AC3E}">
        <p14:creationId xmlns:p14="http://schemas.microsoft.com/office/powerpoint/2010/main" val="395205375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87</a:t>
            </a:fld>
            <a:endParaRPr lang="en-US"/>
          </a:p>
        </p:txBody>
      </p:sp>
      <p:sp>
        <p:nvSpPr>
          <p:cNvPr id="4" name="Text Placeholder 3"/>
          <p:cNvSpPr>
            <a:spLocks noGrp="1"/>
          </p:cNvSpPr>
          <p:nvPr>
            <p:ph type="body" sz="quarter" idx="15"/>
          </p:nvPr>
        </p:nvSpPr>
        <p:spPr/>
        <p:txBody>
          <a:bodyPr/>
          <a:lstStyle/>
          <a:p>
            <a:r>
              <a:rPr lang="nl-BE" dirty="0"/>
              <a:t>2.5 Installer setting – System </a:t>
            </a:r>
            <a:r>
              <a:rPr lang="nl-BE" dirty="0" err="1"/>
              <a:t>operation</a:t>
            </a:r>
            <a:r>
              <a:rPr lang="nl-BE" dirty="0"/>
              <a:t> </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smtClean="0">
                <a:solidFill>
                  <a:schemeClr val="bg2"/>
                </a:solidFill>
              </a:rPr>
              <a:t>Contact type</a:t>
            </a:r>
          </a:p>
          <a:p>
            <a:pPr marL="742950" lvl="1" indent="-285750">
              <a:buFontTx/>
              <a:buChar char="-"/>
            </a:pPr>
            <a:r>
              <a:rPr lang="nl-BE" dirty="0" smtClean="0"/>
              <a:t>[A.2.2.E.5] </a:t>
            </a:r>
            <a:r>
              <a:rPr lang="nl-BE" dirty="0" err="1" smtClean="0"/>
              <a:t>main</a:t>
            </a:r>
            <a:r>
              <a:rPr lang="nl-BE" dirty="0" smtClean="0"/>
              <a:t> &amp; [A.2.2.E.6]</a:t>
            </a:r>
          </a:p>
          <a:p>
            <a:pPr marL="1428750" lvl="2" indent="-285750">
              <a:buFontTx/>
              <a:buChar char="-"/>
            </a:pPr>
            <a:r>
              <a:rPr lang="nl-BE" b="1" dirty="0" smtClean="0"/>
              <a:t>0 = Thermo ON/OFF </a:t>
            </a:r>
            <a:r>
              <a:rPr lang="nl-BE" b="1" dirty="0" err="1" smtClean="0"/>
              <a:t>request</a:t>
            </a:r>
            <a:endParaRPr lang="nl-BE" b="1" dirty="0" smtClean="0"/>
          </a:p>
          <a:p>
            <a:pPr marL="1428750" lvl="2" indent="-285750">
              <a:buFontTx/>
              <a:buChar char="-"/>
            </a:pPr>
            <a:r>
              <a:rPr lang="nl-BE" dirty="0" smtClean="0"/>
              <a:t>1 = </a:t>
            </a:r>
            <a:r>
              <a:rPr lang="nl-BE" dirty="0" err="1" smtClean="0"/>
              <a:t>Cooling</a:t>
            </a:r>
            <a:r>
              <a:rPr lang="nl-BE" dirty="0" smtClean="0"/>
              <a:t>/</a:t>
            </a:r>
            <a:r>
              <a:rPr lang="nl-BE" dirty="0" err="1" smtClean="0"/>
              <a:t>Heating</a:t>
            </a:r>
            <a:r>
              <a:rPr lang="nl-BE" dirty="0" smtClean="0"/>
              <a:t> </a:t>
            </a:r>
            <a:r>
              <a:rPr lang="nl-BE" dirty="0" err="1" smtClean="0"/>
              <a:t>request</a:t>
            </a:r>
            <a:endParaRPr lang="nl-BE" dirty="0" smtClean="0"/>
          </a:p>
          <a:p>
            <a:pPr marL="742950" lvl="1" indent="-285750">
              <a:buFontTx/>
              <a:buChar char="-"/>
            </a:pPr>
            <a:r>
              <a:rPr lang="nl-BE" dirty="0" err="1" smtClean="0"/>
              <a:t>When</a:t>
            </a:r>
            <a:r>
              <a:rPr lang="nl-BE" dirty="0" smtClean="0"/>
              <a:t> do </a:t>
            </a:r>
            <a:r>
              <a:rPr lang="nl-BE" dirty="0" err="1" smtClean="0"/>
              <a:t>you</a:t>
            </a:r>
            <a:r>
              <a:rPr lang="nl-BE" dirty="0" smtClean="0"/>
              <a:t> want the 2-way </a:t>
            </a:r>
            <a:r>
              <a:rPr lang="nl-BE" dirty="0" err="1" smtClean="0"/>
              <a:t>valve</a:t>
            </a:r>
            <a:r>
              <a:rPr lang="nl-BE" dirty="0" smtClean="0"/>
              <a:t> of the HPC </a:t>
            </a:r>
            <a:r>
              <a:rPr lang="nl-BE" dirty="0" err="1" smtClean="0"/>
              <a:t>to</a:t>
            </a:r>
            <a:r>
              <a:rPr lang="nl-BE" dirty="0" smtClean="0"/>
              <a:t> close? </a:t>
            </a:r>
            <a:r>
              <a:rPr lang="nl-BE" dirty="0" err="1" smtClean="0"/>
              <a:t>During</a:t>
            </a:r>
            <a:r>
              <a:rPr lang="nl-BE" dirty="0" smtClean="0"/>
              <a:t> </a:t>
            </a:r>
            <a:r>
              <a:rPr lang="nl-BE" dirty="0" err="1" smtClean="0"/>
              <a:t>cooling</a:t>
            </a:r>
            <a:r>
              <a:rPr lang="nl-BE" dirty="0" smtClean="0"/>
              <a:t> </a:t>
            </a:r>
            <a:r>
              <a:rPr lang="nl-BE" dirty="0" err="1" smtClean="0"/>
              <a:t>operation</a:t>
            </a:r>
            <a:r>
              <a:rPr lang="nl-BE" dirty="0" smtClean="0"/>
              <a:t> or </a:t>
            </a:r>
            <a:r>
              <a:rPr lang="nl-BE" dirty="0" err="1" smtClean="0"/>
              <a:t>when</a:t>
            </a:r>
            <a:r>
              <a:rPr lang="nl-BE" dirty="0" smtClean="0"/>
              <a:t> </a:t>
            </a:r>
            <a:r>
              <a:rPr lang="nl-BE" dirty="0" err="1" smtClean="0"/>
              <a:t>there</a:t>
            </a:r>
            <a:r>
              <a:rPr lang="nl-BE" dirty="0" smtClean="0"/>
              <a:t> is a thermo off </a:t>
            </a:r>
            <a:r>
              <a:rPr lang="nl-BE" dirty="0" err="1" smtClean="0"/>
              <a:t>request</a:t>
            </a:r>
            <a:r>
              <a:rPr lang="nl-BE" dirty="0" smtClean="0"/>
              <a:t>.</a:t>
            </a:r>
          </a:p>
          <a:p>
            <a:endParaRPr lang="nl-BE"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390803613"/>
              </p:ext>
            </p:extLst>
          </p:nvPr>
        </p:nvGraphicFramePr>
        <p:xfrm>
          <a:off x="683568" y="5856689"/>
          <a:ext cx="2160240" cy="668655"/>
        </p:xfrm>
        <a:graphic>
          <a:graphicData uri="http://schemas.openxmlformats.org/drawingml/2006/table">
            <a:tbl>
              <a:tblPr firstRow="1">
                <a:tableStyleId>{3C2FFA5D-87B4-456A-9821-1D502468CF0F}</a:tableStyleId>
              </a:tblPr>
              <a:tblGrid>
                <a:gridCol w="1080120"/>
                <a:gridCol w="1080120"/>
              </a:tblGrid>
              <a:tr h="161925">
                <a:tc>
                  <a:txBody>
                    <a:bodyPr/>
                    <a:lstStyle/>
                    <a:p>
                      <a:pPr algn="ctr" fontAlgn="b"/>
                      <a:r>
                        <a:rPr lang="en-US" sz="1400" u="none" strike="noStrike" dirty="0" smtClean="0">
                          <a:solidFill>
                            <a:schemeClr val="tx2"/>
                          </a:solidFill>
                          <a:effectLst/>
                        </a:rPr>
                        <a:t>Bread</a:t>
                      </a:r>
                      <a:r>
                        <a:rPr lang="en-US" sz="1400" u="none" strike="noStrike" baseline="0" dirty="0" smtClean="0">
                          <a:solidFill>
                            <a:schemeClr val="tx2"/>
                          </a:solidFill>
                          <a:effectLst/>
                        </a:rPr>
                        <a:t> Crumb</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Overview</a:t>
                      </a:r>
                      <a:endParaRPr lang="en-GB" sz="1400" b="1" i="0" u="none" strike="noStrike" dirty="0">
                        <a:solidFill>
                          <a:schemeClr val="tx2"/>
                        </a:solidFill>
                        <a:effectLst/>
                        <a:latin typeface="+mn-lt"/>
                      </a:endParaRPr>
                    </a:p>
                  </a:txBody>
                  <a:tcPr marL="36000" marR="36000" marT="9525" marB="0" anchor="ctr"/>
                </a:tc>
              </a:tr>
              <a:tr h="161925">
                <a:tc>
                  <a:txBody>
                    <a:bodyPr/>
                    <a:lstStyle/>
                    <a:p>
                      <a:pPr algn="ctr" fontAlgn="b"/>
                      <a:r>
                        <a:rPr lang="en-US" sz="1400" b="0" i="0" u="none" strike="noStrike" dirty="0" smtClean="0">
                          <a:solidFill>
                            <a:schemeClr val="tx2"/>
                          </a:solidFill>
                          <a:effectLst/>
                          <a:latin typeface="+mn-lt"/>
                        </a:rPr>
                        <a:t>A.2.2.E.5</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C-05</a:t>
                      </a:r>
                    </a:p>
                  </a:txBody>
                  <a:tcPr marL="36000" marR="36000" marT="9525" marB="0" anchor="ctr"/>
                </a:tc>
              </a:tr>
              <a:tr h="161925">
                <a:tc>
                  <a:txBody>
                    <a:bodyPr/>
                    <a:lstStyle/>
                    <a:p>
                      <a:pPr algn="ctr" fontAlgn="b"/>
                      <a:r>
                        <a:rPr lang="de-DE" sz="1400" b="0" i="0" u="none" strike="noStrike" dirty="0" smtClean="0">
                          <a:solidFill>
                            <a:schemeClr val="tx2"/>
                          </a:solidFill>
                          <a:effectLst/>
                          <a:latin typeface="+mn-lt"/>
                        </a:rPr>
                        <a:t>A.2.2.E.6</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C-06</a:t>
                      </a:r>
                    </a:p>
                  </a:txBody>
                  <a:tcPr marL="36000" marR="36000" marT="9525" marB="0" anchor="ctr"/>
                </a:tc>
              </a:tr>
            </a:tbl>
          </a:graphicData>
        </a:graphic>
      </p:graphicFrame>
    </p:spTree>
    <p:extLst>
      <p:ext uri="{BB962C8B-B14F-4D97-AF65-F5344CB8AC3E}">
        <p14:creationId xmlns:p14="http://schemas.microsoft.com/office/powerpoint/2010/main" val="337222280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88</a:t>
            </a:fld>
            <a:endParaRPr lang="en-US"/>
          </a:p>
        </p:txBody>
      </p:sp>
      <p:sp>
        <p:nvSpPr>
          <p:cNvPr id="4" name="Text Placeholder 3"/>
          <p:cNvSpPr>
            <a:spLocks noGrp="1"/>
          </p:cNvSpPr>
          <p:nvPr>
            <p:ph type="body" sz="quarter" idx="15"/>
          </p:nvPr>
        </p:nvSpPr>
        <p:spPr/>
        <p:txBody>
          <a:bodyPr/>
          <a:lstStyle/>
          <a:p>
            <a:r>
              <a:rPr lang="nl-BE" dirty="0"/>
              <a:t>2.5 Installer setting – System </a:t>
            </a:r>
            <a:r>
              <a:rPr lang="nl-BE" dirty="0" err="1"/>
              <a:t>operation</a:t>
            </a:r>
            <a:r>
              <a:rPr lang="nl-BE" dirty="0"/>
              <a:t> </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smtClean="0">
                <a:solidFill>
                  <a:schemeClr val="bg2"/>
                </a:solidFill>
              </a:rPr>
              <a:t>Alarm output</a:t>
            </a:r>
          </a:p>
          <a:p>
            <a:pPr marL="742950" lvl="1" indent="-285750">
              <a:buFontTx/>
              <a:buChar char="-"/>
            </a:pPr>
            <a:r>
              <a:rPr lang="nl-BE" dirty="0" smtClean="0"/>
              <a:t>[A.2.2.F.2]</a:t>
            </a:r>
          </a:p>
          <a:p>
            <a:pPr marL="1428750" lvl="2" indent="-285750">
              <a:buFontTx/>
              <a:buChar char="-"/>
            </a:pPr>
            <a:r>
              <a:rPr lang="nl-BE" dirty="0" smtClean="0"/>
              <a:t>0 = </a:t>
            </a:r>
            <a:r>
              <a:rPr lang="nl-BE" dirty="0" err="1" smtClean="0"/>
              <a:t>Normally</a:t>
            </a:r>
            <a:r>
              <a:rPr lang="nl-BE" dirty="0" smtClean="0"/>
              <a:t> open</a:t>
            </a:r>
          </a:p>
          <a:p>
            <a:pPr marL="1428750" lvl="2" indent="-285750">
              <a:buFontTx/>
              <a:buChar char="-"/>
            </a:pPr>
            <a:r>
              <a:rPr lang="nl-BE" dirty="0" smtClean="0"/>
              <a:t>1 = </a:t>
            </a:r>
            <a:r>
              <a:rPr lang="nl-BE" dirty="0" err="1" smtClean="0"/>
              <a:t>Normally</a:t>
            </a:r>
            <a:r>
              <a:rPr lang="nl-BE" dirty="0" smtClean="0"/>
              <a:t> </a:t>
            </a:r>
            <a:r>
              <a:rPr lang="nl-BE" dirty="0" err="1" smtClean="0"/>
              <a:t>closed</a:t>
            </a:r>
            <a:r>
              <a:rPr lang="nl-BE" dirty="0" smtClean="0"/>
              <a:t> (</a:t>
            </a:r>
            <a:r>
              <a:rPr lang="nl-BE" dirty="0" err="1" smtClean="0"/>
              <a:t>During</a:t>
            </a:r>
            <a:r>
              <a:rPr lang="nl-BE" dirty="0" smtClean="0"/>
              <a:t> power failure, alarm </a:t>
            </a:r>
            <a:r>
              <a:rPr lang="nl-BE" dirty="0" err="1" smtClean="0"/>
              <a:t>will</a:t>
            </a:r>
            <a:r>
              <a:rPr lang="nl-BE" dirty="0" smtClean="0"/>
              <a:t> </a:t>
            </a:r>
            <a:r>
              <a:rPr lang="nl-BE" dirty="0" err="1" smtClean="0"/>
              <a:t>activate</a:t>
            </a:r>
            <a:r>
              <a:rPr lang="nl-BE" dirty="0"/>
              <a:t>)</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705206156"/>
              </p:ext>
            </p:extLst>
          </p:nvPr>
        </p:nvGraphicFramePr>
        <p:xfrm>
          <a:off x="683568" y="6079574"/>
          <a:ext cx="2160240" cy="445770"/>
        </p:xfrm>
        <a:graphic>
          <a:graphicData uri="http://schemas.openxmlformats.org/drawingml/2006/table">
            <a:tbl>
              <a:tblPr firstRow="1">
                <a:tableStyleId>{3C2FFA5D-87B4-456A-9821-1D502468CF0F}</a:tableStyleId>
              </a:tblPr>
              <a:tblGrid>
                <a:gridCol w="1080120"/>
                <a:gridCol w="1080120"/>
              </a:tblGrid>
              <a:tr h="161925">
                <a:tc>
                  <a:txBody>
                    <a:bodyPr/>
                    <a:lstStyle/>
                    <a:p>
                      <a:pPr algn="ctr" fontAlgn="b"/>
                      <a:r>
                        <a:rPr lang="en-US" sz="1400" u="none" strike="noStrike" dirty="0" smtClean="0">
                          <a:solidFill>
                            <a:schemeClr val="tx2"/>
                          </a:solidFill>
                          <a:effectLst/>
                        </a:rPr>
                        <a:t>Bread</a:t>
                      </a:r>
                      <a:r>
                        <a:rPr lang="en-US" sz="1400" u="none" strike="noStrike" baseline="0" dirty="0" smtClean="0">
                          <a:solidFill>
                            <a:schemeClr val="tx2"/>
                          </a:solidFill>
                          <a:effectLst/>
                        </a:rPr>
                        <a:t> Crumb</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Overview</a:t>
                      </a:r>
                      <a:endParaRPr lang="en-GB" sz="1400" b="1" i="0" u="none" strike="noStrike" dirty="0">
                        <a:solidFill>
                          <a:schemeClr val="tx2"/>
                        </a:solidFill>
                        <a:effectLst/>
                        <a:latin typeface="+mn-lt"/>
                      </a:endParaRPr>
                    </a:p>
                  </a:txBody>
                  <a:tcPr marL="36000" marR="36000" marT="9525" marB="0" anchor="ctr"/>
                </a:tc>
              </a:tr>
              <a:tr h="161925">
                <a:tc>
                  <a:txBody>
                    <a:bodyPr/>
                    <a:lstStyle/>
                    <a:p>
                      <a:pPr algn="ctr" fontAlgn="b"/>
                      <a:r>
                        <a:rPr lang="en-US" sz="1400" b="0" i="0" u="none" strike="noStrike" dirty="0" smtClean="0">
                          <a:solidFill>
                            <a:schemeClr val="tx2"/>
                          </a:solidFill>
                          <a:effectLst/>
                          <a:latin typeface="+mn-lt"/>
                        </a:rPr>
                        <a:t>A.2.2.F.2</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C-09</a:t>
                      </a:r>
                    </a:p>
                  </a:txBody>
                  <a:tcPr marL="36000" marR="36000" marT="9525" marB="0" anchor="ctr"/>
                </a:tc>
              </a:tr>
            </a:tbl>
          </a:graphicData>
        </a:graphic>
      </p:graphicFrame>
    </p:spTree>
    <p:extLst>
      <p:ext uri="{BB962C8B-B14F-4D97-AF65-F5344CB8AC3E}">
        <p14:creationId xmlns:p14="http://schemas.microsoft.com/office/powerpoint/2010/main" val="387635549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89</a:t>
            </a:fld>
            <a:endParaRPr lang="en-US"/>
          </a:p>
        </p:txBody>
      </p:sp>
      <p:sp>
        <p:nvSpPr>
          <p:cNvPr id="4" name="Text Placeholder 3"/>
          <p:cNvSpPr>
            <a:spLocks noGrp="1"/>
          </p:cNvSpPr>
          <p:nvPr>
            <p:ph type="body" sz="quarter" idx="15"/>
          </p:nvPr>
        </p:nvSpPr>
        <p:spPr/>
        <p:txBody>
          <a:bodyPr/>
          <a:lstStyle/>
          <a:p>
            <a:r>
              <a:rPr lang="nl-BE" dirty="0"/>
              <a:t>2.5 Installer setting – System </a:t>
            </a:r>
            <a:r>
              <a:rPr lang="nl-BE" dirty="0" err="1"/>
              <a:t>operation</a:t>
            </a:r>
            <a:r>
              <a:rPr lang="nl-BE" dirty="0"/>
              <a:t> </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smtClean="0">
                <a:solidFill>
                  <a:schemeClr val="bg2"/>
                </a:solidFill>
              </a:rPr>
              <a:t>Glycol present</a:t>
            </a:r>
          </a:p>
          <a:p>
            <a:pPr marL="742950" lvl="1" indent="-285750">
              <a:buFontTx/>
              <a:buChar char="-"/>
            </a:pPr>
            <a:r>
              <a:rPr lang="nl-BE" dirty="0" smtClean="0">
                <a:solidFill>
                  <a:schemeClr val="bg2"/>
                </a:solidFill>
              </a:rPr>
              <a:t>[A.2.1.C]</a:t>
            </a:r>
          </a:p>
          <a:p>
            <a:pPr marL="1428750" lvl="2" indent="-285750">
              <a:buFontTx/>
              <a:buChar char="-"/>
            </a:pPr>
            <a:r>
              <a:rPr lang="nl-BE" b="1" dirty="0" smtClean="0">
                <a:solidFill>
                  <a:schemeClr val="bg2"/>
                </a:solidFill>
              </a:rPr>
              <a:t>0 = No </a:t>
            </a:r>
          </a:p>
          <a:p>
            <a:pPr marL="1428750" lvl="2" indent="-285750">
              <a:buFontTx/>
              <a:buChar char="-"/>
            </a:pPr>
            <a:r>
              <a:rPr lang="nl-BE" dirty="0" smtClean="0">
                <a:solidFill>
                  <a:schemeClr val="bg2"/>
                </a:solidFill>
              </a:rPr>
              <a:t>1 = Yes</a:t>
            </a:r>
          </a:p>
          <a:p>
            <a:pPr marL="742950" lvl="1" indent="-285750">
              <a:buFontTx/>
              <a:buChar char="-"/>
            </a:pPr>
            <a:r>
              <a:rPr lang="nl-BE" dirty="0" smtClean="0">
                <a:solidFill>
                  <a:schemeClr val="bg2"/>
                </a:solidFill>
              </a:rPr>
              <a:t> Water = Flowsensor </a:t>
            </a:r>
            <a:r>
              <a:rPr lang="nl-BE" dirty="0" err="1" smtClean="0">
                <a:solidFill>
                  <a:schemeClr val="bg2"/>
                </a:solidFill>
              </a:rPr>
              <a:t>always</a:t>
            </a:r>
            <a:endParaRPr lang="nl-BE" dirty="0" smtClean="0">
              <a:solidFill>
                <a:schemeClr val="bg2"/>
              </a:solidFill>
            </a:endParaRPr>
          </a:p>
          <a:p>
            <a:pPr marL="742950" lvl="1" indent="-285750">
              <a:buFontTx/>
              <a:buChar char="-"/>
            </a:pPr>
            <a:r>
              <a:rPr lang="nl-BE" dirty="0" smtClean="0">
                <a:solidFill>
                  <a:schemeClr val="bg2"/>
                </a:solidFill>
              </a:rPr>
              <a:t>Glycol =  </a:t>
            </a:r>
          </a:p>
          <a:p>
            <a:pPr marL="1428750" lvl="2" indent="-285750">
              <a:buFontTx/>
              <a:buChar char="-"/>
            </a:pPr>
            <a:r>
              <a:rPr lang="nl-BE" dirty="0" smtClean="0">
                <a:solidFill>
                  <a:schemeClr val="bg2"/>
                </a:solidFill>
              </a:rPr>
              <a:t>Flowswitch </a:t>
            </a:r>
            <a:r>
              <a:rPr lang="nl-BE" dirty="0" err="1" smtClean="0">
                <a:solidFill>
                  <a:schemeClr val="bg2"/>
                </a:solidFill>
              </a:rPr>
              <a:t>for</a:t>
            </a:r>
            <a:r>
              <a:rPr lang="nl-BE" dirty="0" smtClean="0">
                <a:solidFill>
                  <a:schemeClr val="bg2"/>
                </a:solidFill>
              </a:rPr>
              <a:t> glycol  (sensor </a:t>
            </a:r>
            <a:r>
              <a:rPr lang="nl-BE" dirty="0" err="1" smtClean="0">
                <a:solidFill>
                  <a:schemeClr val="bg2"/>
                </a:solidFill>
              </a:rPr>
              <a:t>not</a:t>
            </a:r>
            <a:r>
              <a:rPr lang="nl-BE" dirty="0" smtClean="0">
                <a:solidFill>
                  <a:schemeClr val="bg2"/>
                </a:solidFill>
              </a:rPr>
              <a:t> </a:t>
            </a:r>
            <a:r>
              <a:rPr lang="nl-BE" dirty="0" err="1" smtClean="0">
                <a:solidFill>
                  <a:schemeClr val="bg2"/>
                </a:solidFill>
              </a:rPr>
              <a:t>reliable</a:t>
            </a:r>
            <a:r>
              <a:rPr lang="nl-BE" dirty="0" smtClean="0">
                <a:solidFill>
                  <a:schemeClr val="bg2"/>
                </a:solidFill>
              </a:rPr>
              <a:t>)</a:t>
            </a:r>
          </a:p>
          <a:p>
            <a:pPr marL="1428750" lvl="2" indent="-285750">
              <a:buFontTx/>
              <a:buChar char="-"/>
            </a:pPr>
            <a:r>
              <a:rPr lang="nl-BE" dirty="0" smtClean="0">
                <a:solidFill>
                  <a:schemeClr val="bg2"/>
                </a:solidFill>
              </a:rPr>
              <a:t>Pump in ON/OFF mode </a:t>
            </a:r>
          </a:p>
          <a:p>
            <a:pPr marL="1428750" lvl="2" indent="-285750">
              <a:buFontTx/>
              <a:buChar char="-"/>
            </a:pPr>
            <a:endParaRPr lang="nl-BE" dirty="0" smtClean="0">
              <a:solidFill>
                <a:schemeClr val="bg2"/>
              </a:solidFill>
            </a:endParaRPr>
          </a:p>
          <a:p>
            <a:pPr marL="1428750" lvl="2" indent="-285750">
              <a:buFontTx/>
              <a:buChar char="-"/>
            </a:pPr>
            <a:endParaRPr lang="en-GB" dirty="0">
              <a:solidFill>
                <a:schemeClr val="bg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269590842"/>
              </p:ext>
            </p:extLst>
          </p:nvPr>
        </p:nvGraphicFramePr>
        <p:xfrm>
          <a:off x="683568" y="6079574"/>
          <a:ext cx="2160240" cy="445770"/>
        </p:xfrm>
        <a:graphic>
          <a:graphicData uri="http://schemas.openxmlformats.org/drawingml/2006/table">
            <a:tbl>
              <a:tblPr firstRow="1">
                <a:tableStyleId>{3C2FFA5D-87B4-456A-9821-1D502468CF0F}</a:tableStyleId>
              </a:tblPr>
              <a:tblGrid>
                <a:gridCol w="1080120"/>
                <a:gridCol w="1080120"/>
              </a:tblGrid>
              <a:tr h="161925">
                <a:tc>
                  <a:txBody>
                    <a:bodyPr/>
                    <a:lstStyle/>
                    <a:p>
                      <a:pPr algn="ctr" fontAlgn="b"/>
                      <a:r>
                        <a:rPr lang="en-US" sz="1400" u="none" strike="noStrike" dirty="0" smtClean="0">
                          <a:solidFill>
                            <a:schemeClr val="tx2"/>
                          </a:solidFill>
                          <a:effectLst/>
                        </a:rPr>
                        <a:t>Bread</a:t>
                      </a:r>
                      <a:r>
                        <a:rPr lang="en-US" sz="1400" u="none" strike="noStrike" baseline="0" dirty="0" smtClean="0">
                          <a:solidFill>
                            <a:schemeClr val="tx2"/>
                          </a:solidFill>
                          <a:effectLst/>
                        </a:rPr>
                        <a:t> Crumb</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Overview</a:t>
                      </a:r>
                      <a:endParaRPr lang="en-GB" sz="1400" b="1" i="0" u="none" strike="noStrike" dirty="0">
                        <a:solidFill>
                          <a:schemeClr val="tx2"/>
                        </a:solidFill>
                        <a:effectLst/>
                        <a:latin typeface="+mn-lt"/>
                      </a:endParaRPr>
                    </a:p>
                  </a:txBody>
                  <a:tcPr marL="36000" marR="36000" marT="9525" marB="0" anchor="ctr"/>
                </a:tc>
              </a:tr>
              <a:tr h="161925">
                <a:tc>
                  <a:txBody>
                    <a:bodyPr/>
                    <a:lstStyle/>
                    <a:p>
                      <a:pPr algn="ctr" fontAlgn="b"/>
                      <a:r>
                        <a:rPr lang="en-US" sz="1400" b="0" i="0" u="none" strike="noStrike" dirty="0" smtClean="0">
                          <a:solidFill>
                            <a:schemeClr val="tx2"/>
                          </a:solidFill>
                          <a:effectLst/>
                          <a:latin typeface="+mn-lt"/>
                        </a:rPr>
                        <a:t>A.2.1.C</a:t>
                      </a:r>
                      <a:endParaRPr lang="en-GB" sz="1400" b="0" i="0" u="none" strike="noStrike" dirty="0">
                        <a:solidFill>
                          <a:schemeClr val="tx2"/>
                        </a:solidFill>
                        <a:effectLst/>
                        <a:latin typeface="+mn-lt"/>
                      </a:endParaRPr>
                    </a:p>
                  </a:txBody>
                  <a:tcPr marL="36000" marR="36000" marT="9525" marB="0"/>
                </a:tc>
                <a:tc>
                  <a:txBody>
                    <a:bodyPr/>
                    <a:lstStyle/>
                    <a:p>
                      <a:pPr algn="ctr" fontAlgn="b"/>
                      <a:r>
                        <a:rPr lang="en-US" sz="1400" b="0" i="0" u="none" strike="noStrike" dirty="0" smtClean="0">
                          <a:solidFill>
                            <a:schemeClr val="tx2"/>
                          </a:solidFill>
                          <a:effectLst/>
                          <a:latin typeface="+mn-lt"/>
                        </a:rPr>
                        <a:t>E-0D</a:t>
                      </a:r>
                    </a:p>
                  </a:txBody>
                  <a:tcPr marL="36000" marR="36000" marT="9525"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91354678"/>
              </p:ext>
            </p:extLst>
          </p:nvPr>
        </p:nvGraphicFramePr>
        <p:xfrm>
          <a:off x="3995936" y="116632"/>
          <a:ext cx="5058919" cy="1381760"/>
        </p:xfrm>
        <a:graphic>
          <a:graphicData uri="http://schemas.openxmlformats.org/drawingml/2006/table">
            <a:tbl>
              <a:tblPr firstRow="1" bandRow="1">
                <a:tableStyleId>{5C22544A-7EE6-4342-B048-85BDC9FD1C3A}</a:tableStyleId>
              </a:tblPr>
              <a:tblGrid>
                <a:gridCol w="805371"/>
                <a:gridCol w="2032000"/>
                <a:gridCol w="2221548"/>
              </a:tblGrid>
              <a:tr h="370840">
                <a:tc>
                  <a:txBody>
                    <a:bodyPr/>
                    <a:lstStyle/>
                    <a:p>
                      <a:endParaRPr lang="en-GB" dirty="0">
                        <a:solidFill>
                          <a:sysClr val="windowText" lastClr="000000"/>
                        </a:solidFill>
                      </a:endParaRPr>
                    </a:p>
                  </a:txBody>
                  <a:tcPr/>
                </a:tc>
                <a:tc>
                  <a:txBody>
                    <a:bodyPr/>
                    <a:lstStyle/>
                    <a:p>
                      <a:r>
                        <a:rPr lang="nl-BE" dirty="0" err="1" smtClean="0">
                          <a:solidFill>
                            <a:sysClr val="windowText" lastClr="000000"/>
                          </a:solidFill>
                        </a:rPr>
                        <a:t>Cold</a:t>
                      </a:r>
                      <a:r>
                        <a:rPr lang="nl-BE" dirty="0" smtClean="0">
                          <a:solidFill>
                            <a:sysClr val="windowText" lastClr="000000"/>
                          </a:solidFill>
                        </a:rPr>
                        <a:t> water (&lt;23°C)</a:t>
                      </a:r>
                      <a:endParaRPr lang="en-GB" dirty="0">
                        <a:solidFill>
                          <a:sysClr val="windowText" lastClr="000000"/>
                        </a:solidFill>
                      </a:endParaRPr>
                    </a:p>
                  </a:txBody>
                  <a:tcPr/>
                </a:tc>
                <a:tc>
                  <a:txBody>
                    <a:bodyPr/>
                    <a:lstStyle/>
                    <a:p>
                      <a:r>
                        <a:rPr lang="nl-BE" dirty="0" smtClean="0">
                          <a:solidFill>
                            <a:sysClr val="windowText" lastClr="000000"/>
                          </a:solidFill>
                        </a:rPr>
                        <a:t>Hot</a:t>
                      </a:r>
                      <a:r>
                        <a:rPr lang="nl-BE" baseline="0" dirty="0" smtClean="0">
                          <a:solidFill>
                            <a:sysClr val="windowText" lastClr="000000"/>
                          </a:solidFill>
                        </a:rPr>
                        <a:t> water (&gt; 23°C )</a:t>
                      </a:r>
                      <a:endParaRPr lang="en-GB" dirty="0">
                        <a:solidFill>
                          <a:sysClr val="windowText" lastClr="000000"/>
                        </a:solidFill>
                      </a:endParaRPr>
                    </a:p>
                  </a:txBody>
                  <a:tcPr/>
                </a:tc>
              </a:tr>
              <a:tr h="370840">
                <a:tc>
                  <a:txBody>
                    <a:bodyPr/>
                    <a:lstStyle/>
                    <a:p>
                      <a:r>
                        <a:rPr lang="nl-BE" dirty="0" smtClean="0">
                          <a:solidFill>
                            <a:sysClr val="windowText" lastClr="000000"/>
                          </a:solidFill>
                        </a:rPr>
                        <a:t>Water</a:t>
                      </a:r>
                      <a:endParaRPr lang="en-GB" dirty="0">
                        <a:solidFill>
                          <a:sysClr val="windowText" lastClr="000000"/>
                        </a:solidFill>
                      </a:endParaRPr>
                    </a:p>
                  </a:txBody>
                  <a:tcPr/>
                </a:tc>
                <a:tc>
                  <a:txBody>
                    <a:bodyPr/>
                    <a:lstStyle/>
                    <a:p>
                      <a:r>
                        <a:rPr lang="nl-BE" dirty="0" smtClean="0">
                          <a:solidFill>
                            <a:sysClr val="windowText" lastClr="000000"/>
                          </a:solidFill>
                        </a:rPr>
                        <a:t>Flowsensor </a:t>
                      </a:r>
                      <a:r>
                        <a:rPr lang="nl-BE" dirty="0" err="1" smtClean="0">
                          <a:solidFill>
                            <a:sysClr val="windowText" lastClr="000000"/>
                          </a:solidFill>
                        </a:rPr>
                        <a:t>only</a:t>
                      </a:r>
                      <a:endParaRPr lang="en-GB" dirty="0">
                        <a:solidFill>
                          <a:sysClr val="windowText" lastClr="000000"/>
                        </a:solidFill>
                      </a:endParaRPr>
                    </a:p>
                  </a:txBody>
                  <a:tcPr/>
                </a:tc>
                <a:tc>
                  <a:txBody>
                    <a:bodyPr/>
                    <a:lstStyle/>
                    <a:p>
                      <a:r>
                        <a:rPr lang="nl-BE" dirty="0" smtClean="0">
                          <a:solidFill>
                            <a:sysClr val="windowText" lastClr="000000"/>
                          </a:solidFill>
                        </a:rPr>
                        <a:t>Flowsensor </a:t>
                      </a:r>
                      <a:r>
                        <a:rPr lang="nl-BE" dirty="0" err="1" smtClean="0">
                          <a:solidFill>
                            <a:sysClr val="windowText" lastClr="000000"/>
                          </a:solidFill>
                        </a:rPr>
                        <a:t>only</a:t>
                      </a:r>
                      <a:endParaRPr lang="en-GB" dirty="0">
                        <a:solidFill>
                          <a:sysClr val="windowText" lastClr="000000"/>
                        </a:solidFill>
                      </a:endParaRPr>
                    </a:p>
                  </a:txBody>
                  <a:tcPr/>
                </a:tc>
              </a:tr>
              <a:tr h="370840">
                <a:tc>
                  <a:txBody>
                    <a:bodyPr/>
                    <a:lstStyle/>
                    <a:p>
                      <a:r>
                        <a:rPr lang="nl-BE" dirty="0" smtClean="0">
                          <a:solidFill>
                            <a:sysClr val="windowText" lastClr="000000"/>
                          </a:solidFill>
                        </a:rPr>
                        <a:t>Glycol</a:t>
                      </a:r>
                      <a:endParaRPr lang="en-GB" dirty="0">
                        <a:solidFill>
                          <a:sysClr val="windowText" lastClr="000000"/>
                        </a:solidFill>
                      </a:endParaRPr>
                    </a:p>
                  </a:txBody>
                  <a:tcPr/>
                </a:tc>
                <a:tc>
                  <a:txBody>
                    <a:bodyPr/>
                    <a:lstStyle/>
                    <a:p>
                      <a:r>
                        <a:rPr lang="nl-BE" dirty="0" smtClean="0">
                          <a:solidFill>
                            <a:sysClr val="windowText" lastClr="000000"/>
                          </a:solidFill>
                        </a:rPr>
                        <a:t>Flowswitch </a:t>
                      </a:r>
                      <a:r>
                        <a:rPr lang="nl-BE" dirty="0" err="1" smtClean="0">
                          <a:solidFill>
                            <a:sysClr val="windowText" lastClr="000000"/>
                          </a:solidFill>
                        </a:rPr>
                        <a:t>only</a:t>
                      </a:r>
                      <a:endParaRPr lang="en-GB" dirty="0">
                        <a:solidFill>
                          <a:sysClr val="windowText" lastClr="000000"/>
                        </a:solidFill>
                      </a:endParaRPr>
                    </a:p>
                  </a:txBody>
                  <a:tcPr/>
                </a:tc>
                <a:tc>
                  <a:txBody>
                    <a:bodyPr/>
                    <a:lstStyle/>
                    <a:p>
                      <a:r>
                        <a:rPr lang="nl-BE" dirty="0" smtClean="0">
                          <a:solidFill>
                            <a:sysClr val="windowText" lastClr="000000"/>
                          </a:solidFill>
                        </a:rPr>
                        <a:t>Flowsensor </a:t>
                      </a:r>
                      <a:r>
                        <a:rPr lang="nl-BE" dirty="0" err="1" smtClean="0">
                          <a:solidFill>
                            <a:sysClr val="windowText" lastClr="000000"/>
                          </a:solidFill>
                        </a:rPr>
                        <a:t>only</a:t>
                      </a:r>
                      <a:endParaRPr lang="nl-BE" dirty="0" smtClean="0">
                        <a:solidFill>
                          <a:sysClr val="windowText" lastClr="000000"/>
                        </a:solidFill>
                      </a:endParaRPr>
                    </a:p>
                    <a:p>
                      <a:r>
                        <a:rPr lang="nl-BE" dirty="0" smtClean="0">
                          <a:solidFill>
                            <a:sysClr val="windowText" lastClr="000000"/>
                          </a:solidFill>
                        </a:rPr>
                        <a:t>+ </a:t>
                      </a:r>
                      <a:r>
                        <a:rPr lang="nl-BE" dirty="0" err="1" smtClean="0">
                          <a:solidFill>
                            <a:sysClr val="windowText" lastClr="000000"/>
                          </a:solidFill>
                        </a:rPr>
                        <a:t>Fixed</a:t>
                      </a:r>
                      <a:r>
                        <a:rPr lang="nl-BE" dirty="0" smtClean="0">
                          <a:solidFill>
                            <a:sysClr val="windowText" lastClr="000000"/>
                          </a:solidFill>
                        </a:rPr>
                        <a:t> pump</a:t>
                      </a:r>
                      <a:r>
                        <a:rPr lang="nl-BE" baseline="0" dirty="0" smtClean="0">
                          <a:solidFill>
                            <a:sysClr val="windowText" lastClr="000000"/>
                          </a:solidFill>
                        </a:rPr>
                        <a:t> speed! </a:t>
                      </a:r>
                      <a:endParaRPr lang="en-GB" dirty="0">
                        <a:solidFill>
                          <a:sysClr val="windowText" lastClr="000000"/>
                        </a:solidFill>
                      </a:endParaRPr>
                    </a:p>
                  </a:txBody>
                  <a:tcPr/>
                </a:tc>
              </a:tr>
            </a:tbl>
          </a:graphicData>
        </a:graphic>
      </p:graphicFrame>
    </p:spTree>
    <p:extLst>
      <p:ext uri="{BB962C8B-B14F-4D97-AF65-F5344CB8AC3E}">
        <p14:creationId xmlns:p14="http://schemas.microsoft.com/office/powerpoint/2010/main" val="451755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9</a:t>
            </a:fld>
            <a:endParaRPr lang="en-US"/>
          </a:p>
        </p:txBody>
      </p:sp>
      <p:sp>
        <p:nvSpPr>
          <p:cNvPr id="4" name="Text Placeholder 3"/>
          <p:cNvSpPr>
            <a:spLocks noGrp="1"/>
          </p:cNvSpPr>
          <p:nvPr>
            <p:ph type="body" sz="quarter" idx="15"/>
          </p:nvPr>
        </p:nvSpPr>
        <p:spPr/>
        <p:txBody>
          <a:bodyPr/>
          <a:lstStyle/>
          <a:p>
            <a:r>
              <a:rPr lang="nl-BE" dirty="0" smtClean="0"/>
              <a:t>0.5 </a:t>
            </a:r>
            <a:r>
              <a:rPr lang="nl-BE" dirty="0"/>
              <a:t>Pre-</a:t>
            </a:r>
            <a:r>
              <a:rPr lang="nl-BE" dirty="0" err="1"/>
              <a:t>commissioning</a:t>
            </a:r>
            <a:r>
              <a:rPr lang="nl-BE" dirty="0"/>
              <a:t> </a:t>
            </a:r>
            <a:r>
              <a:rPr lang="nl-BE" dirty="0" err="1"/>
              <a:t>check’s</a:t>
            </a:r>
            <a:r>
              <a:rPr lang="nl-BE" dirty="0"/>
              <a:t> </a:t>
            </a:r>
            <a:r>
              <a:rPr lang="en-GB" dirty="0"/>
              <a:t> - </a:t>
            </a:r>
            <a:r>
              <a:rPr lang="en-GB" dirty="0" smtClean="0"/>
              <a:t>  Expansion vessel </a:t>
            </a:r>
            <a:endParaRPr lang="en-GB" dirty="0"/>
          </a:p>
          <a:p>
            <a:endParaRPr lang="en-GB" dirty="0"/>
          </a:p>
        </p:txBody>
      </p:sp>
      <p:sp>
        <p:nvSpPr>
          <p:cNvPr id="5" name="Text Placeholder 4"/>
          <p:cNvSpPr>
            <a:spLocks noGrp="1"/>
          </p:cNvSpPr>
          <p:nvPr>
            <p:ph type="body" sz="quarter" idx="16"/>
          </p:nvPr>
        </p:nvSpPr>
        <p:spPr>
          <a:xfrm>
            <a:off x="755576" y="1066800"/>
            <a:ext cx="6400800" cy="4876800"/>
          </a:xfrm>
        </p:spPr>
        <p:txBody>
          <a:bodyPr/>
          <a:lstStyle/>
          <a:p>
            <a:pPr marL="285750" lvl="0" indent="-285750">
              <a:spcBef>
                <a:spcPts val="0"/>
              </a:spcBef>
              <a:buFontTx/>
              <a:buChar char="-"/>
              <a:defRPr/>
            </a:pPr>
            <a:r>
              <a:rPr lang="en-GB" kern="0" dirty="0" smtClean="0">
                <a:solidFill>
                  <a:sysClr val="windowText" lastClr="000000"/>
                </a:solidFill>
              </a:rPr>
              <a:t>There </a:t>
            </a:r>
            <a:r>
              <a:rPr lang="en-GB" kern="0" dirty="0">
                <a:solidFill>
                  <a:sysClr val="windowText" lastClr="000000"/>
                </a:solidFill>
              </a:rPr>
              <a:t>is a charging point to adjust the pressure inside the expansion </a:t>
            </a:r>
            <a:r>
              <a:rPr lang="en-GB" kern="0" dirty="0" smtClean="0">
                <a:solidFill>
                  <a:sysClr val="windowText" lastClr="000000"/>
                </a:solidFill>
              </a:rPr>
              <a:t>vessel</a:t>
            </a:r>
          </a:p>
          <a:p>
            <a:pPr marL="285750" lvl="0" indent="-285750">
              <a:spcBef>
                <a:spcPts val="0"/>
              </a:spcBef>
              <a:buFontTx/>
              <a:buChar char="-"/>
              <a:defRPr/>
            </a:pPr>
            <a:endParaRPr lang="en-GB" kern="0" dirty="0">
              <a:solidFill>
                <a:sysClr val="windowText" lastClr="000000"/>
              </a:solidFill>
            </a:endParaRPr>
          </a:p>
          <a:p>
            <a:pPr marL="285750" lvl="0" indent="-285750">
              <a:spcBef>
                <a:spcPts val="0"/>
              </a:spcBef>
              <a:buFontTx/>
              <a:buChar char="-"/>
              <a:defRPr/>
            </a:pPr>
            <a:r>
              <a:rPr lang="en-GB" kern="0" dirty="0" smtClean="0">
                <a:solidFill>
                  <a:sysClr val="windowText" lastClr="000000"/>
                </a:solidFill>
              </a:rPr>
              <a:t> </a:t>
            </a:r>
            <a:r>
              <a:rPr lang="en-GB" kern="0" dirty="0">
                <a:solidFill>
                  <a:sysClr val="windowText" lastClr="000000"/>
                </a:solidFill>
              </a:rPr>
              <a:t>Max. water volume of expansion vessel: 7 litre on  Small </a:t>
            </a:r>
            <a:r>
              <a:rPr lang="en-GB" kern="0" dirty="0" err="1">
                <a:solidFill>
                  <a:sysClr val="windowText" lastClr="000000"/>
                </a:solidFill>
              </a:rPr>
              <a:t>Monobloc</a:t>
            </a:r>
            <a:r>
              <a:rPr lang="en-GB" kern="0" dirty="0">
                <a:solidFill>
                  <a:sysClr val="windowText" lastClr="000000"/>
                </a:solidFill>
              </a:rPr>
              <a:t>  and 10 litre on large </a:t>
            </a:r>
            <a:r>
              <a:rPr lang="en-GB" kern="0" dirty="0" err="1" smtClean="0">
                <a:solidFill>
                  <a:sysClr val="windowText" lastClr="000000"/>
                </a:solidFill>
              </a:rPr>
              <a:t>monobloc</a:t>
            </a:r>
            <a:endParaRPr lang="en-GB" kern="0" dirty="0" smtClean="0">
              <a:solidFill>
                <a:sysClr val="windowText" lastClr="000000"/>
              </a:solidFill>
            </a:endParaRPr>
          </a:p>
          <a:p>
            <a:pPr marL="285750" lvl="0" indent="-285750">
              <a:spcBef>
                <a:spcPts val="0"/>
              </a:spcBef>
              <a:buFontTx/>
              <a:buChar char="-"/>
              <a:defRPr/>
            </a:pPr>
            <a:endParaRPr lang="en-GB" kern="0" dirty="0">
              <a:solidFill>
                <a:sysClr val="windowText" lastClr="000000"/>
              </a:solidFill>
            </a:endParaRPr>
          </a:p>
          <a:p>
            <a:pPr marL="285750" lvl="0" indent="-285750">
              <a:spcBef>
                <a:spcPts val="0"/>
              </a:spcBef>
              <a:buFontTx/>
              <a:buChar char="-"/>
              <a:defRPr/>
            </a:pPr>
            <a:r>
              <a:rPr lang="en-GB" kern="0" dirty="0" smtClean="0">
                <a:solidFill>
                  <a:sysClr val="windowText" lastClr="000000"/>
                </a:solidFill>
              </a:rPr>
              <a:t>Pre-pressure </a:t>
            </a:r>
            <a:r>
              <a:rPr lang="en-GB" kern="0" dirty="0">
                <a:solidFill>
                  <a:sysClr val="windowText" lastClr="000000"/>
                </a:solidFill>
              </a:rPr>
              <a:t>of the expansion vessel: 1 </a:t>
            </a:r>
            <a:r>
              <a:rPr lang="en-GB" kern="0" dirty="0" smtClean="0">
                <a:solidFill>
                  <a:sysClr val="windowText" lastClr="000000"/>
                </a:solidFill>
              </a:rPr>
              <a:t>bar</a:t>
            </a:r>
          </a:p>
          <a:p>
            <a:pPr marL="285750" lvl="0" indent="-285750">
              <a:spcBef>
                <a:spcPts val="0"/>
              </a:spcBef>
              <a:buFontTx/>
              <a:buChar char="-"/>
              <a:defRPr/>
            </a:pPr>
            <a:endParaRPr lang="en-GB" kern="0" dirty="0">
              <a:solidFill>
                <a:sysClr val="windowText" lastClr="000000"/>
              </a:solidFill>
            </a:endParaRPr>
          </a:p>
          <a:p>
            <a:pPr marL="285750" lvl="0" indent="-285750">
              <a:spcBef>
                <a:spcPts val="0"/>
              </a:spcBef>
              <a:buFontTx/>
              <a:buChar char="-"/>
              <a:defRPr/>
            </a:pPr>
            <a:r>
              <a:rPr lang="en-GB" kern="0" dirty="0" smtClean="0">
                <a:solidFill>
                  <a:sysClr val="windowText" lastClr="000000"/>
                </a:solidFill>
              </a:rPr>
              <a:t>Any </a:t>
            </a:r>
            <a:r>
              <a:rPr lang="en-GB" kern="0" dirty="0">
                <a:solidFill>
                  <a:sysClr val="windowText" lastClr="000000"/>
                </a:solidFill>
              </a:rPr>
              <a:t>alteration to the pre-pressure must be performed by use of oxygen free nitrogen before water is filled into the system (due to moisture corrosion of the steel </a:t>
            </a:r>
            <a:r>
              <a:rPr lang="en-GB" kern="0" dirty="0" smtClean="0">
                <a:solidFill>
                  <a:sysClr val="windowText" lastClr="000000"/>
                </a:solidFill>
              </a:rPr>
              <a:t>vessel)</a:t>
            </a:r>
          </a:p>
          <a:p>
            <a:pPr marL="285750" lvl="0" indent="-285750">
              <a:spcBef>
                <a:spcPts val="0"/>
              </a:spcBef>
              <a:buFontTx/>
              <a:buChar char="-"/>
              <a:defRPr/>
            </a:pPr>
            <a:endParaRPr lang="en-GB" kern="0" dirty="0">
              <a:solidFill>
                <a:sysClr val="windowText" lastClr="000000"/>
              </a:solidFill>
            </a:endParaRPr>
          </a:p>
          <a:p>
            <a:pPr marL="285750" lvl="0" indent="-285750">
              <a:spcBef>
                <a:spcPts val="0"/>
              </a:spcBef>
              <a:buFontTx/>
              <a:buChar char="-"/>
              <a:defRPr/>
            </a:pPr>
            <a:r>
              <a:rPr lang="en-GB" kern="0" dirty="0" smtClean="0">
                <a:solidFill>
                  <a:sysClr val="windowText" lastClr="000000"/>
                </a:solidFill>
              </a:rPr>
              <a:t>Expansion </a:t>
            </a:r>
            <a:r>
              <a:rPr lang="en-GB" kern="0" dirty="0">
                <a:solidFill>
                  <a:sysClr val="windowText" lastClr="000000"/>
                </a:solidFill>
              </a:rPr>
              <a:t>vessel is situated to the rear of the outdoor unit with the </a:t>
            </a:r>
            <a:r>
              <a:rPr lang="en-GB" kern="0" dirty="0" smtClean="0">
                <a:solidFill>
                  <a:sysClr val="windowText" lastClr="000000"/>
                </a:solidFill>
              </a:rPr>
              <a:t>Schrader </a:t>
            </a:r>
            <a:r>
              <a:rPr lang="en-GB" kern="0" dirty="0">
                <a:solidFill>
                  <a:sysClr val="windowText" lastClr="000000"/>
                </a:solidFill>
              </a:rPr>
              <a:t>valve on the top</a:t>
            </a:r>
          </a:p>
          <a:p>
            <a:endParaRPr lang="en-GB" dirty="0"/>
          </a:p>
        </p:txBody>
      </p:sp>
      <p:pic>
        <p:nvPicPr>
          <p:cNvPr id="6" name="Picture 2" descr="C:\Users\uk0449\Desktop\LT CB\Photographs\20150428_1524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287" b="22651"/>
          <a:stretch/>
        </p:blipFill>
        <p:spPr bwMode="auto">
          <a:xfrm rot="16200000">
            <a:off x="5478416" y="2821189"/>
            <a:ext cx="5318019" cy="1946275"/>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a:spLocks noChangeArrowheads="1"/>
          </p:cNvSpPr>
          <p:nvPr/>
        </p:nvSpPr>
        <p:spPr bwMode="auto">
          <a:xfrm>
            <a:off x="7330990" y="3495311"/>
            <a:ext cx="625386" cy="581761"/>
          </a:xfrm>
          <a:prstGeom prst="ellipse">
            <a:avLst/>
          </a:prstGeom>
          <a:noFill/>
          <a:ln w="34925" algn="ctr">
            <a:solidFill>
              <a:srgbClr val="FF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8" name="Line 5"/>
          <p:cNvSpPr>
            <a:spLocks noChangeShapeType="1"/>
          </p:cNvSpPr>
          <p:nvPr/>
        </p:nvSpPr>
        <p:spPr bwMode="auto">
          <a:xfrm>
            <a:off x="3347864" y="1340768"/>
            <a:ext cx="4032448" cy="2232248"/>
          </a:xfrm>
          <a:prstGeom prst="line">
            <a:avLst/>
          </a:prstGeom>
          <a:noFill/>
          <a:ln w="34925">
            <a:solidFill>
              <a:srgbClr val="FF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42029722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90</a:t>
            </a:fld>
            <a:endParaRPr lang="en-US"/>
          </a:p>
        </p:txBody>
      </p:sp>
      <p:sp>
        <p:nvSpPr>
          <p:cNvPr id="4" name="Text Placeholder 3"/>
          <p:cNvSpPr>
            <a:spLocks noGrp="1"/>
          </p:cNvSpPr>
          <p:nvPr>
            <p:ph type="body" sz="quarter" idx="15"/>
          </p:nvPr>
        </p:nvSpPr>
        <p:spPr/>
        <p:txBody>
          <a:bodyPr/>
          <a:lstStyle/>
          <a:p>
            <a:r>
              <a:rPr lang="nl-BE" dirty="0"/>
              <a:t>2.5 Installer setting – System </a:t>
            </a:r>
            <a:r>
              <a:rPr lang="nl-BE" dirty="0" err="1"/>
              <a:t>operation</a:t>
            </a:r>
            <a:r>
              <a:rPr lang="nl-BE" dirty="0"/>
              <a:t> </a:t>
            </a:r>
            <a:endParaRPr lang="en-GB" dirty="0"/>
          </a:p>
          <a:p>
            <a:endParaRPr lang="en-GB" dirty="0"/>
          </a:p>
        </p:txBody>
      </p:sp>
      <p:sp>
        <p:nvSpPr>
          <p:cNvPr id="5" name="Text Placeholder 4"/>
          <p:cNvSpPr>
            <a:spLocks noGrp="1"/>
          </p:cNvSpPr>
          <p:nvPr>
            <p:ph type="body" sz="quarter" idx="16"/>
          </p:nvPr>
        </p:nvSpPr>
        <p:spPr/>
        <p:txBody>
          <a:bodyPr/>
          <a:lstStyle/>
          <a:p>
            <a:pPr marL="285750" indent="-285750">
              <a:buFontTx/>
              <a:buChar char="-"/>
            </a:pPr>
            <a:r>
              <a:rPr lang="nl-BE" dirty="0" err="1" smtClean="0">
                <a:solidFill>
                  <a:schemeClr val="bg2"/>
                </a:solidFill>
              </a:rPr>
              <a:t>Preferential</a:t>
            </a:r>
            <a:r>
              <a:rPr lang="nl-BE" dirty="0" smtClean="0">
                <a:solidFill>
                  <a:schemeClr val="bg2"/>
                </a:solidFill>
              </a:rPr>
              <a:t> kWh </a:t>
            </a:r>
            <a:r>
              <a:rPr lang="nl-BE" dirty="0" err="1" smtClean="0">
                <a:solidFill>
                  <a:schemeClr val="bg2"/>
                </a:solidFill>
              </a:rPr>
              <a:t>rate</a:t>
            </a:r>
            <a:r>
              <a:rPr lang="nl-BE" dirty="0" smtClean="0">
                <a:solidFill>
                  <a:schemeClr val="bg2"/>
                </a:solidFill>
              </a:rPr>
              <a:t> </a:t>
            </a:r>
          </a:p>
          <a:p>
            <a:pPr marL="742950" lvl="1" indent="-285750">
              <a:buFontTx/>
              <a:buChar char="-"/>
            </a:pPr>
            <a:r>
              <a:rPr lang="nl-BE" dirty="0" smtClean="0">
                <a:solidFill>
                  <a:schemeClr val="bg2"/>
                </a:solidFill>
              </a:rPr>
              <a:t>[A.2.2.E.3]</a:t>
            </a:r>
          </a:p>
          <a:p>
            <a:pPr marL="1428750" lvl="2" indent="-285750">
              <a:buFontTx/>
              <a:buChar char="-"/>
            </a:pPr>
            <a:r>
              <a:rPr lang="nl-BE" b="1" dirty="0" smtClean="0"/>
              <a:t>0 = No</a:t>
            </a:r>
          </a:p>
          <a:p>
            <a:pPr marL="1428750" lvl="2" indent="-285750">
              <a:buFontTx/>
              <a:buChar char="-"/>
            </a:pPr>
            <a:r>
              <a:rPr lang="nl-BE" dirty="0" smtClean="0"/>
              <a:t>1 = Active open; Equipment </a:t>
            </a:r>
            <a:r>
              <a:rPr lang="nl-BE" dirty="0" err="1" smtClean="0"/>
              <a:t>forced</a:t>
            </a:r>
            <a:r>
              <a:rPr lang="nl-BE" dirty="0" smtClean="0"/>
              <a:t> off </a:t>
            </a:r>
            <a:r>
              <a:rPr lang="nl-BE" dirty="0" err="1" smtClean="0"/>
              <a:t>with</a:t>
            </a:r>
            <a:r>
              <a:rPr lang="nl-BE" dirty="0" smtClean="0"/>
              <a:t> open input contact &amp; </a:t>
            </a:r>
            <a:r>
              <a:rPr lang="nl-BE" dirty="0" err="1" smtClean="0"/>
              <a:t>allowed</a:t>
            </a:r>
            <a:r>
              <a:rPr lang="nl-BE" dirty="0" smtClean="0"/>
              <a:t> </a:t>
            </a:r>
            <a:r>
              <a:rPr lang="nl-BE" dirty="0" err="1" smtClean="0"/>
              <a:t>to</a:t>
            </a:r>
            <a:r>
              <a:rPr lang="nl-BE" dirty="0" smtClean="0"/>
              <a:t> run </a:t>
            </a:r>
            <a:r>
              <a:rPr lang="nl-BE" dirty="0" err="1" smtClean="0"/>
              <a:t>with</a:t>
            </a:r>
            <a:r>
              <a:rPr lang="nl-BE" dirty="0" smtClean="0"/>
              <a:t> </a:t>
            </a:r>
            <a:r>
              <a:rPr lang="nl-BE" dirty="0" err="1" smtClean="0"/>
              <a:t>closed</a:t>
            </a:r>
            <a:r>
              <a:rPr lang="nl-BE" dirty="0" smtClean="0"/>
              <a:t> input contact</a:t>
            </a:r>
          </a:p>
          <a:p>
            <a:pPr marL="1428750" lvl="2" indent="-285750">
              <a:buFontTx/>
              <a:buChar char="-"/>
            </a:pPr>
            <a:r>
              <a:rPr lang="nl-BE" dirty="0" smtClean="0"/>
              <a:t>2 = Active </a:t>
            </a:r>
            <a:r>
              <a:rPr lang="nl-BE" dirty="0" err="1" smtClean="0"/>
              <a:t>closed</a:t>
            </a:r>
            <a:r>
              <a:rPr lang="nl-BE" dirty="0" smtClean="0"/>
              <a:t> ; Equipment </a:t>
            </a:r>
            <a:r>
              <a:rPr lang="nl-BE" dirty="0" err="1" smtClean="0"/>
              <a:t>foreced</a:t>
            </a:r>
            <a:r>
              <a:rPr lang="nl-BE" dirty="0" smtClean="0"/>
              <a:t> off </a:t>
            </a:r>
            <a:r>
              <a:rPr lang="nl-BE" dirty="0" err="1" smtClean="0"/>
              <a:t>with</a:t>
            </a:r>
            <a:r>
              <a:rPr lang="nl-BE" dirty="0" smtClean="0"/>
              <a:t> </a:t>
            </a:r>
            <a:r>
              <a:rPr lang="nl-BE" dirty="0" err="1" smtClean="0"/>
              <a:t>closed</a:t>
            </a:r>
            <a:r>
              <a:rPr lang="nl-BE" dirty="0" smtClean="0"/>
              <a:t> input contact &amp; </a:t>
            </a:r>
            <a:r>
              <a:rPr lang="nl-BE" dirty="0" err="1" smtClean="0"/>
              <a:t>allowed</a:t>
            </a:r>
            <a:r>
              <a:rPr lang="nl-BE" dirty="0" smtClean="0"/>
              <a:t> </a:t>
            </a:r>
            <a:r>
              <a:rPr lang="nl-BE" dirty="0" err="1" smtClean="0"/>
              <a:t>to</a:t>
            </a:r>
            <a:r>
              <a:rPr lang="nl-BE" dirty="0" smtClean="0"/>
              <a:t> run </a:t>
            </a:r>
            <a:r>
              <a:rPr lang="nl-BE" dirty="0" err="1" smtClean="0"/>
              <a:t>with</a:t>
            </a:r>
            <a:r>
              <a:rPr lang="nl-BE" dirty="0" smtClean="0"/>
              <a:t> open input contact</a:t>
            </a:r>
          </a:p>
          <a:p>
            <a:pPr marL="742950" lvl="1" indent="-285750">
              <a:buFontTx/>
              <a:buChar char="-"/>
            </a:pP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549688871"/>
              </p:ext>
            </p:extLst>
          </p:nvPr>
        </p:nvGraphicFramePr>
        <p:xfrm>
          <a:off x="683568" y="6079574"/>
          <a:ext cx="2160240" cy="476250"/>
        </p:xfrm>
        <a:graphic>
          <a:graphicData uri="http://schemas.openxmlformats.org/drawingml/2006/table">
            <a:tbl>
              <a:tblPr firstRow="1">
                <a:tableStyleId>{3C2FFA5D-87B4-456A-9821-1D502468CF0F}</a:tableStyleId>
              </a:tblPr>
              <a:tblGrid>
                <a:gridCol w="1080120"/>
                <a:gridCol w="1080120"/>
              </a:tblGrid>
              <a:tr h="161925">
                <a:tc>
                  <a:txBody>
                    <a:bodyPr/>
                    <a:lstStyle/>
                    <a:p>
                      <a:pPr algn="ctr" fontAlgn="b"/>
                      <a:r>
                        <a:rPr lang="en-US" sz="1400" u="none" strike="noStrike" dirty="0" smtClean="0">
                          <a:solidFill>
                            <a:schemeClr val="tx2"/>
                          </a:solidFill>
                          <a:effectLst/>
                        </a:rPr>
                        <a:t>Bread</a:t>
                      </a:r>
                      <a:r>
                        <a:rPr lang="en-US" sz="1400" u="none" strike="noStrike" baseline="0" dirty="0" smtClean="0">
                          <a:solidFill>
                            <a:schemeClr val="tx2"/>
                          </a:solidFill>
                          <a:effectLst/>
                        </a:rPr>
                        <a:t> Crumb</a:t>
                      </a:r>
                      <a:endParaRPr lang="en-GB" sz="1400" b="1" i="0" u="none" strike="noStrike" dirty="0">
                        <a:solidFill>
                          <a:schemeClr val="tx2"/>
                        </a:solidFill>
                        <a:effectLst/>
                        <a:latin typeface="+mn-lt"/>
                      </a:endParaRPr>
                    </a:p>
                  </a:txBody>
                  <a:tcPr marL="36000" marR="36000" marT="9525" marB="0" anchor="ctr"/>
                </a:tc>
                <a:tc>
                  <a:txBody>
                    <a:bodyPr/>
                    <a:lstStyle/>
                    <a:p>
                      <a:pPr algn="ctr" fontAlgn="b"/>
                      <a:r>
                        <a:rPr lang="en-US" sz="1400" u="none" strike="noStrike" dirty="0" smtClean="0">
                          <a:solidFill>
                            <a:schemeClr val="tx2"/>
                          </a:solidFill>
                          <a:effectLst/>
                        </a:rPr>
                        <a:t>Overview</a:t>
                      </a:r>
                      <a:endParaRPr lang="en-GB" sz="1400" b="1" i="0" u="none" strike="noStrike" dirty="0">
                        <a:solidFill>
                          <a:schemeClr val="tx2"/>
                        </a:solidFill>
                        <a:effectLst/>
                        <a:latin typeface="+mn-lt"/>
                      </a:endParaRPr>
                    </a:p>
                  </a:txBody>
                  <a:tcPr marL="36000" marR="36000" marT="9525" marB="0" anchor="ctr"/>
                </a:tc>
              </a:tr>
              <a:tr h="161925">
                <a:tc>
                  <a:txBody>
                    <a:bodyPr/>
                    <a:lstStyle/>
                    <a:p>
                      <a:pPr marL="0" marR="0" lvl="1" indent="0" algn="ctr" defTabSz="914400" rtl="0" eaLnBrk="1" fontAlgn="b" latinLnBrk="0" hangingPunct="1">
                        <a:lnSpc>
                          <a:spcPct val="100000"/>
                        </a:lnSpc>
                        <a:spcBef>
                          <a:spcPts val="0"/>
                        </a:spcBef>
                        <a:spcAft>
                          <a:spcPts val="0"/>
                        </a:spcAft>
                        <a:buClrTx/>
                        <a:buSzTx/>
                        <a:buFontTx/>
                        <a:buNone/>
                        <a:tabLst/>
                        <a:defRPr/>
                      </a:pPr>
                      <a:r>
                        <a:rPr lang="nl-BE" sz="1600" dirty="0" smtClean="0">
                          <a:solidFill>
                            <a:schemeClr val="bg2"/>
                          </a:solidFill>
                        </a:rPr>
                        <a:t>[A.2.2.E.3]</a:t>
                      </a:r>
                    </a:p>
                  </a:txBody>
                  <a:tcPr marL="36000" marR="36000" marT="9525" marB="0"/>
                </a:tc>
                <a:tc>
                  <a:txBody>
                    <a:bodyPr/>
                    <a:lstStyle/>
                    <a:p>
                      <a:pPr algn="ctr" fontAlgn="b"/>
                      <a:r>
                        <a:rPr lang="en-US" sz="1400" b="0" i="0" u="none" strike="noStrike" dirty="0" smtClean="0">
                          <a:solidFill>
                            <a:schemeClr val="tx2"/>
                          </a:solidFill>
                          <a:effectLst/>
                          <a:latin typeface="+mn-lt"/>
                        </a:rPr>
                        <a:t>D-01</a:t>
                      </a:r>
                    </a:p>
                  </a:txBody>
                  <a:tcPr marL="36000" marR="36000" marT="9525" marB="0" anchor="ctr"/>
                </a:tc>
              </a:tr>
            </a:tbl>
          </a:graphicData>
        </a:graphic>
      </p:graphicFrame>
    </p:spTree>
    <p:extLst>
      <p:ext uri="{BB962C8B-B14F-4D97-AF65-F5344CB8AC3E}">
        <p14:creationId xmlns:p14="http://schemas.microsoft.com/office/powerpoint/2010/main" val="21343178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91</a:t>
            </a:fld>
            <a:endParaRPr lang="en-US"/>
          </a:p>
        </p:txBody>
      </p:sp>
      <p:sp>
        <p:nvSpPr>
          <p:cNvPr id="4" name="Text Placeholder 3"/>
          <p:cNvSpPr>
            <a:spLocks noGrp="1"/>
          </p:cNvSpPr>
          <p:nvPr>
            <p:ph type="body" sz="quarter" idx="13"/>
          </p:nvPr>
        </p:nvSpPr>
        <p:spPr/>
        <p:txBody>
          <a:bodyPr/>
          <a:lstStyle/>
          <a:p>
            <a:r>
              <a:rPr lang="nl-BE" dirty="0" err="1" smtClean="0"/>
              <a:t>Enduser</a:t>
            </a:r>
            <a:r>
              <a:rPr lang="nl-BE" dirty="0" smtClean="0"/>
              <a:t> </a:t>
            </a:r>
            <a:r>
              <a:rPr lang="nl-BE" dirty="0" err="1" smtClean="0"/>
              <a:t>settings</a:t>
            </a:r>
            <a:endParaRPr lang="en-GB" dirty="0"/>
          </a:p>
        </p:txBody>
      </p:sp>
      <p:sp>
        <p:nvSpPr>
          <p:cNvPr id="5" name="Text Placeholder 4"/>
          <p:cNvSpPr>
            <a:spLocks noGrp="1"/>
          </p:cNvSpPr>
          <p:nvPr>
            <p:ph type="body" sz="quarter" idx="14"/>
          </p:nvPr>
        </p:nvSpPr>
        <p:spPr/>
        <p:txBody>
          <a:bodyPr/>
          <a:lstStyle/>
          <a:p>
            <a:endParaRPr lang="en-GB"/>
          </a:p>
        </p:txBody>
      </p:sp>
      <p:sp>
        <p:nvSpPr>
          <p:cNvPr id="6" name="Text Placeholder 5"/>
          <p:cNvSpPr>
            <a:spLocks noGrp="1"/>
          </p:cNvSpPr>
          <p:nvPr>
            <p:ph type="body" sz="quarter" idx="15"/>
          </p:nvPr>
        </p:nvSpPr>
        <p:spPr/>
        <p:txBody>
          <a:bodyPr/>
          <a:lstStyle/>
          <a:p>
            <a:r>
              <a:rPr lang="nl-BE" dirty="0" smtClean="0"/>
              <a:t>3.</a:t>
            </a:r>
            <a:endParaRPr lang="en-GB" dirty="0"/>
          </a:p>
        </p:txBody>
      </p:sp>
    </p:spTree>
    <p:extLst>
      <p:ext uri="{BB962C8B-B14F-4D97-AF65-F5344CB8AC3E}">
        <p14:creationId xmlns:p14="http://schemas.microsoft.com/office/powerpoint/2010/main" val="52937525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92</a:t>
            </a:fld>
            <a:endParaRPr lang="en-US"/>
          </a:p>
        </p:txBody>
      </p:sp>
      <p:sp>
        <p:nvSpPr>
          <p:cNvPr id="7" name="Text Placeholder 6"/>
          <p:cNvSpPr>
            <a:spLocks noGrp="1"/>
          </p:cNvSpPr>
          <p:nvPr>
            <p:ph type="body" sz="quarter" idx="15"/>
          </p:nvPr>
        </p:nvSpPr>
        <p:spPr/>
        <p:txBody>
          <a:bodyPr/>
          <a:lstStyle/>
          <a:p>
            <a:r>
              <a:rPr lang="nl-BE" dirty="0" smtClean="0"/>
              <a:t>3. </a:t>
            </a:r>
            <a:r>
              <a:rPr lang="nl-BE" dirty="0" err="1" smtClean="0"/>
              <a:t>Enduser</a:t>
            </a:r>
            <a:r>
              <a:rPr lang="nl-BE" dirty="0" smtClean="0"/>
              <a:t> </a:t>
            </a:r>
            <a:r>
              <a:rPr lang="nl-BE" dirty="0" err="1" smtClean="0"/>
              <a:t>settings</a:t>
            </a:r>
            <a:endParaRPr lang="nl-BE" dirty="0" smtClean="0"/>
          </a:p>
          <a:p>
            <a:endParaRPr lang="en-GB" dirty="0"/>
          </a:p>
        </p:txBody>
      </p:sp>
      <p:sp>
        <p:nvSpPr>
          <p:cNvPr id="8" name="Text Placeholder 7"/>
          <p:cNvSpPr>
            <a:spLocks noGrp="1"/>
          </p:cNvSpPr>
          <p:nvPr>
            <p:ph type="body" sz="quarter" idx="16"/>
          </p:nvPr>
        </p:nvSpPr>
        <p:spPr/>
        <p:txBody>
          <a:bodyPr/>
          <a:lstStyle/>
          <a:p>
            <a:pPr marL="285750" indent="-285750">
              <a:buFontTx/>
              <a:buChar char="-"/>
            </a:pPr>
            <a:r>
              <a:rPr lang="nl-BE" dirty="0" smtClean="0">
                <a:solidFill>
                  <a:schemeClr val="bg2"/>
                </a:solidFill>
              </a:rPr>
              <a:t>How </a:t>
            </a:r>
            <a:r>
              <a:rPr lang="nl-BE" dirty="0" err="1" smtClean="0">
                <a:solidFill>
                  <a:schemeClr val="bg2"/>
                </a:solidFill>
              </a:rPr>
              <a:t>to</a:t>
            </a:r>
            <a:r>
              <a:rPr lang="nl-BE" dirty="0" smtClean="0">
                <a:solidFill>
                  <a:schemeClr val="bg2"/>
                </a:solidFill>
              </a:rPr>
              <a:t> go </a:t>
            </a:r>
            <a:r>
              <a:rPr lang="nl-BE" dirty="0" err="1" smtClean="0">
                <a:solidFill>
                  <a:schemeClr val="bg2"/>
                </a:solidFill>
              </a:rPr>
              <a:t>to</a:t>
            </a:r>
            <a:r>
              <a:rPr lang="nl-BE" dirty="0" smtClean="0">
                <a:solidFill>
                  <a:schemeClr val="bg2"/>
                </a:solidFill>
              </a:rPr>
              <a:t> </a:t>
            </a:r>
            <a:r>
              <a:rPr lang="nl-BE" dirty="0" err="1" smtClean="0">
                <a:solidFill>
                  <a:schemeClr val="bg2"/>
                </a:solidFill>
              </a:rPr>
              <a:t>enduser</a:t>
            </a:r>
            <a:r>
              <a:rPr lang="nl-BE" dirty="0" smtClean="0">
                <a:solidFill>
                  <a:schemeClr val="bg2"/>
                </a:solidFill>
              </a:rPr>
              <a:t> + </a:t>
            </a:r>
            <a:r>
              <a:rPr lang="nl-BE" dirty="0" err="1" smtClean="0">
                <a:solidFill>
                  <a:schemeClr val="bg2"/>
                </a:solidFill>
              </a:rPr>
              <a:t>settings</a:t>
            </a:r>
            <a:r>
              <a:rPr lang="nl-BE" dirty="0" smtClean="0">
                <a:solidFill>
                  <a:schemeClr val="bg2"/>
                </a:solidFill>
              </a:rPr>
              <a:t>: </a:t>
            </a:r>
          </a:p>
          <a:p>
            <a:endParaRPr lang="en-GB"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545" y="2303875"/>
            <a:ext cx="2769526" cy="274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Table 8"/>
          <p:cNvGraphicFramePr>
            <a:graphicFrameLocks noGrp="1"/>
          </p:cNvGraphicFramePr>
          <p:nvPr>
            <p:extLst>
              <p:ext uri="{D42A27DB-BD31-4B8C-83A1-F6EECF244321}">
                <p14:modId xmlns:p14="http://schemas.microsoft.com/office/powerpoint/2010/main" val="2862261300"/>
              </p:ext>
            </p:extLst>
          </p:nvPr>
        </p:nvGraphicFramePr>
        <p:xfrm>
          <a:off x="6552220" y="2303875"/>
          <a:ext cx="2070229" cy="2520280"/>
        </p:xfrm>
        <a:graphic>
          <a:graphicData uri="http://schemas.openxmlformats.org/drawingml/2006/table">
            <a:tbl>
              <a:tblPr>
                <a:tableStyleId>{5C22544A-7EE6-4342-B048-85BDC9FD1C3A}</a:tableStyleId>
              </a:tblPr>
              <a:tblGrid>
                <a:gridCol w="2070229"/>
              </a:tblGrid>
              <a:tr h="360040">
                <a:tc>
                  <a:txBody>
                    <a:bodyPr/>
                    <a:lstStyle/>
                    <a:p>
                      <a:pPr algn="l" fontAlgn="b"/>
                      <a:r>
                        <a:rPr lang="en-GB" sz="1600" u="none" strike="noStrike" dirty="0">
                          <a:solidFill>
                            <a:schemeClr val="bg2"/>
                          </a:solidFill>
                          <a:effectLst/>
                        </a:rPr>
                        <a:t>[1] Set Time / Date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[2] Holiday</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[3] Quiet Mode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[4] Operation Mode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[5] Select Schedules</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[6] Information</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[7] User Settings</a:t>
                      </a:r>
                      <a:endParaRPr lang="en-GB" sz="1600" b="1" i="0" u="none" strike="noStrike" dirty="0">
                        <a:solidFill>
                          <a:schemeClr val="bg2"/>
                        </a:solidFill>
                        <a:effectLst/>
                        <a:latin typeface="Calibri"/>
                      </a:endParaRPr>
                    </a:p>
                  </a:txBody>
                  <a:tcPr marL="36000" marR="36000" marT="9525" marB="0" anchor="ctr"/>
                </a:tc>
              </a:tr>
            </a:tbl>
          </a:graphicData>
        </a:graphic>
      </p:graphicFrame>
      <p:sp>
        <p:nvSpPr>
          <p:cNvPr id="10" name="TextBox 9"/>
          <p:cNvSpPr txBox="1"/>
          <p:nvPr/>
        </p:nvSpPr>
        <p:spPr>
          <a:xfrm>
            <a:off x="3761910" y="4014065"/>
            <a:ext cx="2295255" cy="923330"/>
          </a:xfrm>
          <a:prstGeom prst="rect">
            <a:avLst/>
          </a:prstGeom>
          <a:noFill/>
        </p:spPr>
        <p:txBody>
          <a:bodyPr wrap="square" rtlCol="0">
            <a:spAutoFit/>
          </a:bodyPr>
          <a:lstStyle/>
          <a:p>
            <a:pPr algn="ctr"/>
            <a:r>
              <a:rPr lang="en-GB" dirty="0" smtClean="0">
                <a:solidFill>
                  <a:schemeClr val="bg2"/>
                </a:solidFill>
              </a:rPr>
              <a:t>From the main screen to access the menu push the menu button</a:t>
            </a:r>
            <a:endParaRPr lang="en-GB" dirty="0">
              <a:solidFill>
                <a:schemeClr val="bg2"/>
              </a:solidFill>
            </a:endParaRPr>
          </a:p>
        </p:txBody>
      </p:sp>
      <p:cxnSp>
        <p:nvCxnSpPr>
          <p:cNvPr id="11" name="Straight Arrow Connector 10"/>
          <p:cNvCxnSpPr>
            <a:stCxn id="10" idx="1"/>
          </p:cNvCxnSpPr>
          <p:nvPr/>
        </p:nvCxnSpPr>
        <p:spPr>
          <a:xfrm flipH="1">
            <a:off x="2951820" y="4475730"/>
            <a:ext cx="810090" cy="1385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681790" y="3564013"/>
            <a:ext cx="3375375" cy="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Left Brace 12"/>
          <p:cNvSpPr/>
          <p:nvPr/>
        </p:nvSpPr>
        <p:spPr>
          <a:xfrm>
            <a:off x="6057165" y="2303875"/>
            <a:ext cx="495055" cy="252028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4" name="Frame 13"/>
          <p:cNvSpPr/>
          <p:nvPr/>
        </p:nvSpPr>
        <p:spPr bwMode="auto">
          <a:xfrm>
            <a:off x="6552220" y="4014065"/>
            <a:ext cx="2052228" cy="495055"/>
          </a:xfrm>
          <a:prstGeom prst="fram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500" b="0" i="0" u="none" strike="noStrike" cap="none" normalizeH="0" baseline="0" smtClean="0">
              <a:ln>
                <a:noFill/>
              </a:ln>
              <a:solidFill>
                <a:schemeClr val="tx1"/>
              </a:solidFill>
              <a:effectLst/>
              <a:latin typeface="Arial" charset="0"/>
              <a:ea typeface="Geneva" pitchFamily="1" charset="-128"/>
            </a:endParaRPr>
          </a:p>
        </p:txBody>
      </p:sp>
      <p:cxnSp>
        <p:nvCxnSpPr>
          <p:cNvPr id="15" name="Straight Arrow Connector 14"/>
          <p:cNvCxnSpPr/>
          <p:nvPr/>
        </p:nvCxnSpPr>
        <p:spPr bwMode="auto">
          <a:xfrm>
            <a:off x="8388424" y="4509120"/>
            <a:ext cx="0" cy="115212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6300949" y="5661248"/>
            <a:ext cx="2108398" cy="369332"/>
          </a:xfrm>
          <a:prstGeom prst="rect">
            <a:avLst/>
          </a:prstGeom>
          <a:noFill/>
        </p:spPr>
        <p:txBody>
          <a:bodyPr wrap="none" rtlCol="0">
            <a:spAutoFit/>
          </a:bodyPr>
          <a:lstStyle/>
          <a:p>
            <a:r>
              <a:rPr lang="nl-BE" dirty="0" smtClean="0">
                <a:solidFill>
                  <a:schemeClr val="bg2"/>
                </a:solidFill>
              </a:rPr>
              <a:t>Press          </a:t>
            </a:r>
            <a:r>
              <a:rPr lang="nl-BE" dirty="0" err="1" smtClean="0">
                <a:solidFill>
                  <a:schemeClr val="bg2"/>
                </a:solidFill>
              </a:rPr>
              <a:t>for</a:t>
            </a:r>
            <a:r>
              <a:rPr lang="nl-BE" dirty="0" smtClean="0">
                <a:solidFill>
                  <a:schemeClr val="bg2"/>
                </a:solidFill>
              </a:rPr>
              <a:t> 5 sec. </a:t>
            </a:r>
            <a:endParaRPr lang="en-GB" dirty="0">
              <a:solidFill>
                <a:schemeClr val="bg2"/>
              </a:solidFill>
            </a:endParaRPr>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5699247"/>
            <a:ext cx="360000" cy="29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3330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93</a:t>
            </a:fld>
            <a:endParaRPr lang="en-US"/>
          </a:p>
        </p:txBody>
      </p:sp>
      <p:sp>
        <p:nvSpPr>
          <p:cNvPr id="4" name="Text Placeholder 3"/>
          <p:cNvSpPr>
            <a:spLocks noGrp="1"/>
          </p:cNvSpPr>
          <p:nvPr>
            <p:ph type="body" sz="quarter" idx="15"/>
          </p:nvPr>
        </p:nvSpPr>
        <p:spPr/>
        <p:txBody>
          <a:bodyPr/>
          <a:lstStyle/>
          <a:p>
            <a:r>
              <a:rPr lang="nl-BE" dirty="0"/>
              <a:t>3. </a:t>
            </a:r>
            <a:r>
              <a:rPr lang="nl-BE" dirty="0" err="1"/>
              <a:t>Enduser</a:t>
            </a:r>
            <a:r>
              <a:rPr lang="nl-BE" dirty="0"/>
              <a:t> </a:t>
            </a:r>
            <a:r>
              <a:rPr lang="nl-BE" dirty="0" err="1" smtClean="0"/>
              <a:t>settings</a:t>
            </a:r>
            <a:r>
              <a:rPr lang="nl-BE" dirty="0" smtClean="0"/>
              <a:t> – Set time </a:t>
            </a:r>
            <a:r>
              <a:rPr lang="nl-BE" dirty="0" err="1" smtClean="0"/>
              <a:t>and</a:t>
            </a:r>
            <a:r>
              <a:rPr lang="nl-BE" dirty="0" smtClean="0"/>
              <a:t> date</a:t>
            </a:r>
            <a:endParaRPr lang="nl-BE" dirty="0"/>
          </a:p>
          <a:p>
            <a:endParaRPr lang="en-GB" dirty="0"/>
          </a:p>
        </p:txBody>
      </p:sp>
      <p:sp>
        <p:nvSpPr>
          <p:cNvPr id="5" name="Text Placeholder 4"/>
          <p:cNvSpPr>
            <a:spLocks noGrp="1"/>
          </p:cNvSpPr>
          <p:nvPr>
            <p:ph type="body" sz="quarter" idx="16"/>
          </p:nvPr>
        </p:nvSpPr>
        <p:spPr/>
        <p:txBody>
          <a:bodyPr/>
          <a:lstStyle/>
          <a:p>
            <a:r>
              <a:rPr lang="nl-BE" dirty="0" smtClean="0">
                <a:solidFill>
                  <a:schemeClr val="bg2"/>
                </a:solidFill>
              </a:rPr>
              <a:t>Set time/date </a:t>
            </a:r>
            <a:endParaRPr lang="en-GB" dirty="0">
              <a:solidFill>
                <a:schemeClr val="bg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845928805"/>
              </p:ext>
            </p:extLst>
          </p:nvPr>
        </p:nvGraphicFramePr>
        <p:xfrm>
          <a:off x="4779023" y="1817821"/>
          <a:ext cx="2250250" cy="1602490"/>
        </p:xfrm>
        <a:graphic>
          <a:graphicData uri="http://schemas.openxmlformats.org/drawingml/2006/table">
            <a:tbl>
              <a:tblPr firstRow="1">
                <a:tableStyleId>{5C22544A-7EE6-4342-B048-85BDC9FD1C3A}</a:tableStyleId>
              </a:tblPr>
              <a:tblGrid>
                <a:gridCol w="2250250"/>
              </a:tblGrid>
              <a:tr h="360040">
                <a:tc>
                  <a:txBody>
                    <a:bodyPr/>
                    <a:lstStyle/>
                    <a:p>
                      <a:pPr algn="l" fontAlgn="b"/>
                      <a:r>
                        <a:rPr lang="en-GB" sz="1600" u="none" strike="noStrike" dirty="0">
                          <a:solidFill>
                            <a:schemeClr val="bg2"/>
                          </a:solidFill>
                          <a:effectLst/>
                        </a:rPr>
                        <a:t>[1] Set Time / Date</a:t>
                      </a:r>
                      <a:endParaRPr lang="en-GB" sz="1600" b="1" i="0" u="none" strike="noStrike" dirty="0">
                        <a:solidFill>
                          <a:schemeClr val="bg2"/>
                        </a:solidFill>
                        <a:effectLst/>
                        <a:latin typeface="Calibri"/>
                      </a:endParaRPr>
                    </a:p>
                  </a:txBody>
                  <a:tcPr marL="36000" marR="36000" marT="9525" marB="0" anchor="ctr"/>
                </a:tc>
              </a:tr>
              <a:tr h="298958">
                <a:tc>
                  <a:txBody>
                    <a:bodyPr/>
                    <a:lstStyle/>
                    <a:p>
                      <a:pPr algn="l" fontAlgn="b"/>
                      <a:r>
                        <a:rPr lang="en-GB" sz="1600" u="none" strike="noStrike" dirty="0">
                          <a:solidFill>
                            <a:schemeClr val="bg2"/>
                          </a:solidFill>
                          <a:effectLst/>
                        </a:rPr>
                        <a:t>Date</a:t>
                      </a:r>
                      <a:endParaRPr lang="en-GB" sz="1600" b="0" i="0" u="none" strike="noStrike" dirty="0">
                        <a:solidFill>
                          <a:schemeClr val="bg2"/>
                        </a:solidFill>
                        <a:effectLst/>
                        <a:latin typeface="Calibri"/>
                      </a:endParaRPr>
                    </a:p>
                  </a:txBody>
                  <a:tcPr marL="36000" marR="36000" marT="9525" marB="0" anchor="ctr"/>
                </a:tc>
              </a:tr>
              <a:tr h="298958">
                <a:tc>
                  <a:txBody>
                    <a:bodyPr/>
                    <a:lstStyle/>
                    <a:p>
                      <a:pPr algn="l" fontAlgn="b"/>
                      <a:r>
                        <a:rPr lang="en-GB" sz="1600" u="none" strike="noStrike" dirty="0">
                          <a:solidFill>
                            <a:schemeClr val="bg2"/>
                          </a:solidFill>
                          <a:effectLst/>
                        </a:rPr>
                        <a:t>Time</a:t>
                      </a:r>
                      <a:endParaRPr lang="en-GB" sz="1600" b="0" i="0" u="none" strike="noStrike" dirty="0">
                        <a:solidFill>
                          <a:schemeClr val="bg2"/>
                        </a:solidFill>
                        <a:effectLst/>
                        <a:latin typeface="Calibri"/>
                      </a:endParaRPr>
                    </a:p>
                  </a:txBody>
                  <a:tcPr marL="36000" marR="36000" marT="9525" marB="0" anchor="ctr"/>
                </a:tc>
              </a:tr>
              <a:tr h="345576">
                <a:tc>
                  <a:txBody>
                    <a:bodyPr/>
                    <a:lstStyle/>
                    <a:p>
                      <a:pPr algn="l" fontAlgn="b"/>
                      <a:r>
                        <a:rPr lang="en-GB" sz="1600" u="none" strike="noStrike" dirty="0">
                          <a:solidFill>
                            <a:schemeClr val="bg2"/>
                          </a:solidFill>
                          <a:effectLst/>
                        </a:rPr>
                        <a:t>Daylight Saving Time</a:t>
                      </a:r>
                      <a:endParaRPr lang="en-GB" sz="1600" b="0" i="0" u="none" strike="noStrike" dirty="0">
                        <a:solidFill>
                          <a:schemeClr val="bg2"/>
                        </a:solidFill>
                        <a:effectLst/>
                        <a:latin typeface="Calibri"/>
                      </a:endParaRPr>
                    </a:p>
                  </a:txBody>
                  <a:tcPr marL="36000" marR="36000" marT="9525" marB="0" anchor="ctr"/>
                </a:tc>
              </a:tr>
              <a:tr h="298958">
                <a:tc>
                  <a:txBody>
                    <a:bodyPr/>
                    <a:lstStyle/>
                    <a:p>
                      <a:pPr algn="l" fontAlgn="b"/>
                      <a:r>
                        <a:rPr lang="en-GB" sz="1600" u="none" strike="noStrike" dirty="0">
                          <a:solidFill>
                            <a:schemeClr val="bg2"/>
                          </a:solidFill>
                          <a:effectLst/>
                        </a:rPr>
                        <a:t>Clock Type</a:t>
                      </a:r>
                      <a:endParaRPr lang="en-GB" sz="1600" b="0" i="0" u="none" strike="noStrike" dirty="0">
                        <a:solidFill>
                          <a:schemeClr val="bg2"/>
                        </a:solidFill>
                        <a:effectLst/>
                        <a:latin typeface="Calibri"/>
                      </a:endParaRPr>
                    </a:p>
                  </a:txBody>
                  <a:tcPr marL="36000" marR="36000" marT="9525"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6287192"/>
              </p:ext>
            </p:extLst>
          </p:nvPr>
        </p:nvGraphicFramePr>
        <p:xfrm>
          <a:off x="1403648" y="1772816"/>
          <a:ext cx="2070229" cy="2520280"/>
        </p:xfrm>
        <a:graphic>
          <a:graphicData uri="http://schemas.openxmlformats.org/drawingml/2006/table">
            <a:tbl>
              <a:tblPr>
                <a:tableStyleId>{5C22544A-7EE6-4342-B048-85BDC9FD1C3A}</a:tableStyleId>
              </a:tblPr>
              <a:tblGrid>
                <a:gridCol w="2070229"/>
              </a:tblGrid>
              <a:tr h="360040">
                <a:tc>
                  <a:txBody>
                    <a:bodyPr/>
                    <a:lstStyle/>
                    <a:p>
                      <a:pPr algn="l" fontAlgn="b"/>
                      <a:r>
                        <a:rPr lang="en-GB" sz="1600" u="none" strike="noStrike" dirty="0">
                          <a:solidFill>
                            <a:schemeClr val="bg2"/>
                          </a:solidFill>
                          <a:effectLst/>
                        </a:rPr>
                        <a:t>[1] Set Time / Date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[2] Holiday</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[3] Quiet Mode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[4] Operation Mode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[5] Select Schedules</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[6] Information</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[7] User Settings</a:t>
                      </a:r>
                      <a:endParaRPr lang="en-GB" sz="1600" b="1" i="0" u="none" strike="noStrike" dirty="0">
                        <a:solidFill>
                          <a:schemeClr val="bg2"/>
                        </a:solidFill>
                        <a:effectLst/>
                        <a:latin typeface="Calibri"/>
                      </a:endParaRPr>
                    </a:p>
                  </a:txBody>
                  <a:tcPr marL="36000" marR="36000" marT="9525" marB="0" anchor="ctr"/>
                </a:tc>
              </a:tr>
            </a:tbl>
          </a:graphicData>
        </a:graphic>
      </p:graphicFrame>
      <p:cxnSp>
        <p:nvCxnSpPr>
          <p:cNvPr id="8" name="Straight Arrow Connector 7"/>
          <p:cNvCxnSpPr/>
          <p:nvPr/>
        </p:nvCxnSpPr>
        <p:spPr>
          <a:xfrm>
            <a:off x="3473878" y="1997841"/>
            <a:ext cx="130514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99083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94</a:t>
            </a:fld>
            <a:endParaRPr lang="en-US"/>
          </a:p>
        </p:txBody>
      </p:sp>
      <p:sp>
        <p:nvSpPr>
          <p:cNvPr id="4" name="Text Placeholder 3"/>
          <p:cNvSpPr>
            <a:spLocks noGrp="1"/>
          </p:cNvSpPr>
          <p:nvPr>
            <p:ph type="body" sz="quarter" idx="15"/>
          </p:nvPr>
        </p:nvSpPr>
        <p:spPr/>
        <p:txBody>
          <a:bodyPr/>
          <a:lstStyle/>
          <a:p>
            <a:r>
              <a:rPr lang="nl-BE" dirty="0"/>
              <a:t>3. </a:t>
            </a:r>
            <a:r>
              <a:rPr lang="nl-BE" dirty="0" err="1"/>
              <a:t>Enduser</a:t>
            </a:r>
            <a:r>
              <a:rPr lang="nl-BE" dirty="0"/>
              <a:t> </a:t>
            </a:r>
            <a:r>
              <a:rPr lang="nl-BE" dirty="0" err="1" smtClean="0"/>
              <a:t>settings</a:t>
            </a:r>
            <a:r>
              <a:rPr lang="nl-BE" dirty="0" smtClean="0"/>
              <a:t> – Holiday mode </a:t>
            </a:r>
            <a:r>
              <a:rPr lang="nl-BE" dirty="0" err="1" smtClean="0"/>
              <a:t>activation</a:t>
            </a:r>
            <a:endParaRPr lang="nl-BE" dirty="0"/>
          </a:p>
          <a:p>
            <a:endParaRPr lang="en-GB" dirty="0"/>
          </a:p>
        </p:txBody>
      </p:sp>
      <p:sp>
        <p:nvSpPr>
          <p:cNvPr id="5" name="Text Placeholder 4"/>
          <p:cNvSpPr>
            <a:spLocks noGrp="1"/>
          </p:cNvSpPr>
          <p:nvPr>
            <p:ph type="body" sz="quarter" idx="16"/>
          </p:nvPr>
        </p:nvSpPr>
        <p:spPr>
          <a:xfrm>
            <a:off x="1371600" y="1066800"/>
            <a:ext cx="7088832" cy="4876800"/>
          </a:xfrm>
        </p:spPr>
        <p:txBody>
          <a:bodyPr/>
          <a:lstStyle/>
          <a:p>
            <a:r>
              <a:rPr lang="nl-BE" dirty="0" smtClean="0">
                <a:solidFill>
                  <a:schemeClr val="bg2"/>
                </a:solidFill>
              </a:rPr>
              <a:t>Holiday mode </a:t>
            </a:r>
            <a:r>
              <a:rPr lang="nl-BE" dirty="0" err="1" smtClean="0">
                <a:solidFill>
                  <a:schemeClr val="bg2"/>
                </a:solidFill>
              </a:rPr>
              <a:t>activation</a:t>
            </a:r>
            <a:r>
              <a:rPr lang="nl-BE" dirty="0" smtClean="0">
                <a:solidFill>
                  <a:schemeClr val="bg2"/>
                </a:solidFill>
              </a:rPr>
              <a:t> </a:t>
            </a:r>
          </a:p>
          <a:p>
            <a:r>
              <a:rPr lang="nl-BE" dirty="0" smtClean="0">
                <a:solidFill>
                  <a:schemeClr val="bg2"/>
                </a:solidFill>
              </a:rPr>
              <a:t>Logic </a:t>
            </a:r>
            <a:r>
              <a:rPr lang="nl-BE" dirty="0" err="1" smtClean="0">
                <a:solidFill>
                  <a:schemeClr val="bg2"/>
                </a:solidFill>
              </a:rPr>
              <a:t>based</a:t>
            </a:r>
            <a:r>
              <a:rPr lang="nl-BE" dirty="0" smtClean="0">
                <a:solidFill>
                  <a:schemeClr val="bg2"/>
                </a:solidFill>
              </a:rPr>
              <a:t> on </a:t>
            </a:r>
            <a:r>
              <a:rPr lang="nl-BE" dirty="0" err="1" smtClean="0">
                <a:solidFill>
                  <a:schemeClr val="bg2"/>
                </a:solidFill>
              </a:rPr>
              <a:t>lowering</a:t>
            </a:r>
            <a:r>
              <a:rPr lang="nl-BE" dirty="0" smtClean="0">
                <a:solidFill>
                  <a:schemeClr val="bg2"/>
                </a:solidFill>
              </a:rPr>
              <a:t> RT </a:t>
            </a:r>
            <a:r>
              <a:rPr lang="nl-BE" dirty="0" err="1" smtClean="0">
                <a:solidFill>
                  <a:schemeClr val="bg2"/>
                </a:solidFill>
              </a:rPr>
              <a:t>temperature</a:t>
            </a:r>
            <a:r>
              <a:rPr lang="nl-BE" dirty="0" smtClean="0">
                <a:solidFill>
                  <a:schemeClr val="bg2"/>
                </a:solidFill>
              </a:rPr>
              <a:t>, </a:t>
            </a:r>
            <a:r>
              <a:rPr lang="nl-BE" dirty="0" err="1" smtClean="0">
                <a:solidFill>
                  <a:schemeClr val="bg2"/>
                </a:solidFill>
              </a:rPr>
              <a:t>so</a:t>
            </a:r>
            <a:r>
              <a:rPr lang="nl-BE" dirty="0" smtClean="0">
                <a:solidFill>
                  <a:schemeClr val="bg2"/>
                </a:solidFill>
              </a:rPr>
              <a:t> </a:t>
            </a:r>
            <a:r>
              <a:rPr lang="nl-BE" dirty="0" err="1" smtClean="0">
                <a:solidFill>
                  <a:schemeClr val="bg2"/>
                </a:solidFill>
              </a:rPr>
              <a:t>only</a:t>
            </a:r>
            <a:r>
              <a:rPr lang="nl-BE" dirty="0" smtClean="0">
                <a:solidFill>
                  <a:schemeClr val="bg2"/>
                </a:solidFill>
              </a:rPr>
              <a:t> </a:t>
            </a:r>
            <a:r>
              <a:rPr lang="nl-BE" dirty="0" err="1" smtClean="0">
                <a:solidFill>
                  <a:schemeClr val="bg2"/>
                </a:solidFill>
              </a:rPr>
              <a:t>available</a:t>
            </a:r>
            <a:r>
              <a:rPr lang="nl-BE" dirty="0" smtClean="0">
                <a:solidFill>
                  <a:schemeClr val="bg2"/>
                </a:solidFill>
              </a:rPr>
              <a:t> in RT control</a:t>
            </a:r>
            <a:endParaRPr lang="en-GB" dirty="0">
              <a:solidFill>
                <a:schemeClr val="bg2"/>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464645977"/>
              </p:ext>
            </p:extLst>
          </p:nvPr>
        </p:nvGraphicFramePr>
        <p:xfrm>
          <a:off x="1403648" y="1844824"/>
          <a:ext cx="2070229" cy="2520280"/>
        </p:xfrm>
        <a:graphic>
          <a:graphicData uri="http://schemas.openxmlformats.org/drawingml/2006/table">
            <a:tbl>
              <a:tblPr>
                <a:tableStyleId>{5C22544A-7EE6-4342-B048-85BDC9FD1C3A}</a:tableStyleId>
              </a:tblPr>
              <a:tblGrid>
                <a:gridCol w="2070229"/>
              </a:tblGrid>
              <a:tr h="360040">
                <a:tc>
                  <a:txBody>
                    <a:bodyPr/>
                    <a:lstStyle/>
                    <a:p>
                      <a:pPr algn="l" fontAlgn="b"/>
                      <a:r>
                        <a:rPr lang="en-GB" sz="1600" u="none" strike="noStrike" dirty="0">
                          <a:solidFill>
                            <a:schemeClr val="bg2"/>
                          </a:solidFill>
                          <a:effectLst/>
                        </a:rPr>
                        <a:t>[1] Set Time / Date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[2] </a:t>
                      </a:r>
                      <a:r>
                        <a:rPr lang="en-GB" sz="1600" u="none" strike="noStrike" dirty="0" smtClean="0">
                          <a:solidFill>
                            <a:schemeClr val="bg2"/>
                          </a:solidFill>
                          <a:effectLst/>
                        </a:rPr>
                        <a:t>Holiday</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[3] Quiet Mode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[4] Operation Mode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[5] Select Schedules</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[6] Information</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[7] User Settings</a:t>
                      </a:r>
                      <a:endParaRPr lang="en-GB" sz="1600" b="1" i="0" u="none" strike="noStrike" dirty="0">
                        <a:solidFill>
                          <a:schemeClr val="bg2"/>
                        </a:solidFill>
                        <a:effectLst/>
                        <a:latin typeface="Calibri"/>
                      </a:endParaRPr>
                    </a:p>
                  </a:txBody>
                  <a:tcPr marL="36000" marR="36000" marT="9525" marB="0" anchor="ctr"/>
                </a:tc>
              </a:tr>
            </a:tbl>
          </a:graphicData>
        </a:graphic>
      </p:graphicFrame>
      <p:cxnSp>
        <p:nvCxnSpPr>
          <p:cNvPr id="8" name="Straight Arrow Connector 7"/>
          <p:cNvCxnSpPr/>
          <p:nvPr/>
        </p:nvCxnSpPr>
        <p:spPr>
          <a:xfrm>
            <a:off x="3473877" y="2384884"/>
            <a:ext cx="65257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3050465352"/>
              </p:ext>
            </p:extLst>
          </p:nvPr>
        </p:nvGraphicFramePr>
        <p:xfrm>
          <a:off x="4126449" y="2249869"/>
          <a:ext cx="1995154" cy="1822110"/>
        </p:xfrm>
        <a:graphic>
          <a:graphicData uri="http://schemas.openxmlformats.org/drawingml/2006/table">
            <a:tbl>
              <a:tblPr firstRow="1">
                <a:tableStyleId>{5C22544A-7EE6-4342-B048-85BDC9FD1C3A}</a:tableStyleId>
              </a:tblPr>
              <a:tblGrid>
                <a:gridCol w="1995154"/>
              </a:tblGrid>
              <a:tr h="303685">
                <a:tc>
                  <a:txBody>
                    <a:bodyPr/>
                    <a:lstStyle/>
                    <a:p>
                      <a:pPr algn="l" fontAlgn="b"/>
                      <a:r>
                        <a:rPr lang="en-GB" sz="1600" u="none" strike="noStrike" dirty="0">
                          <a:solidFill>
                            <a:schemeClr val="bg2"/>
                          </a:solidFill>
                          <a:effectLst/>
                        </a:rPr>
                        <a:t>[2] Holiday</a:t>
                      </a:r>
                      <a:endParaRPr lang="en-GB" sz="1600" b="1" i="0" u="none" strike="noStrike" dirty="0">
                        <a:solidFill>
                          <a:schemeClr val="bg2"/>
                        </a:solidFill>
                        <a:effectLst/>
                        <a:latin typeface="Calibri"/>
                      </a:endParaRPr>
                    </a:p>
                  </a:txBody>
                  <a:tcPr marL="36000" marR="36000" marT="9525" marB="0" anchor="ctr"/>
                </a:tc>
              </a:tr>
              <a:tr h="303685">
                <a:tc>
                  <a:txBody>
                    <a:bodyPr/>
                    <a:lstStyle/>
                    <a:p>
                      <a:pPr algn="l" fontAlgn="b"/>
                      <a:r>
                        <a:rPr lang="en-GB" sz="1600" u="none" strike="noStrike" dirty="0">
                          <a:solidFill>
                            <a:schemeClr val="bg2"/>
                          </a:solidFill>
                          <a:effectLst/>
                        </a:rPr>
                        <a:t>Holiday</a:t>
                      </a:r>
                      <a:endParaRPr lang="en-GB" sz="1600" b="0" i="0" u="none" strike="noStrike" dirty="0">
                        <a:solidFill>
                          <a:schemeClr val="bg2"/>
                        </a:solidFill>
                        <a:effectLst/>
                        <a:latin typeface="Calibri"/>
                      </a:endParaRPr>
                    </a:p>
                  </a:txBody>
                  <a:tcPr marL="36000" marR="36000" marT="9525" marB="0" anchor="ctr"/>
                </a:tc>
              </a:tr>
              <a:tr h="303685">
                <a:tc>
                  <a:txBody>
                    <a:bodyPr/>
                    <a:lstStyle/>
                    <a:p>
                      <a:pPr algn="l" fontAlgn="b"/>
                      <a:r>
                        <a:rPr lang="en-GB" sz="1600" u="none" strike="noStrike" dirty="0">
                          <a:solidFill>
                            <a:schemeClr val="bg2"/>
                          </a:solidFill>
                          <a:effectLst/>
                        </a:rPr>
                        <a:t>Holiday </a:t>
                      </a:r>
                      <a:r>
                        <a:rPr lang="en-GB" sz="1600" u="none" strike="noStrike" dirty="0" smtClean="0">
                          <a:solidFill>
                            <a:schemeClr val="bg2"/>
                          </a:solidFill>
                          <a:effectLst/>
                        </a:rPr>
                        <a:t>Mode</a:t>
                      </a:r>
                      <a:r>
                        <a:rPr lang="en-GB" sz="1600" u="none" strike="noStrike" baseline="0" dirty="0" smtClean="0">
                          <a:solidFill>
                            <a:schemeClr val="bg2"/>
                          </a:solidFill>
                          <a:effectLst/>
                        </a:rPr>
                        <a:t> </a:t>
                      </a:r>
                      <a:r>
                        <a:rPr lang="en-GB" sz="1600" b="1" u="none" strike="noStrike" dirty="0" smtClean="0">
                          <a:solidFill>
                            <a:schemeClr val="bg2"/>
                          </a:solidFill>
                          <a:effectLst/>
                        </a:rPr>
                        <a:t>Home</a:t>
                      </a:r>
                      <a:endParaRPr lang="en-GB" sz="1600" b="1" i="0" u="none" strike="noStrike" dirty="0">
                        <a:solidFill>
                          <a:schemeClr val="bg2"/>
                        </a:solidFill>
                        <a:effectLst/>
                        <a:latin typeface="Calibri"/>
                      </a:endParaRPr>
                    </a:p>
                  </a:txBody>
                  <a:tcPr marL="36000" marR="36000" marT="9525" marB="0" anchor="ctr"/>
                </a:tc>
              </a:tr>
              <a:tr h="303685">
                <a:tc>
                  <a:txBody>
                    <a:bodyPr/>
                    <a:lstStyle/>
                    <a:p>
                      <a:pPr algn="l" fontAlgn="b"/>
                      <a:r>
                        <a:rPr lang="en-GB" sz="1600" u="none" strike="noStrike" dirty="0">
                          <a:solidFill>
                            <a:schemeClr val="bg2"/>
                          </a:solidFill>
                          <a:effectLst/>
                        </a:rPr>
                        <a:t>From</a:t>
                      </a:r>
                      <a:endParaRPr lang="en-GB" sz="1600" b="0" i="0" u="none" strike="noStrike" dirty="0">
                        <a:solidFill>
                          <a:schemeClr val="bg2"/>
                        </a:solidFill>
                        <a:effectLst/>
                        <a:latin typeface="Calibri"/>
                      </a:endParaRPr>
                    </a:p>
                  </a:txBody>
                  <a:tcPr marL="36000" marR="36000" marT="9525" marB="0" anchor="ctr"/>
                </a:tc>
              </a:tr>
              <a:tr h="303685">
                <a:tc>
                  <a:txBody>
                    <a:bodyPr/>
                    <a:lstStyle/>
                    <a:p>
                      <a:pPr algn="l" fontAlgn="b"/>
                      <a:r>
                        <a:rPr lang="en-GB" sz="1600" u="none" strike="noStrike" dirty="0">
                          <a:solidFill>
                            <a:schemeClr val="bg2"/>
                          </a:solidFill>
                          <a:effectLst/>
                        </a:rPr>
                        <a:t>Until</a:t>
                      </a:r>
                      <a:endParaRPr lang="en-GB" sz="1600" b="0" i="0" u="none" strike="noStrike" dirty="0">
                        <a:solidFill>
                          <a:schemeClr val="bg2"/>
                        </a:solidFill>
                        <a:effectLst/>
                        <a:latin typeface="Calibri"/>
                      </a:endParaRPr>
                    </a:p>
                  </a:txBody>
                  <a:tcPr marL="36000" marR="36000" marT="9525" marB="0" anchor="ctr"/>
                </a:tc>
              </a:tr>
              <a:tr h="303685">
                <a:tc>
                  <a:txBody>
                    <a:bodyPr/>
                    <a:lstStyle/>
                    <a:p>
                      <a:pPr algn="l" fontAlgn="b"/>
                      <a:r>
                        <a:rPr lang="en-GB" sz="1600" u="none" strike="noStrike" dirty="0">
                          <a:solidFill>
                            <a:schemeClr val="bg2"/>
                          </a:solidFill>
                          <a:effectLst/>
                        </a:rPr>
                        <a:t>Use Day Schedule</a:t>
                      </a:r>
                      <a:endParaRPr lang="en-GB" sz="1600" b="0" i="0" u="none" strike="noStrike" dirty="0">
                        <a:solidFill>
                          <a:schemeClr val="bg2"/>
                        </a:solidFill>
                        <a:effectLst/>
                        <a:latin typeface="Calibri"/>
                      </a:endParaRPr>
                    </a:p>
                  </a:txBody>
                  <a:tcPr marL="36000" marR="36000" marT="9525" marB="0"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982261373"/>
              </p:ext>
            </p:extLst>
          </p:nvPr>
        </p:nvGraphicFramePr>
        <p:xfrm>
          <a:off x="6939263" y="2249867"/>
          <a:ext cx="2025225" cy="2784690"/>
        </p:xfrm>
        <a:graphic>
          <a:graphicData uri="http://schemas.openxmlformats.org/drawingml/2006/table">
            <a:tbl>
              <a:tblPr firstRow="1">
                <a:tableStyleId>{5C22544A-7EE6-4342-B048-85BDC9FD1C3A}</a:tableStyleId>
              </a:tblPr>
              <a:tblGrid>
                <a:gridCol w="2025225"/>
              </a:tblGrid>
              <a:tr h="309410">
                <a:tc>
                  <a:txBody>
                    <a:bodyPr/>
                    <a:lstStyle/>
                    <a:p>
                      <a:pPr algn="l" fontAlgn="b"/>
                      <a:r>
                        <a:rPr lang="en-GB" sz="1600" u="none" strike="noStrike" dirty="0">
                          <a:solidFill>
                            <a:schemeClr val="bg2"/>
                          </a:solidFill>
                          <a:effectLst/>
                        </a:rPr>
                        <a:t>[2] Holiday</a:t>
                      </a:r>
                      <a:endParaRPr lang="en-GB" sz="1600" b="1" i="0" u="none" strike="noStrike" dirty="0">
                        <a:solidFill>
                          <a:schemeClr val="bg2"/>
                        </a:solidFill>
                        <a:effectLst/>
                        <a:latin typeface="Calibri"/>
                      </a:endParaRPr>
                    </a:p>
                  </a:txBody>
                  <a:tcPr marL="36000" marR="36000" marT="9525" marB="0" anchor="ctr"/>
                </a:tc>
              </a:tr>
              <a:tr h="309410">
                <a:tc>
                  <a:txBody>
                    <a:bodyPr/>
                    <a:lstStyle/>
                    <a:p>
                      <a:pPr algn="l" fontAlgn="b"/>
                      <a:r>
                        <a:rPr lang="en-GB" sz="1600" u="none" strike="noStrike" dirty="0">
                          <a:solidFill>
                            <a:schemeClr val="bg2"/>
                          </a:solidFill>
                          <a:effectLst/>
                        </a:rPr>
                        <a:t>Holiday</a:t>
                      </a:r>
                      <a:endParaRPr lang="en-GB" sz="1600" b="0" i="0" u="none" strike="noStrike" dirty="0">
                        <a:solidFill>
                          <a:schemeClr val="bg2"/>
                        </a:solidFill>
                        <a:effectLst/>
                        <a:latin typeface="Calibri"/>
                      </a:endParaRPr>
                    </a:p>
                  </a:txBody>
                  <a:tcPr marL="36000" marR="36000" marT="9525" marB="0" anchor="ctr"/>
                </a:tc>
              </a:tr>
              <a:tr h="309410">
                <a:tc>
                  <a:txBody>
                    <a:bodyPr/>
                    <a:lstStyle/>
                    <a:p>
                      <a:pPr algn="l" fontAlgn="b"/>
                      <a:r>
                        <a:rPr lang="en-GB" sz="1600" u="none" strike="noStrike" dirty="0">
                          <a:solidFill>
                            <a:schemeClr val="bg2"/>
                          </a:solidFill>
                          <a:effectLst/>
                        </a:rPr>
                        <a:t>Holiday </a:t>
                      </a:r>
                      <a:r>
                        <a:rPr lang="en-GB" sz="1600" u="none" strike="noStrike" dirty="0" smtClean="0">
                          <a:solidFill>
                            <a:schemeClr val="bg2"/>
                          </a:solidFill>
                          <a:effectLst/>
                        </a:rPr>
                        <a:t>Mode</a:t>
                      </a:r>
                      <a:r>
                        <a:rPr lang="en-GB" sz="1600" u="none" strike="noStrike" baseline="0" dirty="0" smtClean="0">
                          <a:solidFill>
                            <a:schemeClr val="bg2"/>
                          </a:solidFill>
                          <a:effectLst/>
                        </a:rPr>
                        <a:t> </a:t>
                      </a:r>
                      <a:r>
                        <a:rPr lang="en-GB" sz="1600" b="1" u="none" strike="noStrike" dirty="0" smtClean="0">
                          <a:solidFill>
                            <a:schemeClr val="bg2"/>
                          </a:solidFill>
                          <a:effectLst/>
                        </a:rPr>
                        <a:t>Away</a:t>
                      </a:r>
                      <a:endParaRPr lang="en-GB" sz="1600" b="1" i="0" u="none" strike="noStrike" dirty="0">
                        <a:solidFill>
                          <a:schemeClr val="bg2"/>
                        </a:solidFill>
                        <a:effectLst/>
                        <a:latin typeface="Calibri"/>
                      </a:endParaRPr>
                    </a:p>
                  </a:txBody>
                  <a:tcPr marL="36000" marR="36000" marT="9525" marB="0" anchor="ctr"/>
                </a:tc>
              </a:tr>
              <a:tr h="309410">
                <a:tc>
                  <a:txBody>
                    <a:bodyPr/>
                    <a:lstStyle/>
                    <a:p>
                      <a:pPr algn="l" fontAlgn="b"/>
                      <a:r>
                        <a:rPr lang="en-GB" sz="1600" u="none" strike="noStrike" dirty="0">
                          <a:solidFill>
                            <a:schemeClr val="bg2"/>
                          </a:solidFill>
                          <a:effectLst/>
                        </a:rPr>
                        <a:t>From</a:t>
                      </a:r>
                      <a:endParaRPr lang="en-GB" sz="1600" b="0" i="0" u="none" strike="noStrike" dirty="0">
                        <a:solidFill>
                          <a:schemeClr val="bg2"/>
                        </a:solidFill>
                        <a:effectLst/>
                        <a:latin typeface="Calibri"/>
                      </a:endParaRPr>
                    </a:p>
                  </a:txBody>
                  <a:tcPr marL="36000" marR="36000" marT="9525" marB="0" anchor="ctr"/>
                </a:tc>
              </a:tr>
              <a:tr h="309410">
                <a:tc>
                  <a:txBody>
                    <a:bodyPr/>
                    <a:lstStyle/>
                    <a:p>
                      <a:pPr algn="l" fontAlgn="b"/>
                      <a:r>
                        <a:rPr lang="en-GB" sz="1600" u="none" strike="noStrike" dirty="0">
                          <a:solidFill>
                            <a:schemeClr val="bg2"/>
                          </a:solidFill>
                          <a:effectLst/>
                        </a:rPr>
                        <a:t>Until</a:t>
                      </a:r>
                      <a:endParaRPr lang="en-GB" sz="1600" b="0" i="0" u="none" strike="noStrike" dirty="0">
                        <a:solidFill>
                          <a:schemeClr val="bg2"/>
                        </a:solidFill>
                        <a:effectLst/>
                        <a:latin typeface="Calibri"/>
                      </a:endParaRPr>
                    </a:p>
                  </a:txBody>
                  <a:tcPr marL="36000" marR="36000" marT="9525" marB="0" anchor="ctr"/>
                </a:tc>
              </a:tr>
              <a:tr h="309410">
                <a:tc>
                  <a:txBody>
                    <a:bodyPr/>
                    <a:lstStyle/>
                    <a:p>
                      <a:pPr algn="l" fontAlgn="b"/>
                      <a:r>
                        <a:rPr lang="en-GB" sz="1600" u="none" strike="noStrike" dirty="0">
                          <a:solidFill>
                            <a:schemeClr val="bg2"/>
                          </a:solidFill>
                          <a:effectLst/>
                        </a:rPr>
                        <a:t>Operation Mode</a:t>
                      </a:r>
                      <a:endParaRPr lang="en-GB" sz="1600" b="0" i="0" u="none" strike="noStrike" dirty="0">
                        <a:solidFill>
                          <a:schemeClr val="bg2"/>
                        </a:solidFill>
                        <a:effectLst/>
                        <a:latin typeface="Calibri"/>
                      </a:endParaRPr>
                    </a:p>
                  </a:txBody>
                  <a:tcPr marL="36000" marR="36000" marT="9525" marB="0" anchor="ctr"/>
                </a:tc>
              </a:tr>
              <a:tr h="309410">
                <a:tc>
                  <a:txBody>
                    <a:bodyPr/>
                    <a:lstStyle/>
                    <a:p>
                      <a:pPr algn="l" fontAlgn="b"/>
                      <a:r>
                        <a:rPr lang="en-GB" sz="1600" u="none" strike="noStrike" dirty="0">
                          <a:solidFill>
                            <a:schemeClr val="bg2"/>
                          </a:solidFill>
                          <a:effectLst/>
                        </a:rPr>
                        <a:t>Heating</a:t>
                      </a:r>
                      <a:endParaRPr lang="en-GB" sz="1600" b="0" i="0" u="none" strike="noStrike" dirty="0">
                        <a:solidFill>
                          <a:schemeClr val="bg2"/>
                        </a:solidFill>
                        <a:effectLst/>
                        <a:latin typeface="Calibri"/>
                      </a:endParaRPr>
                    </a:p>
                  </a:txBody>
                  <a:tcPr marL="36000" marR="36000" marT="9525" marB="0" anchor="ctr"/>
                </a:tc>
              </a:tr>
              <a:tr h="309410">
                <a:tc>
                  <a:txBody>
                    <a:bodyPr/>
                    <a:lstStyle/>
                    <a:p>
                      <a:pPr algn="l" fontAlgn="b"/>
                      <a:r>
                        <a:rPr lang="en-GB" sz="1600" u="none" strike="noStrike" dirty="0">
                          <a:solidFill>
                            <a:schemeClr val="bg2"/>
                          </a:solidFill>
                          <a:effectLst/>
                        </a:rPr>
                        <a:t>Cooling</a:t>
                      </a:r>
                      <a:endParaRPr lang="en-GB" sz="1600" b="0" i="0" u="none" strike="noStrike" dirty="0">
                        <a:solidFill>
                          <a:schemeClr val="bg2"/>
                        </a:solidFill>
                        <a:effectLst/>
                        <a:latin typeface="Calibri"/>
                      </a:endParaRPr>
                    </a:p>
                  </a:txBody>
                  <a:tcPr marL="36000" marR="36000" marT="9525" marB="0" anchor="ctr"/>
                </a:tc>
              </a:tr>
              <a:tr h="309410">
                <a:tc>
                  <a:txBody>
                    <a:bodyPr/>
                    <a:lstStyle/>
                    <a:p>
                      <a:pPr algn="l" fontAlgn="b"/>
                      <a:r>
                        <a:rPr lang="en-GB" sz="1600" b="0" i="0" u="none" strike="noStrike" dirty="0" smtClean="0">
                          <a:solidFill>
                            <a:schemeClr val="bg2"/>
                          </a:solidFill>
                          <a:effectLst/>
                          <a:latin typeface="Calibri"/>
                        </a:rPr>
                        <a:t>DHW</a:t>
                      </a:r>
                      <a:endParaRPr lang="en-GB" sz="1600" b="0" i="0" u="none" strike="noStrike" dirty="0">
                        <a:solidFill>
                          <a:schemeClr val="bg2"/>
                        </a:solidFill>
                        <a:effectLst/>
                        <a:latin typeface="Calibri"/>
                      </a:endParaRPr>
                    </a:p>
                  </a:txBody>
                  <a:tcPr marL="36000" marR="36000" marT="9525" marB="0" anchor="ctr"/>
                </a:tc>
              </a:tr>
            </a:tbl>
          </a:graphicData>
        </a:graphic>
      </p:graphicFrame>
    </p:spTree>
    <p:extLst>
      <p:ext uri="{BB962C8B-B14F-4D97-AF65-F5344CB8AC3E}">
        <p14:creationId xmlns:p14="http://schemas.microsoft.com/office/powerpoint/2010/main" val="260436169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95</a:t>
            </a:fld>
            <a:endParaRPr lang="en-US"/>
          </a:p>
        </p:txBody>
      </p:sp>
      <p:sp>
        <p:nvSpPr>
          <p:cNvPr id="4" name="Text Placeholder 3"/>
          <p:cNvSpPr>
            <a:spLocks noGrp="1"/>
          </p:cNvSpPr>
          <p:nvPr>
            <p:ph type="body" sz="quarter" idx="15"/>
          </p:nvPr>
        </p:nvSpPr>
        <p:spPr/>
        <p:txBody>
          <a:bodyPr/>
          <a:lstStyle/>
          <a:p>
            <a:r>
              <a:rPr lang="nl-BE" dirty="0"/>
              <a:t>3. </a:t>
            </a:r>
            <a:r>
              <a:rPr lang="nl-BE" dirty="0" err="1"/>
              <a:t>Enduser</a:t>
            </a:r>
            <a:r>
              <a:rPr lang="nl-BE" dirty="0"/>
              <a:t> </a:t>
            </a:r>
            <a:r>
              <a:rPr lang="nl-BE" dirty="0" err="1"/>
              <a:t>settings</a:t>
            </a:r>
            <a:r>
              <a:rPr lang="nl-BE" dirty="0"/>
              <a:t> – </a:t>
            </a:r>
            <a:r>
              <a:rPr lang="nl-BE" dirty="0" err="1" smtClean="0"/>
              <a:t>Quit</a:t>
            </a:r>
            <a:r>
              <a:rPr lang="nl-BE" dirty="0" smtClean="0"/>
              <a:t> mode </a:t>
            </a:r>
            <a:endParaRPr lang="nl-BE" dirty="0"/>
          </a:p>
          <a:p>
            <a:endParaRPr lang="en-GB" dirty="0"/>
          </a:p>
        </p:txBody>
      </p:sp>
      <p:sp>
        <p:nvSpPr>
          <p:cNvPr id="5" name="Text Placeholder 4"/>
          <p:cNvSpPr>
            <a:spLocks noGrp="1"/>
          </p:cNvSpPr>
          <p:nvPr>
            <p:ph type="body" sz="quarter" idx="16"/>
          </p:nvPr>
        </p:nvSpPr>
        <p:spPr/>
        <p:txBody>
          <a:bodyPr/>
          <a:lstStyle/>
          <a:p>
            <a:r>
              <a:rPr lang="nl-BE" dirty="0" err="1" smtClean="0">
                <a:solidFill>
                  <a:schemeClr val="bg2"/>
                </a:solidFill>
              </a:rPr>
              <a:t>Quit</a:t>
            </a:r>
            <a:r>
              <a:rPr lang="nl-BE" dirty="0" smtClean="0">
                <a:solidFill>
                  <a:schemeClr val="bg2"/>
                </a:solidFill>
              </a:rPr>
              <a:t> mode </a:t>
            </a:r>
            <a:endParaRPr lang="en-GB" dirty="0">
              <a:solidFill>
                <a:schemeClr val="bg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927915854"/>
              </p:ext>
            </p:extLst>
          </p:nvPr>
        </p:nvGraphicFramePr>
        <p:xfrm>
          <a:off x="1547664" y="1853825"/>
          <a:ext cx="2070229" cy="2520280"/>
        </p:xfrm>
        <a:graphic>
          <a:graphicData uri="http://schemas.openxmlformats.org/drawingml/2006/table">
            <a:tbl>
              <a:tblPr>
                <a:tableStyleId>{5C22544A-7EE6-4342-B048-85BDC9FD1C3A}</a:tableStyleId>
              </a:tblPr>
              <a:tblGrid>
                <a:gridCol w="2070229"/>
              </a:tblGrid>
              <a:tr h="360040">
                <a:tc>
                  <a:txBody>
                    <a:bodyPr/>
                    <a:lstStyle/>
                    <a:p>
                      <a:pPr algn="l" fontAlgn="b"/>
                      <a:r>
                        <a:rPr lang="en-GB" sz="1600" u="none" strike="noStrike" dirty="0">
                          <a:solidFill>
                            <a:schemeClr val="bg2"/>
                          </a:solidFill>
                          <a:effectLst/>
                        </a:rPr>
                        <a:t>[1] Set Time / Date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[2] Holiday</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[3] Quiet Mode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[4] Operation Mode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[5] Select Schedules</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[6] Information</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[7] User Settings</a:t>
                      </a:r>
                      <a:endParaRPr lang="en-GB" sz="1600" b="1" i="0" u="none" strike="noStrike" dirty="0">
                        <a:solidFill>
                          <a:schemeClr val="bg2"/>
                        </a:solidFill>
                        <a:effectLst/>
                        <a:latin typeface="Calibri"/>
                      </a:endParaRPr>
                    </a:p>
                  </a:txBody>
                  <a:tcPr marL="36000" marR="36000" marT="9525"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09166691"/>
              </p:ext>
            </p:extLst>
          </p:nvPr>
        </p:nvGraphicFramePr>
        <p:xfrm>
          <a:off x="4860032" y="2621259"/>
          <a:ext cx="1995154" cy="303685"/>
        </p:xfrm>
        <a:graphic>
          <a:graphicData uri="http://schemas.openxmlformats.org/drawingml/2006/table">
            <a:tbl>
              <a:tblPr firstRow="1">
                <a:tableStyleId>{5C22544A-7EE6-4342-B048-85BDC9FD1C3A}</a:tableStyleId>
              </a:tblPr>
              <a:tblGrid>
                <a:gridCol w="1995154"/>
              </a:tblGrid>
              <a:tr h="303685">
                <a:tc>
                  <a:txBody>
                    <a:bodyPr/>
                    <a:lstStyle/>
                    <a:p>
                      <a:pPr algn="l" fontAlgn="b"/>
                      <a:r>
                        <a:rPr lang="en-GB" sz="1600" u="none" strike="noStrike" dirty="0" smtClean="0">
                          <a:solidFill>
                            <a:schemeClr val="bg2"/>
                          </a:solidFill>
                          <a:effectLst/>
                        </a:rPr>
                        <a:t>[3] Quiet Mode</a:t>
                      </a:r>
                      <a:endParaRPr lang="en-GB" sz="1600" b="1" i="0" u="none" strike="noStrike" dirty="0">
                        <a:solidFill>
                          <a:schemeClr val="bg2"/>
                        </a:solidFill>
                        <a:effectLst/>
                        <a:latin typeface="Calibri"/>
                      </a:endParaRPr>
                    </a:p>
                  </a:txBody>
                  <a:tcPr marL="36000" marR="36000" marT="9525" marB="0" anchor="ctr"/>
                </a:tc>
              </a:tr>
            </a:tbl>
          </a:graphicData>
        </a:graphic>
      </p:graphicFrame>
      <p:cxnSp>
        <p:nvCxnSpPr>
          <p:cNvPr id="8" name="Straight Arrow Connector 5"/>
          <p:cNvCxnSpPr/>
          <p:nvPr/>
        </p:nvCxnSpPr>
        <p:spPr>
          <a:xfrm flipV="1">
            <a:off x="3632923" y="2780928"/>
            <a:ext cx="1227109" cy="7828"/>
          </a:xfrm>
          <a:prstGeom prst="bentConnector3">
            <a:avLst>
              <a:gd name="adj1" fmla="val 93887"/>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22" name="Table 21"/>
          <p:cNvGraphicFramePr>
            <a:graphicFrameLocks noGrp="1"/>
          </p:cNvGraphicFramePr>
          <p:nvPr>
            <p:extLst>
              <p:ext uri="{D42A27DB-BD31-4B8C-83A1-F6EECF244321}">
                <p14:modId xmlns:p14="http://schemas.microsoft.com/office/powerpoint/2010/main" val="3197273932"/>
              </p:ext>
            </p:extLst>
          </p:nvPr>
        </p:nvGraphicFramePr>
        <p:xfrm>
          <a:off x="683568" y="5511884"/>
          <a:ext cx="5544615" cy="1013460"/>
        </p:xfrm>
        <a:graphic>
          <a:graphicData uri="http://schemas.openxmlformats.org/drawingml/2006/table">
            <a:tbl>
              <a:tblPr firstRow="1">
                <a:tableStyleId>{3C2FFA5D-87B4-456A-9821-1D502468CF0F}</a:tableStyleId>
              </a:tblPr>
              <a:tblGrid>
                <a:gridCol w="1848205"/>
                <a:gridCol w="1848205"/>
                <a:gridCol w="1848205"/>
              </a:tblGrid>
              <a:tr h="161925">
                <a:tc>
                  <a:txBody>
                    <a:bodyPr/>
                    <a:lstStyle/>
                    <a:p>
                      <a:pPr algn="ctr" fontAlgn="b"/>
                      <a:r>
                        <a:rPr lang="en-US" sz="1600" u="none" strike="noStrike" dirty="0" smtClean="0">
                          <a:solidFill>
                            <a:schemeClr val="bg2"/>
                          </a:solidFill>
                          <a:effectLst/>
                        </a:rPr>
                        <a:t>Bread</a:t>
                      </a:r>
                      <a:r>
                        <a:rPr lang="en-US" sz="1600" u="none" strike="noStrike" baseline="0" dirty="0" smtClean="0">
                          <a:solidFill>
                            <a:schemeClr val="bg2"/>
                          </a:solidFill>
                          <a:effectLst/>
                        </a:rPr>
                        <a:t> Crumb</a:t>
                      </a:r>
                      <a:endParaRPr lang="en-GB" sz="1600" b="1" i="0" u="none" strike="noStrike" dirty="0">
                        <a:solidFill>
                          <a:schemeClr val="bg2"/>
                        </a:solidFill>
                        <a:effectLst/>
                        <a:latin typeface="+mn-lt"/>
                      </a:endParaRPr>
                    </a:p>
                  </a:txBody>
                  <a:tcPr marL="36000" marR="36000" marT="9525" marB="0" anchor="ctr"/>
                </a:tc>
                <a:tc>
                  <a:txBody>
                    <a:bodyPr/>
                    <a:lstStyle/>
                    <a:p>
                      <a:pPr algn="ctr" fontAlgn="b"/>
                      <a:r>
                        <a:rPr lang="en-US" sz="1600" u="none" strike="noStrike" dirty="0" smtClean="0">
                          <a:solidFill>
                            <a:schemeClr val="bg2"/>
                          </a:solidFill>
                          <a:effectLst/>
                        </a:rPr>
                        <a:t>Overview</a:t>
                      </a:r>
                      <a:endParaRPr lang="en-GB" sz="1600" b="1" i="0" u="none" strike="noStrike" dirty="0">
                        <a:solidFill>
                          <a:schemeClr val="bg2"/>
                        </a:solidFill>
                        <a:effectLst/>
                        <a:latin typeface="+mn-lt"/>
                      </a:endParaRPr>
                    </a:p>
                  </a:txBody>
                  <a:tcPr marL="36000" marR="36000" marT="9525" marB="0" anchor="ctr"/>
                </a:tc>
                <a:tc>
                  <a:txBody>
                    <a:bodyPr/>
                    <a:lstStyle/>
                    <a:p>
                      <a:pPr algn="ctr" fontAlgn="b"/>
                      <a:r>
                        <a:rPr lang="nl-BE" sz="1600" b="1" i="0" u="none" strike="noStrike" dirty="0" err="1" smtClean="0">
                          <a:solidFill>
                            <a:schemeClr val="bg2"/>
                          </a:solidFill>
                          <a:effectLst/>
                          <a:latin typeface="+mn-lt"/>
                        </a:rPr>
                        <a:t>Description</a:t>
                      </a:r>
                      <a:r>
                        <a:rPr lang="nl-BE" sz="1600" b="1" i="0" u="none" strike="noStrike" dirty="0" smtClean="0">
                          <a:solidFill>
                            <a:schemeClr val="bg2"/>
                          </a:solidFill>
                          <a:effectLst/>
                          <a:latin typeface="+mn-lt"/>
                        </a:rPr>
                        <a:t> </a:t>
                      </a:r>
                      <a:endParaRPr lang="en-GB" sz="1600" b="1" i="0" u="none" strike="noStrike" dirty="0">
                        <a:solidFill>
                          <a:schemeClr val="bg2"/>
                        </a:solidFill>
                        <a:effectLst/>
                        <a:latin typeface="+mn-lt"/>
                      </a:endParaRPr>
                    </a:p>
                  </a:txBody>
                  <a:tcPr marL="36000" marR="36000" marT="9525" marB="0" anchor="ctr"/>
                </a:tc>
              </a:tr>
              <a:tr h="161925">
                <a:tc>
                  <a:txBody>
                    <a:bodyPr/>
                    <a:lstStyle/>
                    <a:p>
                      <a:pPr algn="ctr" fontAlgn="b"/>
                      <a:r>
                        <a:rPr lang="en-US" sz="1600" u="none" strike="noStrike" dirty="0" smtClean="0">
                          <a:solidFill>
                            <a:schemeClr val="bg2"/>
                          </a:solidFill>
                          <a:effectLst/>
                        </a:rPr>
                        <a:t>[3]</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en-US" sz="1600" b="0" i="0" u="none" strike="noStrike" dirty="0" smtClean="0">
                          <a:solidFill>
                            <a:schemeClr val="bg2"/>
                          </a:solidFill>
                          <a:effectLst/>
                          <a:latin typeface="+mn-lt"/>
                        </a:rPr>
                        <a:t>N/A</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nl-BE" sz="1600" b="0" i="0" u="none" strike="noStrike" dirty="0" err="1" smtClean="0">
                          <a:solidFill>
                            <a:schemeClr val="bg2"/>
                          </a:solidFill>
                          <a:effectLst/>
                          <a:latin typeface="+mn-lt"/>
                        </a:rPr>
                        <a:t>Quit</a:t>
                      </a:r>
                      <a:r>
                        <a:rPr lang="nl-BE" sz="1600" b="0" i="0" u="none" strike="noStrike" dirty="0" smtClean="0">
                          <a:solidFill>
                            <a:schemeClr val="bg2"/>
                          </a:solidFill>
                          <a:effectLst/>
                          <a:latin typeface="+mn-lt"/>
                        </a:rPr>
                        <a:t> mode ON/OFF</a:t>
                      </a:r>
                      <a:endParaRPr lang="en-GB" sz="1600" b="0" i="0" u="none" strike="noStrike" dirty="0">
                        <a:solidFill>
                          <a:schemeClr val="bg2"/>
                        </a:solidFill>
                        <a:effectLst/>
                        <a:latin typeface="+mn-lt"/>
                      </a:endParaRPr>
                    </a:p>
                  </a:txBody>
                  <a:tcPr marL="36000" marR="36000" marT="9525" marB="0" anchor="ctr"/>
                </a:tc>
              </a:tr>
              <a:tr h="161925">
                <a:tc>
                  <a:txBody>
                    <a:bodyPr/>
                    <a:lstStyle/>
                    <a:p>
                      <a:pPr algn="ctr" fontAlgn="b"/>
                      <a:r>
                        <a:rPr lang="en-US" sz="1600" u="none" strike="noStrike" dirty="0" smtClean="0">
                          <a:solidFill>
                            <a:schemeClr val="bg2"/>
                          </a:solidFill>
                          <a:effectLst/>
                        </a:rPr>
                        <a:t>[7.4.4]</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en-US" sz="1600" b="0" i="0" u="none" strike="noStrike" dirty="0" smtClean="0">
                          <a:solidFill>
                            <a:schemeClr val="bg2"/>
                          </a:solidFill>
                          <a:effectLst/>
                          <a:latin typeface="+mn-lt"/>
                        </a:rPr>
                        <a:t>N/A</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nl-BE" sz="1600" b="0" i="0" u="none" strike="noStrike" dirty="0" err="1" smtClean="0">
                          <a:solidFill>
                            <a:schemeClr val="bg2"/>
                          </a:solidFill>
                          <a:effectLst/>
                          <a:latin typeface="+mn-lt"/>
                        </a:rPr>
                        <a:t>Quit</a:t>
                      </a:r>
                      <a:r>
                        <a:rPr lang="nl-BE" sz="1600" b="0" i="0" u="none" strike="noStrike" dirty="0" smtClean="0">
                          <a:solidFill>
                            <a:schemeClr val="bg2"/>
                          </a:solidFill>
                          <a:effectLst/>
                          <a:latin typeface="+mn-lt"/>
                        </a:rPr>
                        <a:t> level</a:t>
                      </a:r>
                      <a:endParaRPr lang="en-GB" sz="1600" b="0" i="0" u="none" strike="noStrike" dirty="0">
                        <a:solidFill>
                          <a:schemeClr val="bg2"/>
                        </a:solidFill>
                        <a:effectLst/>
                        <a:latin typeface="+mn-lt"/>
                      </a:endParaRPr>
                    </a:p>
                  </a:txBody>
                  <a:tcPr marL="36000" marR="36000" marT="9525" marB="0" anchor="ctr"/>
                </a:tc>
              </a:tr>
              <a:tr h="161925">
                <a:tc>
                  <a:txBody>
                    <a:bodyPr/>
                    <a:lstStyle/>
                    <a:p>
                      <a:pPr algn="ctr" fontAlgn="b"/>
                      <a:r>
                        <a:rPr lang="en-US" sz="1600" u="none" strike="noStrike" dirty="0" smtClean="0">
                          <a:solidFill>
                            <a:schemeClr val="bg2"/>
                          </a:solidFill>
                          <a:effectLst/>
                        </a:rPr>
                        <a:t>[7.3.6]</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en-US" sz="1600" b="0" i="0" u="none" strike="noStrike" dirty="0" smtClean="0">
                          <a:solidFill>
                            <a:schemeClr val="bg2"/>
                          </a:solidFill>
                          <a:effectLst/>
                          <a:latin typeface="+mn-lt"/>
                        </a:rPr>
                        <a:t>N/A</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nl-BE" sz="1600" b="0" i="0" u="none" strike="noStrike" dirty="0" err="1" smtClean="0">
                          <a:solidFill>
                            <a:schemeClr val="bg2"/>
                          </a:solidFill>
                          <a:effectLst/>
                          <a:latin typeface="+mn-lt"/>
                        </a:rPr>
                        <a:t>Quit</a:t>
                      </a:r>
                      <a:r>
                        <a:rPr lang="nl-BE" sz="1600" b="0" i="0" u="none" strike="noStrike" dirty="0" smtClean="0">
                          <a:solidFill>
                            <a:schemeClr val="bg2"/>
                          </a:solidFill>
                          <a:effectLst/>
                          <a:latin typeface="+mn-lt"/>
                        </a:rPr>
                        <a:t> mode </a:t>
                      </a:r>
                      <a:r>
                        <a:rPr lang="nl-BE" sz="1600" b="0" i="0" u="none" strike="noStrike" dirty="0" err="1" smtClean="0">
                          <a:solidFill>
                            <a:schemeClr val="bg2"/>
                          </a:solidFill>
                          <a:effectLst/>
                          <a:latin typeface="+mn-lt"/>
                        </a:rPr>
                        <a:t>schedule</a:t>
                      </a:r>
                      <a:endParaRPr lang="en-GB" sz="1600" b="0" i="0" u="none" strike="noStrike" dirty="0">
                        <a:solidFill>
                          <a:schemeClr val="bg2"/>
                        </a:solidFill>
                        <a:effectLst/>
                        <a:latin typeface="+mn-lt"/>
                      </a:endParaRPr>
                    </a:p>
                  </a:txBody>
                  <a:tcPr marL="36000" marR="36000" marT="9525" marB="0" anchor="ctr"/>
                </a:tc>
              </a:tr>
            </a:tbl>
          </a:graphicData>
        </a:graphic>
      </p:graphicFrame>
    </p:spTree>
    <p:extLst>
      <p:ext uri="{BB962C8B-B14F-4D97-AF65-F5344CB8AC3E}">
        <p14:creationId xmlns:p14="http://schemas.microsoft.com/office/powerpoint/2010/main" val="27937105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96</a:t>
            </a:fld>
            <a:endParaRPr lang="en-US"/>
          </a:p>
        </p:txBody>
      </p:sp>
      <p:sp>
        <p:nvSpPr>
          <p:cNvPr id="4" name="Text Placeholder 3"/>
          <p:cNvSpPr>
            <a:spLocks noGrp="1"/>
          </p:cNvSpPr>
          <p:nvPr>
            <p:ph type="body" sz="quarter" idx="15"/>
          </p:nvPr>
        </p:nvSpPr>
        <p:spPr/>
        <p:txBody>
          <a:bodyPr/>
          <a:lstStyle/>
          <a:p>
            <a:r>
              <a:rPr lang="nl-BE" dirty="0"/>
              <a:t>3. </a:t>
            </a:r>
            <a:r>
              <a:rPr lang="nl-BE" dirty="0" err="1"/>
              <a:t>Enduser</a:t>
            </a:r>
            <a:r>
              <a:rPr lang="nl-BE" dirty="0"/>
              <a:t> </a:t>
            </a:r>
            <a:r>
              <a:rPr lang="nl-BE" dirty="0" err="1"/>
              <a:t>settings</a:t>
            </a:r>
            <a:r>
              <a:rPr lang="nl-BE" dirty="0"/>
              <a:t> – </a:t>
            </a:r>
            <a:r>
              <a:rPr lang="nl-BE" dirty="0" err="1"/>
              <a:t>Operation</a:t>
            </a:r>
            <a:r>
              <a:rPr lang="nl-BE" dirty="0"/>
              <a:t> mode</a:t>
            </a:r>
          </a:p>
          <a:p>
            <a:endParaRPr lang="en-GB" dirty="0"/>
          </a:p>
        </p:txBody>
      </p:sp>
      <p:sp>
        <p:nvSpPr>
          <p:cNvPr id="5" name="Text Placeholder 4"/>
          <p:cNvSpPr>
            <a:spLocks noGrp="1"/>
          </p:cNvSpPr>
          <p:nvPr>
            <p:ph type="body" sz="quarter" idx="16"/>
          </p:nvPr>
        </p:nvSpPr>
        <p:spPr/>
        <p:txBody>
          <a:bodyPr/>
          <a:lstStyle/>
          <a:p>
            <a:r>
              <a:rPr lang="nl-BE" dirty="0" err="1" smtClean="0">
                <a:solidFill>
                  <a:schemeClr val="bg2"/>
                </a:solidFill>
              </a:rPr>
              <a:t>Operation</a:t>
            </a:r>
            <a:r>
              <a:rPr lang="nl-BE" dirty="0" smtClean="0">
                <a:solidFill>
                  <a:schemeClr val="bg2"/>
                </a:solidFill>
              </a:rPr>
              <a:t> mode – automatic </a:t>
            </a:r>
            <a:r>
              <a:rPr lang="nl-BE" dirty="0" err="1" smtClean="0">
                <a:solidFill>
                  <a:schemeClr val="bg2"/>
                </a:solidFill>
              </a:rPr>
              <a:t>changeover</a:t>
            </a:r>
            <a:r>
              <a:rPr lang="nl-BE" dirty="0" smtClean="0">
                <a:solidFill>
                  <a:schemeClr val="bg2"/>
                </a:solidFill>
              </a:rPr>
              <a:t> </a:t>
            </a:r>
          </a:p>
          <a:p>
            <a:r>
              <a:rPr lang="nl-BE" dirty="0" err="1" smtClean="0">
                <a:solidFill>
                  <a:schemeClr val="bg2"/>
                </a:solidFill>
              </a:rPr>
              <a:t>Based</a:t>
            </a:r>
            <a:r>
              <a:rPr lang="nl-BE" dirty="0" smtClean="0">
                <a:solidFill>
                  <a:schemeClr val="bg2"/>
                </a:solidFill>
              </a:rPr>
              <a:t> on </a:t>
            </a:r>
            <a:r>
              <a:rPr lang="nl-BE" dirty="0" err="1" smtClean="0">
                <a:solidFill>
                  <a:schemeClr val="bg2"/>
                </a:solidFill>
              </a:rPr>
              <a:t>ambiant</a:t>
            </a:r>
            <a:r>
              <a:rPr lang="nl-BE" dirty="0" smtClean="0">
                <a:solidFill>
                  <a:schemeClr val="bg2"/>
                </a:solidFill>
              </a:rPr>
              <a:t> temp. </a:t>
            </a:r>
          </a:p>
          <a:p>
            <a:endParaRPr lang="nl-BE" dirty="0"/>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403434502"/>
              </p:ext>
            </p:extLst>
          </p:nvPr>
        </p:nvGraphicFramePr>
        <p:xfrm>
          <a:off x="1547664" y="1988840"/>
          <a:ext cx="2070229" cy="2520280"/>
        </p:xfrm>
        <a:graphic>
          <a:graphicData uri="http://schemas.openxmlformats.org/drawingml/2006/table">
            <a:tbl>
              <a:tblPr>
                <a:tableStyleId>{5C22544A-7EE6-4342-B048-85BDC9FD1C3A}</a:tableStyleId>
              </a:tblPr>
              <a:tblGrid>
                <a:gridCol w="2070229"/>
              </a:tblGrid>
              <a:tr h="360040">
                <a:tc>
                  <a:txBody>
                    <a:bodyPr/>
                    <a:lstStyle/>
                    <a:p>
                      <a:pPr algn="l" fontAlgn="b"/>
                      <a:r>
                        <a:rPr lang="en-GB" sz="1600" u="none" strike="noStrike" dirty="0">
                          <a:solidFill>
                            <a:schemeClr val="bg2"/>
                          </a:solidFill>
                          <a:effectLst/>
                        </a:rPr>
                        <a:t>[1] Set Time / Date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[2] Holiday</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[3] Quiet Mode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[4] Operation Mode</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[5] Select Schedules</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[6] Information</a:t>
                      </a:r>
                      <a:endParaRPr lang="en-GB" sz="1600" b="1" i="0" u="none" strike="noStrike" dirty="0">
                        <a:solidFill>
                          <a:schemeClr val="bg2"/>
                        </a:solidFill>
                        <a:effectLst/>
                        <a:latin typeface="Calibri"/>
                      </a:endParaRPr>
                    </a:p>
                  </a:txBody>
                  <a:tcPr marL="36000" marR="36000" marT="9525" marB="0" anchor="ctr"/>
                </a:tc>
              </a:tr>
              <a:tr h="360040">
                <a:tc>
                  <a:txBody>
                    <a:bodyPr/>
                    <a:lstStyle/>
                    <a:p>
                      <a:pPr algn="l" fontAlgn="b"/>
                      <a:r>
                        <a:rPr lang="en-GB" sz="1600" u="none" strike="noStrike" dirty="0">
                          <a:solidFill>
                            <a:schemeClr val="bg2"/>
                          </a:solidFill>
                          <a:effectLst/>
                        </a:rPr>
                        <a:t>[7] User Settings</a:t>
                      </a:r>
                      <a:endParaRPr lang="en-GB" sz="1600" b="1" i="0" u="none" strike="noStrike" dirty="0">
                        <a:solidFill>
                          <a:schemeClr val="bg2"/>
                        </a:solidFill>
                        <a:effectLst/>
                        <a:latin typeface="Calibri"/>
                      </a:endParaRPr>
                    </a:p>
                  </a:txBody>
                  <a:tcPr marL="36000" marR="36000" marT="9525"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974519"/>
              </p:ext>
            </p:extLst>
          </p:nvPr>
        </p:nvGraphicFramePr>
        <p:xfrm>
          <a:off x="5076056" y="1547789"/>
          <a:ext cx="2808312" cy="1214740"/>
        </p:xfrm>
        <a:graphic>
          <a:graphicData uri="http://schemas.openxmlformats.org/drawingml/2006/table">
            <a:tbl>
              <a:tblPr firstRow="1">
                <a:tableStyleId>{5C22544A-7EE6-4342-B048-85BDC9FD1C3A}</a:tableStyleId>
              </a:tblPr>
              <a:tblGrid>
                <a:gridCol w="2808312"/>
              </a:tblGrid>
              <a:tr h="303685">
                <a:tc>
                  <a:txBody>
                    <a:bodyPr/>
                    <a:lstStyle/>
                    <a:p>
                      <a:pPr algn="l" fontAlgn="b"/>
                      <a:r>
                        <a:rPr lang="en-GB" sz="1600" u="none" strike="noStrike" dirty="0" smtClean="0">
                          <a:solidFill>
                            <a:schemeClr val="bg2"/>
                          </a:solidFill>
                          <a:effectLst/>
                        </a:rPr>
                        <a:t>[4] Operation</a:t>
                      </a:r>
                      <a:r>
                        <a:rPr lang="en-GB" sz="1600" u="none" strike="noStrike" baseline="0" dirty="0" smtClean="0">
                          <a:solidFill>
                            <a:schemeClr val="bg2"/>
                          </a:solidFill>
                          <a:effectLst/>
                        </a:rPr>
                        <a:t> Mode</a:t>
                      </a:r>
                      <a:endParaRPr lang="en-GB" sz="1600" b="1" i="0" u="none" strike="noStrike" dirty="0">
                        <a:solidFill>
                          <a:schemeClr val="bg2"/>
                        </a:solidFill>
                        <a:effectLst/>
                        <a:latin typeface="Calibri"/>
                      </a:endParaRPr>
                    </a:p>
                  </a:txBody>
                  <a:tcPr marL="36000" marR="36000" marT="9525" marB="0" anchor="ctr"/>
                </a:tc>
              </a:tr>
              <a:tr h="303685">
                <a:tc>
                  <a:txBody>
                    <a:bodyPr/>
                    <a:lstStyle/>
                    <a:p>
                      <a:pPr algn="l" fontAlgn="b"/>
                      <a:r>
                        <a:rPr lang="nl-BE" sz="1600" b="1" i="0" u="none" strike="noStrike" dirty="0" smtClean="0">
                          <a:solidFill>
                            <a:srgbClr val="000000"/>
                          </a:solidFill>
                          <a:effectLst/>
                          <a:latin typeface="Calibri"/>
                        </a:rPr>
                        <a:t>1 </a:t>
                      </a:r>
                      <a:r>
                        <a:rPr lang="nl-BE" sz="1600" b="1" i="0" u="none" strike="noStrike" dirty="0" err="1" smtClean="0">
                          <a:solidFill>
                            <a:srgbClr val="000000"/>
                          </a:solidFill>
                          <a:effectLst/>
                          <a:latin typeface="Calibri"/>
                        </a:rPr>
                        <a:t>Cooling</a:t>
                      </a:r>
                      <a:endParaRPr lang="en-GB" sz="1600" b="1" i="0" u="none" strike="noStrike" dirty="0">
                        <a:solidFill>
                          <a:srgbClr val="000000"/>
                        </a:solidFill>
                        <a:effectLst/>
                        <a:latin typeface="Calibri"/>
                      </a:endParaRPr>
                    </a:p>
                  </a:txBody>
                  <a:tcPr marL="36000" marR="36000" marT="9525" marB="0" anchor="ctr"/>
                </a:tc>
              </a:tr>
              <a:tr h="303685">
                <a:tc>
                  <a:txBody>
                    <a:bodyPr/>
                    <a:lstStyle/>
                    <a:p>
                      <a:pPr algn="l" fontAlgn="b"/>
                      <a:r>
                        <a:rPr lang="nl-BE" sz="1600" b="1" i="0" u="none" strike="noStrike" dirty="0" smtClean="0">
                          <a:solidFill>
                            <a:srgbClr val="000000"/>
                          </a:solidFill>
                          <a:effectLst/>
                          <a:latin typeface="Calibri"/>
                        </a:rPr>
                        <a:t>2 </a:t>
                      </a:r>
                      <a:r>
                        <a:rPr lang="nl-BE" sz="1600" b="1" i="0" u="none" strike="noStrike" dirty="0" err="1" smtClean="0">
                          <a:solidFill>
                            <a:srgbClr val="000000"/>
                          </a:solidFill>
                          <a:effectLst/>
                          <a:latin typeface="Calibri"/>
                        </a:rPr>
                        <a:t>Heating</a:t>
                      </a:r>
                      <a:endParaRPr lang="en-GB" sz="1600" b="1" i="0" u="none" strike="noStrike" dirty="0">
                        <a:solidFill>
                          <a:srgbClr val="000000"/>
                        </a:solidFill>
                        <a:effectLst/>
                        <a:latin typeface="Calibri"/>
                      </a:endParaRPr>
                    </a:p>
                  </a:txBody>
                  <a:tcPr marL="36000" marR="36000" marT="9525" marB="0" anchor="ctr"/>
                </a:tc>
              </a:tr>
              <a:tr h="30368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mn-lt"/>
                        </a:rPr>
                        <a:t>3</a:t>
                      </a:r>
                      <a:r>
                        <a:rPr lang="en-US" sz="1600" b="1" i="0" u="none" strike="noStrike" baseline="0" dirty="0" smtClean="0">
                          <a:solidFill>
                            <a:srgbClr val="000000"/>
                          </a:solidFill>
                          <a:effectLst/>
                          <a:latin typeface="+mn-lt"/>
                        </a:rPr>
                        <a:t> Automatic changeover</a:t>
                      </a:r>
                      <a:endParaRPr lang="en-GB" sz="1600" b="1" i="0" u="none" strike="noStrike" dirty="0" smtClean="0">
                        <a:solidFill>
                          <a:srgbClr val="000000"/>
                        </a:solidFill>
                        <a:effectLst/>
                        <a:latin typeface="+mn-lt"/>
                      </a:endParaRPr>
                    </a:p>
                  </a:txBody>
                  <a:tcPr marL="36000" marR="36000" marT="9525" marB="0" anchor="ctr"/>
                </a:tc>
              </a:tr>
            </a:tbl>
          </a:graphicData>
        </a:graphic>
      </p:graphicFrame>
      <p:cxnSp>
        <p:nvCxnSpPr>
          <p:cNvPr id="8" name="Straight Arrow Connector 7"/>
          <p:cNvCxnSpPr/>
          <p:nvPr/>
        </p:nvCxnSpPr>
        <p:spPr>
          <a:xfrm>
            <a:off x="4354489" y="1699633"/>
            <a:ext cx="721567"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auto">
          <a:xfrm>
            <a:off x="4354489" y="1699633"/>
            <a:ext cx="0" cy="1549347"/>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H="1">
            <a:off x="3635896" y="3248980"/>
            <a:ext cx="736596" cy="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6" name="Table 25"/>
          <p:cNvGraphicFramePr>
            <a:graphicFrameLocks noGrp="1"/>
          </p:cNvGraphicFramePr>
          <p:nvPr>
            <p:extLst>
              <p:ext uri="{D42A27DB-BD31-4B8C-83A1-F6EECF244321}">
                <p14:modId xmlns:p14="http://schemas.microsoft.com/office/powerpoint/2010/main" val="3527614906"/>
              </p:ext>
            </p:extLst>
          </p:nvPr>
        </p:nvGraphicFramePr>
        <p:xfrm>
          <a:off x="683568" y="4797152"/>
          <a:ext cx="2880320" cy="1520190"/>
        </p:xfrm>
        <a:graphic>
          <a:graphicData uri="http://schemas.openxmlformats.org/drawingml/2006/table">
            <a:tbl>
              <a:tblPr firstRow="1">
                <a:tableStyleId>{3C2FFA5D-87B4-456A-9821-1D502468CF0F}</a:tableStyleId>
              </a:tblPr>
              <a:tblGrid>
                <a:gridCol w="1440160"/>
                <a:gridCol w="1440160"/>
              </a:tblGrid>
              <a:tr h="161925">
                <a:tc>
                  <a:txBody>
                    <a:bodyPr/>
                    <a:lstStyle/>
                    <a:p>
                      <a:pPr algn="ctr" fontAlgn="b"/>
                      <a:r>
                        <a:rPr lang="en-US" sz="1600" u="none" strike="noStrike" dirty="0" smtClean="0">
                          <a:solidFill>
                            <a:schemeClr val="bg2"/>
                          </a:solidFill>
                          <a:effectLst/>
                        </a:rPr>
                        <a:t>Bread</a:t>
                      </a:r>
                      <a:r>
                        <a:rPr lang="en-US" sz="1600" u="none" strike="noStrike" baseline="0" dirty="0" smtClean="0">
                          <a:solidFill>
                            <a:schemeClr val="bg2"/>
                          </a:solidFill>
                          <a:effectLst/>
                        </a:rPr>
                        <a:t> Crumb</a:t>
                      </a:r>
                      <a:endParaRPr lang="en-GB" sz="1600" b="1" i="0" u="none" strike="noStrike" dirty="0">
                        <a:solidFill>
                          <a:schemeClr val="bg2"/>
                        </a:solidFill>
                        <a:effectLst/>
                        <a:latin typeface="+mn-lt"/>
                      </a:endParaRPr>
                    </a:p>
                  </a:txBody>
                  <a:tcPr marL="36000" marR="36000" marT="9525" marB="0" anchor="ctr"/>
                </a:tc>
                <a:tc>
                  <a:txBody>
                    <a:bodyPr/>
                    <a:lstStyle/>
                    <a:p>
                      <a:pPr algn="ctr" fontAlgn="b"/>
                      <a:r>
                        <a:rPr lang="en-US" sz="1600" u="none" strike="noStrike" dirty="0" smtClean="0">
                          <a:solidFill>
                            <a:schemeClr val="bg2"/>
                          </a:solidFill>
                          <a:effectLst/>
                        </a:rPr>
                        <a:t>Overview</a:t>
                      </a:r>
                      <a:endParaRPr lang="en-GB" sz="1600" b="1" i="0" u="none" strike="noStrike" dirty="0">
                        <a:solidFill>
                          <a:schemeClr val="bg2"/>
                        </a:solidFill>
                        <a:effectLst/>
                        <a:latin typeface="+mn-lt"/>
                      </a:endParaRPr>
                    </a:p>
                  </a:txBody>
                  <a:tcPr marL="36000" marR="36000" marT="9525" marB="0" anchor="ctr"/>
                </a:tc>
              </a:tr>
              <a:tr h="161925">
                <a:tc>
                  <a:txBody>
                    <a:bodyPr/>
                    <a:lstStyle/>
                    <a:p>
                      <a:pPr algn="ctr" fontAlgn="b"/>
                      <a:r>
                        <a:rPr lang="en-US" sz="1600" u="none" strike="noStrike" dirty="0" smtClean="0">
                          <a:solidFill>
                            <a:schemeClr val="bg2"/>
                          </a:solidFill>
                          <a:effectLst/>
                        </a:rPr>
                        <a:t>[4]</a:t>
                      </a:r>
                      <a:endParaRPr lang="en-GB" sz="1600" b="0" i="0" u="none" strike="noStrike" dirty="0">
                        <a:solidFill>
                          <a:schemeClr val="bg2"/>
                        </a:solidFill>
                        <a:effectLst/>
                        <a:latin typeface="+mn-lt"/>
                      </a:endParaRPr>
                    </a:p>
                  </a:txBody>
                  <a:tcPr marL="36000" marR="36000" marT="9525" marB="0" anchor="ctr"/>
                </a:tc>
                <a:tc>
                  <a:txBody>
                    <a:bodyPr/>
                    <a:lstStyle/>
                    <a:p>
                      <a:pPr algn="ctr" fontAlgn="b"/>
                      <a:r>
                        <a:rPr lang="en-US" sz="1600" b="0" i="0" u="none" strike="noStrike" dirty="0" smtClean="0">
                          <a:solidFill>
                            <a:schemeClr val="bg2"/>
                          </a:solidFill>
                          <a:effectLst/>
                          <a:latin typeface="+mn-lt"/>
                        </a:rPr>
                        <a:t>N/A</a:t>
                      </a:r>
                      <a:endParaRPr lang="en-GB" sz="1600" b="0" i="0" u="none" strike="noStrike" dirty="0">
                        <a:solidFill>
                          <a:schemeClr val="bg2"/>
                        </a:solidFill>
                        <a:effectLst/>
                        <a:latin typeface="+mn-lt"/>
                      </a:endParaRPr>
                    </a:p>
                  </a:txBody>
                  <a:tcPr marL="36000" marR="36000" marT="9525" marB="0" anchor="ctr"/>
                </a:tc>
              </a:tr>
              <a:tr h="161925">
                <a:tc>
                  <a:txBody>
                    <a:bodyPr/>
                    <a:lstStyle/>
                    <a:p>
                      <a:pPr algn="ctr" fontAlgn="b"/>
                      <a:r>
                        <a:rPr lang="en-US" sz="1600" u="none" strike="noStrike" dirty="0" smtClean="0">
                          <a:solidFill>
                            <a:schemeClr val="bg2"/>
                          </a:solidFill>
                          <a:effectLst/>
                        </a:rPr>
                        <a:t>[A.3.3.1]</a:t>
                      </a:r>
                    </a:p>
                  </a:txBody>
                  <a:tcPr marL="36000" marR="36000" marT="9525" marB="0" anchor="ctr"/>
                </a:tc>
                <a:tc>
                  <a:txBody>
                    <a:bodyPr/>
                    <a:lstStyle/>
                    <a:p>
                      <a:pPr algn="ctr" fontAlgn="b"/>
                      <a:r>
                        <a:rPr lang="en-US" sz="1600" u="none" strike="noStrike" dirty="0" smtClean="0">
                          <a:solidFill>
                            <a:schemeClr val="bg2"/>
                          </a:solidFill>
                          <a:effectLst/>
                        </a:rPr>
                        <a:t>[4-02]</a:t>
                      </a:r>
                    </a:p>
                  </a:txBody>
                  <a:tcPr marL="36000" marR="36000" marT="9525" marB="0" anchor="ctr"/>
                </a:tc>
              </a:tr>
              <a:tr h="161925">
                <a:tc>
                  <a:txBody>
                    <a:bodyPr/>
                    <a:lstStyle/>
                    <a:p>
                      <a:pPr algn="ctr" fontAlgn="b"/>
                      <a:r>
                        <a:rPr lang="en-US" sz="1600" u="none" strike="noStrike" dirty="0" smtClean="0">
                          <a:solidFill>
                            <a:schemeClr val="bg2"/>
                          </a:solidFill>
                          <a:effectLst/>
                        </a:rPr>
                        <a:t>[A.3.3.2]</a:t>
                      </a:r>
                    </a:p>
                  </a:txBody>
                  <a:tcPr marL="36000" marR="36000" marT="9525" marB="0" anchor="ctr"/>
                </a:tc>
                <a:tc>
                  <a:txBody>
                    <a:bodyPr/>
                    <a:lstStyle/>
                    <a:p>
                      <a:pPr algn="ctr" fontAlgn="b"/>
                      <a:r>
                        <a:rPr lang="en-US" sz="1600" u="none" strike="noStrike" dirty="0" smtClean="0">
                          <a:solidFill>
                            <a:schemeClr val="bg2"/>
                          </a:solidFill>
                          <a:effectLst/>
                        </a:rPr>
                        <a:t>[F-01]</a:t>
                      </a:r>
                    </a:p>
                  </a:txBody>
                  <a:tcPr marL="36000" marR="36000" marT="9525" marB="0" anchor="ctr"/>
                </a:tc>
              </a:tr>
              <a:tr h="161925">
                <a:tc>
                  <a:txBody>
                    <a:bodyPr/>
                    <a:lstStyle/>
                    <a:p>
                      <a:pPr algn="ctr" fontAlgn="b"/>
                      <a:r>
                        <a:rPr lang="en-US" sz="1600" u="none" strike="noStrike" dirty="0" smtClean="0">
                          <a:solidFill>
                            <a:schemeClr val="bg2"/>
                          </a:solidFill>
                          <a:effectLst/>
                        </a:rPr>
                        <a:t>-</a:t>
                      </a:r>
                    </a:p>
                  </a:txBody>
                  <a:tcPr marL="36000" marR="36000" marT="9525" marB="0" anchor="ctr"/>
                </a:tc>
                <a:tc>
                  <a:txBody>
                    <a:bodyPr/>
                    <a:lstStyle/>
                    <a:p>
                      <a:pPr algn="ctr" fontAlgn="b"/>
                      <a:r>
                        <a:rPr lang="en-US" sz="1600" u="none" strike="noStrike" dirty="0" smtClean="0">
                          <a:solidFill>
                            <a:schemeClr val="bg2"/>
                          </a:solidFill>
                          <a:effectLst/>
                        </a:rPr>
                        <a:t>[4-0B]</a:t>
                      </a:r>
                    </a:p>
                  </a:txBody>
                  <a:tcPr marL="36000" marR="36000" marT="9525" marB="0" anchor="ctr"/>
                </a:tc>
              </a:tr>
              <a:tr h="161925">
                <a:tc>
                  <a:txBody>
                    <a:bodyPr/>
                    <a:lstStyle/>
                    <a:p>
                      <a:pPr algn="ctr" fontAlgn="b"/>
                      <a:r>
                        <a:rPr lang="en-US" sz="1600" u="none" strike="noStrike" dirty="0" smtClean="0">
                          <a:solidFill>
                            <a:schemeClr val="bg2"/>
                          </a:solidFill>
                          <a:effectLst/>
                        </a:rPr>
                        <a:t>-</a:t>
                      </a:r>
                    </a:p>
                  </a:txBody>
                  <a:tcPr marL="36000" marR="36000" marT="9525" marB="0" anchor="ctr"/>
                </a:tc>
                <a:tc>
                  <a:txBody>
                    <a:bodyPr/>
                    <a:lstStyle/>
                    <a:p>
                      <a:pPr algn="ctr" fontAlgn="b"/>
                      <a:r>
                        <a:rPr lang="en-US" sz="1600" u="none" strike="noStrike" dirty="0" smtClean="0">
                          <a:solidFill>
                            <a:schemeClr val="bg2"/>
                          </a:solidFill>
                          <a:effectLst/>
                        </a:rPr>
                        <a:t>[4-0D]</a:t>
                      </a:r>
                    </a:p>
                  </a:txBody>
                  <a:tcPr marL="36000" marR="36000" marT="9525" marB="0" anchor="ctr"/>
                </a:tc>
              </a:tr>
            </a:tbl>
          </a:graphicData>
        </a:graphic>
      </p:graphicFrame>
    </p:spTree>
    <p:extLst>
      <p:ext uri="{BB962C8B-B14F-4D97-AF65-F5344CB8AC3E}">
        <p14:creationId xmlns:p14="http://schemas.microsoft.com/office/powerpoint/2010/main" val="288835548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97</a:t>
            </a:fld>
            <a:endParaRPr lang="en-US"/>
          </a:p>
        </p:txBody>
      </p:sp>
      <p:sp>
        <p:nvSpPr>
          <p:cNvPr id="4" name="Text Placeholder 3"/>
          <p:cNvSpPr>
            <a:spLocks noGrp="1"/>
          </p:cNvSpPr>
          <p:nvPr>
            <p:ph type="body" sz="quarter" idx="15"/>
          </p:nvPr>
        </p:nvSpPr>
        <p:spPr>
          <a:prstGeom prst="rect">
            <a:avLst/>
          </a:prstGeom>
        </p:spPr>
        <p:txBody>
          <a:bodyPr/>
          <a:lstStyle/>
          <a:p>
            <a:r>
              <a:rPr lang="nl-BE" dirty="0">
                <a:solidFill>
                  <a:schemeClr val="bg2"/>
                </a:solidFill>
              </a:rPr>
              <a:t>3. </a:t>
            </a:r>
            <a:r>
              <a:rPr lang="nl-BE" dirty="0" err="1">
                <a:solidFill>
                  <a:schemeClr val="bg2"/>
                </a:solidFill>
              </a:rPr>
              <a:t>Enduser</a:t>
            </a:r>
            <a:r>
              <a:rPr lang="nl-BE" dirty="0">
                <a:solidFill>
                  <a:schemeClr val="bg2"/>
                </a:solidFill>
              </a:rPr>
              <a:t> </a:t>
            </a:r>
            <a:r>
              <a:rPr lang="nl-BE" dirty="0" err="1">
                <a:solidFill>
                  <a:schemeClr val="bg2"/>
                </a:solidFill>
              </a:rPr>
              <a:t>settings</a:t>
            </a:r>
            <a:r>
              <a:rPr lang="nl-BE" dirty="0">
                <a:solidFill>
                  <a:schemeClr val="bg2"/>
                </a:solidFill>
              </a:rPr>
              <a:t> – </a:t>
            </a:r>
            <a:r>
              <a:rPr lang="nl-BE" dirty="0" err="1">
                <a:solidFill>
                  <a:schemeClr val="bg2"/>
                </a:solidFill>
              </a:rPr>
              <a:t>Operation</a:t>
            </a:r>
            <a:r>
              <a:rPr lang="nl-BE" dirty="0">
                <a:solidFill>
                  <a:schemeClr val="bg2"/>
                </a:solidFill>
              </a:rPr>
              <a:t> mode</a:t>
            </a:r>
          </a:p>
          <a:p>
            <a:endParaRPr lang="en-GB" dirty="0"/>
          </a:p>
        </p:txBody>
      </p:sp>
      <p:sp>
        <p:nvSpPr>
          <p:cNvPr id="5" name="Text Placeholder 4"/>
          <p:cNvSpPr>
            <a:spLocks noGrp="1"/>
          </p:cNvSpPr>
          <p:nvPr>
            <p:ph type="body" sz="quarter" idx="16"/>
          </p:nvPr>
        </p:nvSpPr>
        <p:spPr/>
        <p:txBody>
          <a:bodyPr/>
          <a:lstStyle/>
          <a:p>
            <a:r>
              <a:rPr lang="nl-BE" dirty="0" err="1" smtClean="0">
                <a:solidFill>
                  <a:schemeClr val="bg2"/>
                </a:solidFill>
              </a:rPr>
              <a:t>Operation</a:t>
            </a:r>
            <a:r>
              <a:rPr lang="nl-BE" dirty="0" smtClean="0">
                <a:solidFill>
                  <a:schemeClr val="bg2"/>
                </a:solidFill>
              </a:rPr>
              <a:t> mode – </a:t>
            </a:r>
            <a:r>
              <a:rPr lang="nl-BE" dirty="0" err="1" smtClean="0">
                <a:solidFill>
                  <a:schemeClr val="bg2"/>
                </a:solidFill>
              </a:rPr>
              <a:t>based</a:t>
            </a:r>
            <a:r>
              <a:rPr lang="nl-BE" dirty="0" smtClean="0">
                <a:solidFill>
                  <a:schemeClr val="bg2"/>
                </a:solidFill>
              </a:rPr>
              <a:t> on outdoor </a:t>
            </a:r>
            <a:r>
              <a:rPr lang="nl-BE" dirty="0" err="1" smtClean="0">
                <a:solidFill>
                  <a:schemeClr val="bg2"/>
                </a:solidFill>
              </a:rPr>
              <a:t>temperature</a:t>
            </a:r>
            <a:r>
              <a:rPr lang="nl-BE" dirty="0" smtClean="0">
                <a:solidFill>
                  <a:schemeClr val="bg2"/>
                </a:solidFill>
              </a:rPr>
              <a:t> </a:t>
            </a:r>
            <a:endParaRPr lang="en-GB" dirty="0">
              <a:solidFill>
                <a:schemeClr val="bg2"/>
              </a:solidFill>
            </a:endParaRPr>
          </a:p>
        </p:txBody>
      </p:sp>
      <p:sp>
        <p:nvSpPr>
          <p:cNvPr id="75" name="TextBox 74"/>
          <p:cNvSpPr txBox="1"/>
          <p:nvPr/>
        </p:nvSpPr>
        <p:spPr>
          <a:xfrm>
            <a:off x="3391408" y="4377878"/>
            <a:ext cx="966418" cy="923330"/>
          </a:xfrm>
          <a:prstGeom prst="rect">
            <a:avLst/>
          </a:prstGeom>
          <a:noFill/>
        </p:spPr>
        <p:txBody>
          <a:bodyPr wrap="none" rtlCol="0">
            <a:spAutoFit/>
          </a:bodyPr>
          <a:lstStyle/>
          <a:p>
            <a:r>
              <a:rPr lang="nl-BE" dirty="0" err="1" smtClean="0">
                <a:solidFill>
                  <a:schemeClr val="bg2"/>
                </a:solidFill>
              </a:rPr>
              <a:t>Heating</a:t>
            </a:r>
            <a:r>
              <a:rPr lang="nl-BE" dirty="0" smtClean="0">
                <a:solidFill>
                  <a:schemeClr val="bg2"/>
                </a:solidFill>
              </a:rPr>
              <a:t> </a:t>
            </a:r>
          </a:p>
          <a:p>
            <a:pPr algn="ctr"/>
            <a:r>
              <a:rPr lang="nl-BE" dirty="0" smtClean="0">
                <a:solidFill>
                  <a:schemeClr val="bg2"/>
                </a:solidFill>
              </a:rPr>
              <a:t>&amp;</a:t>
            </a:r>
          </a:p>
          <a:p>
            <a:pPr algn="ctr"/>
            <a:r>
              <a:rPr lang="nl-BE" dirty="0" err="1" smtClean="0">
                <a:solidFill>
                  <a:schemeClr val="bg2"/>
                </a:solidFill>
              </a:rPr>
              <a:t>Cooling</a:t>
            </a:r>
            <a:endParaRPr lang="nl-BE" dirty="0" smtClean="0">
              <a:solidFill>
                <a:schemeClr val="bg2"/>
              </a:solidFill>
            </a:endParaRPr>
          </a:p>
        </p:txBody>
      </p:sp>
      <p:sp>
        <p:nvSpPr>
          <p:cNvPr id="7" name="TextBox 6"/>
          <p:cNvSpPr txBox="1"/>
          <p:nvPr/>
        </p:nvSpPr>
        <p:spPr>
          <a:xfrm>
            <a:off x="755576" y="5445224"/>
            <a:ext cx="2619692" cy="369332"/>
          </a:xfrm>
          <a:prstGeom prst="rect">
            <a:avLst/>
          </a:prstGeom>
          <a:solidFill>
            <a:srgbClr val="FFFF00"/>
          </a:solidFill>
        </p:spPr>
        <p:txBody>
          <a:bodyPr wrap="none" rtlCol="0">
            <a:spAutoFit/>
          </a:bodyPr>
          <a:lstStyle/>
          <a:p>
            <a:r>
              <a:rPr lang="nl-BE" dirty="0" smtClean="0">
                <a:solidFill>
                  <a:schemeClr val="bg2"/>
                </a:solidFill>
              </a:rPr>
              <a:t>NO OPERATION ALLOWED</a:t>
            </a:r>
            <a:endParaRPr lang="en-GB" dirty="0">
              <a:solidFill>
                <a:schemeClr val="bg2"/>
              </a:solidFill>
            </a:endParaRPr>
          </a:p>
        </p:txBody>
      </p:sp>
      <p:sp>
        <p:nvSpPr>
          <p:cNvPr id="8" name="TextBox 7"/>
          <p:cNvSpPr txBox="1"/>
          <p:nvPr/>
        </p:nvSpPr>
        <p:spPr>
          <a:xfrm>
            <a:off x="755576" y="5814556"/>
            <a:ext cx="1659365" cy="369332"/>
          </a:xfrm>
          <a:prstGeom prst="rect">
            <a:avLst/>
          </a:prstGeom>
          <a:solidFill>
            <a:srgbClr val="33CCFF"/>
          </a:solidFill>
        </p:spPr>
        <p:txBody>
          <a:bodyPr wrap="none" rtlCol="0">
            <a:spAutoFit/>
          </a:bodyPr>
          <a:lstStyle/>
          <a:p>
            <a:r>
              <a:rPr lang="nl-BE" dirty="0" smtClean="0">
                <a:solidFill>
                  <a:schemeClr val="bg2"/>
                </a:solidFill>
              </a:rPr>
              <a:t>COOLING ONLY </a:t>
            </a:r>
            <a:endParaRPr lang="en-GB" dirty="0">
              <a:solidFill>
                <a:schemeClr val="bg2"/>
              </a:solidFill>
            </a:endParaRPr>
          </a:p>
        </p:txBody>
      </p:sp>
      <p:sp>
        <p:nvSpPr>
          <p:cNvPr id="9" name="TextBox 8"/>
          <p:cNvSpPr txBox="1"/>
          <p:nvPr/>
        </p:nvSpPr>
        <p:spPr>
          <a:xfrm>
            <a:off x="755576" y="6165304"/>
            <a:ext cx="1659365" cy="369332"/>
          </a:xfrm>
          <a:prstGeom prst="rect">
            <a:avLst/>
          </a:prstGeom>
          <a:solidFill>
            <a:srgbClr val="FF0000"/>
          </a:solidFill>
        </p:spPr>
        <p:txBody>
          <a:bodyPr wrap="square" rtlCol="0">
            <a:spAutoFit/>
          </a:bodyPr>
          <a:lstStyle/>
          <a:p>
            <a:r>
              <a:rPr lang="nl-BE" dirty="0" smtClean="0">
                <a:solidFill>
                  <a:schemeClr val="bg2"/>
                </a:solidFill>
              </a:rPr>
              <a:t>HEATING ONLY </a:t>
            </a:r>
            <a:endParaRPr lang="en-GB" dirty="0">
              <a:solidFill>
                <a:schemeClr val="bg2"/>
              </a:solidFill>
            </a:endParaRPr>
          </a:p>
        </p:txBody>
      </p:sp>
      <p:sp>
        <p:nvSpPr>
          <p:cNvPr id="10" name="TextBox 9"/>
          <p:cNvSpPr txBox="1"/>
          <p:nvPr/>
        </p:nvSpPr>
        <p:spPr>
          <a:xfrm>
            <a:off x="2414941" y="5814556"/>
            <a:ext cx="2355197" cy="369332"/>
          </a:xfrm>
          <a:prstGeom prst="rect">
            <a:avLst/>
          </a:prstGeom>
          <a:solidFill>
            <a:srgbClr val="00B050"/>
          </a:solidFill>
        </p:spPr>
        <p:txBody>
          <a:bodyPr wrap="none" rtlCol="0">
            <a:spAutoFit/>
          </a:bodyPr>
          <a:lstStyle/>
          <a:p>
            <a:r>
              <a:rPr lang="nl-BE" dirty="0" smtClean="0">
                <a:solidFill>
                  <a:schemeClr val="bg2"/>
                </a:solidFill>
              </a:rPr>
              <a:t>Automatic </a:t>
            </a:r>
            <a:r>
              <a:rPr lang="nl-BE" dirty="0" err="1" smtClean="0">
                <a:solidFill>
                  <a:schemeClr val="bg2"/>
                </a:solidFill>
              </a:rPr>
              <a:t>changeover</a:t>
            </a:r>
            <a:endParaRPr lang="en-GB" dirty="0">
              <a:solidFill>
                <a:schemeClr val="bg2"/>
              </a:solidFill>
            </a:endParaRPr>
          </a:p>
        </p:txBody>
      </p:sp>
      <p:cxnSp>
        <p:nvCxnSpPr>
          <p:cNvPr id="79" name="Straight Arrow Connector 78"/>
          <p:cNvCxnSpPr/>
          <p:nvPr/>
        </p:nvCxnSpPr>
        <p:spPr bwMode="auto">
          <a:xfrm flipV="1">
            <a:off x="2023256" y="2056899"/>
            <a:ext cx="0" cy="2320979"/>
          </a:xfrm>
          <a:prstGeom prst="straightConnector1">
            <a:avLst/>
          </a:prstGeom>
          <a:solidFill>
            <a:schemeClr val="accent1"/>
          </a:solidFill>
          <a:ln w="2857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Arrow Connector 79"/>
          <p:cNvCxnSpPr/>
          <p:nvPr/>
        </p:nvCxnSpPr>
        <p:spPr bwMode="auto">
          <a:xfrm>
            <a:off x="2023256" y="4377878"/>
            <a:ext cx="4440343" cy="0"/>
          </a:xfrm>
          <a:prstGeom prst="straightConnector1">
            <a:avLst/>
          </a:prstGeom>
          <a:solidFill>
            <a:schemeClr val="accent1"/>
          </a:solidFill>
          <a:ln w="2857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181" y="2625278"/>
            <a:ext cx="3657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TextBox 81"/>
          <p:cNvSpPr txBox="1"/>
          <p:nvPr/>
        </p:nvSpPr>
        <p:spPr>
          <a:xfrm>
            <a:off x="2023256" y="1713582"/>
            <a:ext cx="2218364" cy="369332"/>
          </a:xfrm>
          <a:prstGeom prst="rect">
            <a:avLst/>
          </a:prstGeom>
          <a:noFill/>
        </p:spPr>
        <p:txBody>
          <a:bodyPr wrap="none" rtlCol="0">
            <a:spAutoFit/>
          </a:bodyPr>
          <a:lstStyle/>
          <a:p>
            <a:r>
              <a:rPr lang="nl-BE" dirty="0" smtClean="0">
                <a:solidFill>
                  <a:schemeClr val="bg2"/>
                </a:solidFill>
              </a:rPr>
              <a:t>Outdoor </a:t>
            </a:r>
            <a:r>
              <a:rPr lang="nl-BE" dirty="0" err="1" smtClean="0">
                <a:solidFill>
                  <a:schemeClr val="bg2"/>
                </a:solidFill>
              </a:rPr>
              <a:t>temperature</a:t>
            </a:r>
            <a:endParaRPr lang="en-GB" dirty="0">
              <a:solidFill>
                <a:schemeClr val="bg2"/>
              </a:solidFill>
            </a:endParaRPr>
          </a:p>
        </p:txBody>
      </p:sp>
      <p:sp>
        <p:nvSpPr>
          <p:cNvPr id="83" name="TextBox 82"/>
          <p:cNvSpPr txBox="1"/>
          <p:nvPr/>
        </p:nvSpPr>
        <p:spPr>
          <a:xfrm>
            <a:off x="6463599" y="4233862"/>
            <a:ext cx="1780809" cy="369332"/>
          </a:xfrm>
          <a:prstGeom prst="rect">
            <a:avLst/>
          </a:prstGeom>
          <a:noFill/>
        </p:spPr>
        <p:txBody>
          <a:bodyPr wrap="none" rtlCol="0">
            <a:spAutoFit/>
          </a:bodyPr>
          <a:lstStyle/>
          <a:p>
            <a:r>
              <a:rPr lang="nl-BE" dirty="0" err="1" smtClean="0">
                <a:solidFill>
                  <a:schemeClr val="bg2"/>
                </a:solidFill>
              </a:rPr>
              <a:t>Operation</a:t>
            </a:r>
            <a:r>
              <a:rPr lang="nl-BE" dirty="0" smtClean="0">
                <a:solidFill>
                  <a:schemeClr val="bg2"/>
                </a:solidFill>
              </a:rPr>
              <a:t> mode </a:t>
            </a:r>
            <a:endParaRPr lang="en-GB" dirty="0">
              <a:solidFill>
                <a:schemeClr val="bg2"/>
              </a:solidFill>
            </a:endParaRPr>
          </a:p>
        </p:txBody>
      </p:sp>
      <p:sp>
        <p:nvSpPr>
          <p:cNvPr id="84" name="TextBox 83"/>
          <p:cNvSpPr txBox="1"/>
          <p:nvPr/>
        </p:nvSpPr>
        <p:spPr>
          <a:xfrm>
            <a:off x="2239280" y="4377878"/>
            <a:ext cx="966418" cy="646331"/>
          </a:xfrm>
          <a:prstGeom prst="rect">
            <a:avLst/>
          </a:prstGeom>
          <a:noFill/>
        </p:spPr>
        <p:txBody>
          <a:bodyPr wrap="none" rtlCol="0">
            <a:spAutoFit/>
          </a:bodyPr>
          <a:lstStyle/>
          <a:p>
            <a:r>
              <a:rPr lang="nl-BE" dirty="0" err="1" smtClean="0">
                <a:solidFill>
                  <a:schemeClr val="bg2"/>
                </a:solidFill>
              </a:rPr>
              <a:t>Heating</a:t>
            </a:r>
            <a:r>
              <a:rPr lang="nl-BE" dirty="0" smtClean="0">
                <a:solidFill>
                  <a:schemeClr val="bg2"/>
                </a:solidFill>
              </a:rPr>
              <a:t> </a:t>
            </a:r>
          </a:p>
          <a:p>
            <a:pPr algn="ctr"/>
            <a:r>
              <a:rPr lang="nl-BE" dirty="0" smtClean="0">
                <a:solidFill>
                  <a:schemeClr val="bg2"/>
                </a:solidFill>
              </a:rPr>
              <a:t>ONLY</a:t>
            </a:r>
            <a:endParaRPr lang="en-GB" dirty="0">
              <a:solidFill>
                <a:schemeClr val="bg2"/>
              </a:solidFill>
            </a:endParaRPr>
          </a:p>
        </p:txBody>
      </p:sp>
      <p:sp>
        <p:nvSpPr>
          <p:cNvPr id="85" name="TextBox 84"/>
          <p:cNvSpPr txBox="1"/>
          <p:nvPr/>
        </p:nvSpPr>
        <p:spPr>
          <a:xfrm>
            <a:off x="4657238" y="4377878"/>
            <a:ext cx="888385" cy="646331"/>
          </a:xfrm>
          <a:prstGeom prst="rect">
            <a:avLst/>
          </a:prstGeom>
          <a:noFill/>
        </p:spPr>
        <p:txBody>
          <a:bodyPr wrap="none" rtlCol="0">
            <a:spAutoFit/>
          </a:bodyPr>
          <a:lstStyle/>
          <a:p>
            <a:r>
              <a:rPr lang="nl-BE" dirty="0" err="1" smtClean="0">
                <a:solidFill>
                  <a:schemeClr val="bg2"/>
                </a:solidFill>
              </a:rPr>
              <a:t>Cooling</a:t>
            </a:r>
            <a:endParaRPr lang="nl-BE" dirty="0" smtClean="0">
              <a:solidFill>
                <a:schemeClr val="bg2"/>
              </a:solidFill>
            </a:endParaRPr>
          </a:p>
          <a:p>
            <a:pPr algn="ctr"/>
            <a:r>
              <a:rPr lang="nl-BE" dirty="0" smtClean="0">
                <a:solidFill>
                  <a:schemeClr val="bg2"/>
                </a:solidFill>
              </a:rPr>
              <a:t>ONLY</a:t>
            </a:r>
            <a:endParaRPr lang="en-GB" dirty="0">
              <a:solidFill>
                <a:schemeClr val="bg2"/>
              </a:solidFill>
            </a:endParaRPr>
          </a:p>
        </p:txBody>
      </p:sp>
      <p:sp>
        <p:nvSpPr>
          <p:cNvPr id="86" name="TextBox 85"/>
          <p:cNvSpPr txBox="1"/>
          <p:nvPr/>
        </p:nvSpPr>
        <p:spPr>
          <a:xfrm>
            <a:off x="1231168" y="3009726"/>
            <a:ext cx="747320" cy="369332"/>
          </a:xfrm>
          <a:prstGeom prst="rect">
            <a:avLst/>
          </a:prstGeom>
          <a:noFill/>
        </p:spPr>
        <p:txBody>
          <a:bodyPr wrap="none" rtlCol="0">
            <a:spAutoFit/>
          </a:bodyPr>
          <a:lstStyle/>
          <a:p>
            <a:r>
              <a:rPr lang="nl-BE" dirty="0" smtClean="0">
                <a:solidFill>
                  <a:schemeClr val="bg2"/>
                </a:solidFill>
              </a:rPr>
              <a:t>[4-02]</a:t>
            </a:r>
            <a:endParaRPr lang="en-GB" dirty="0">
              <a:solidFill>
                <a:schemeClr val="bg2"/>
              </a:solidFill>
            </a:endParaRPr>
          </a:p>
        </p:txBody>
      </p:sp>
      <p:sp>
        <p:nvSpPr>
          <p:cNvPr id="87" name="TextBox 86"/>
          <p:cNvSpPr txBox="1"/>
          <p:nvPr/>
        </p:nvSpPr>
        <p:spPr>
          <a:xfrm>
            <a:off x="1231168" y="3576498"/>
            <a:ext cx="736099" cy="369332"/>
          </a:xfrm>
          <a:prstGeom prst="rect">
            <a:avLst/>
          </a:prstGeom>
          <a:noFill/>
        </p:spPr>
        <p:txBody>
          <a:bodyPr wrap="none" rtlCol="0">
            <a:spAutoFit/>
          </a:bodyPr>
          <a:lstStyle/>
          <a:p>
            <a:r>
              <a:rPr lang="nl-BE" dirty="0" smtClean="0">
                <a:solidFill>
                  <a:schemeClr val="bg2"/>
                </a:solidFill>
              </a:rPr>
              <a:t>[F-01]</a:t>
            </a:r>
            <a:endParaRPr lang="en-GB" dirty="0">
              <a:solidFill>
                <a:schemeClr val="bg2"/>
              </a:solidFill>
            </a:endParaRPr>
          </a:p>
        </p:txBody>
      </p:sp>
    </p:spTree>
    <p:extLst>
      <p:ext uri="{BB962C8B-B14F-4D97-AF65-F5344CB8AC3E}">
        <p14:creationId xmlns:p14="http://schemas.microsoft.com/office/powerpoint/2010/main" val="386080510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98</a:t>
            </a:fld>
            <a:endParaRPr lang="en-US"/>
          </a:p>
        </p:txBody>
      </p:sp>
      <p:sp>
        <p:nvSpPr>
          <p:cNvPr id="22" name="Text Placeholder 21"/>
          <p:cNvSpPr>
            <a:spLocks noGrp="1"/>
          </p:cNvSpPr>
          <p:nvPr>
            <p:ph type="body" sz="quarter" idx="15"/>
          </p:nvPr>
        </p:nvSpPr>
        <p:spPr/>
        <p:txBody>
          <a:bodyPr/>
          <a:lstStyle/>
          <a:p>
            <a:r>
              <a:rPr lang="nl-BE" dirty="0">
                <a:solidFill>
                  <a:schemeClr val="bg2"/>
                </a:solidFill>
              </a:rPr>
              <a:t>3. </a:t>
            </a:r>
            <a:r>
              <a:rPr lang="nl-BE" dirty="0" err="1">
                <a:solidFill>
                  <a:schemeClr val="bg2"/>
                </a:solidFill>
              </a:rPr>
              <a:t>Enduser</a:t>
            </a:r>
            <a:r>
              <a:rPr lang="nl-BE" dirty="0">
                <a:solidFill>
                  <a:schemeClr val="bg2"/>
                </a:solidFill>
              </a:rPr>
              <a:t> </a:t>
            </a:r>
            <a:r>
              <a:rPr lang="nl-BE" dirty="0" err="1">
                <a:solidFill>
                  <a:schemeClr val="bg2"/>
                </a:solidFill>
              </a:rPr>
              <a:t>settings</a:t>
            </a:r>
            <a:r>
              <a:rPr lang="nl-BE" dirty="0">
                <a:solidFill>
                  <a:schemeClr val="bg2"/>
                </a:solidFill>
              </a:rPr>
              <a:t> – </a:t>
            </a:r>
            <a:r>
              <a:rPr lang="nl-BE" dirty="0" err="1">
                <a:solidFill>
                  <a:schemeClr val="bg2"/>
                </a:solidFill>
              </a:rPr>
              <a:t>Operation</a:t>
            </a:r>
            <a:r>
              <a:rPr lang="nl-BE" dirty="0">
                <a:solidFill>
                  <a:schemeClr val="bg2"/>
                </a:solidFill>
              </a:rPr>
              <a:t> mode</a:t>
            </a:r>
          </a:p>
          <a:p>
            <a:endParaRPr lang="en-GB" dirty="0"/>
          </a:p>
        </p:txBody>
      </p:sp>
      <p:sp>
        <p:nvSpPr>
          <p:cNvPr id="2048" name="Text Placeholder 2047"/>
          <p:cNvSpPr>
            <a:spLocks noGrp="1"/>
          </p:cNvSpPr>
          <p:nvPr>
            <p:ph type="body" sz="quarter" idx="16"/>
          </p:nvPr>
        </p:nvSpPr>
        <p:spPr/>
        <p:txBody>
          <a:bodyPr/>
          <a:lstStyle/>
          <a:p>
            <a:r>
              <a:rPr lang="nl-BE" dirty="0" err="1" smtClean="0">
                <a:solidFill>
                  <a:schemeClr val="bg2"/>
                </a:solidFill>
              </a:rPr>
              <a:t>Operation</a:t>
            </a:r>
            <a:r>
              <a:rPr lang="nl-BE" dirty="0" smtClean="0">
                <a:solidFill>
                  <a:schemeClr val="bg2"/>
                </a:solidFill>
              </a:rPr>
              <a:t> mode – automatic </a:t>
            </a:r>
            <a:r>
              <a:rPr lang="nl-BE" dirty="0" err="1" smtClean="0">
                <a:solidFill>
                  <a:schemeClr val="bg2"/>
                </a:solidFill>
              </a:rPr>
              <a:t>changeover</a:t>
            </a:r>
            <a:r>
              <a:rPr lang="nl-BE" dirty="0" smtClean="0">
                <a:solidFill>
                  <a:schemeClr val="bg2"/>
                </a:solidFill>
              </a:rPr>
              <a:t> zone – </a:t>
            </a:r>
            <a:r>
              <a:rPr lang="nl-BE" dirty="0" err="1" smtClean="0">
                <a:solidFill>
                  <a:schemeClr val="bg2"/>
                </a:solidFill>
              </a:rPr>
              <a:t>based</a:t>
            </a:r>
            <a:r>
              <a:rPr lang="nl-BE" dirty="0" smtClean="0">
                <a:solidFill>
                  <a:schemeClr val="bg2"/>
                </a:solidFill>
              </a:rPr>
              <a:t> on room </a:t>
            </a:r>
            <a:r>
              <a:rPr lang="nl-BE" dirty="0" err="1" smtClean="0">
                <a:solidFill>
                  <a:schemeClr val="bg2"/>
                </a:solidFill>
              </a:rPr>
              <a:t>temperature</a:t>
            </a:r>
            <a:r>
              <a:rPr lang="nl-BE" dirty="0" smtClean="0">
                <a:solidFill>
                  <a:schemeClr val="bg2"/>
                </a:solidFill>
              </a:rPr>
              <a:t> </a:t>
            </a:r>
            <a:endParaRPr lang="en-GB" dirty="0">
              <a:solidFill>
                <a:schemeClr val="bg2"/>
              </a:solidFill>
            </a:endParaRPr>
          </a:p>
        </p:txBody>
      </p:sp>
      <p:grpSp>
        <p:nvGrpSpPr>
          <p:cNvPr id="24" name="Group 23"/>
          <p:cNvGrpSpPr/>
          <p:nvPr/>
        </p:nvGrpSpPr>
        <p:grpSpPr>
          <a:xfrm>
            <a:off x="1187624" y="2132856"/>
            <a:ext cx="6856124" cy="2643387"/>
            <a:chOff x="2843808" y="3257671"/>
            <a:chExt cx="7185989" cy="2979641"/>
          </a:xfrm>
        </p:grpSpPr>
        <p:cxnSp>
          <p:nvCxnSpPr>
            <p:cNvPr id="25" name="Straight Arrow Connector 24"/>
            <p:cNvCxnSpPr/>
            <p:nvPr/>
          </p:nvCxnSpPr>
          <p:spPr bwMode="auto">
            <a:xfrm flipV="1">
              <a:off x="2843808" y="3429000"/>
              <a:ext cx="0" cy="2808312"/>
            </a:xfrm>
            <a:prstGeom prst="straightConnector1">
              <a:avLst/>
            </a:prstGeom>
            <a:solidFill>
              <a:schemeClr val="accent1"/>
            </a:solidFill>
            <a:ln w="95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p:nvPr/>
          </p:nvCxnSpPr>
          <p:spPr bwMode="auto">
            <a:xfrm>
              <a:off x="2843808" y="6237312"/>
              <a:ext cx="4464496" cy="0"/>
            </a:xfrm>
            <a:prstGeom prst="straightConnector1">
              <a:avLst/>
            </a:prstGeom>
            <a:solidFill>
              <a:schemeClr val="accent1"/>
            </a:solidFill>
            <a:ln w="95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a:off x="2843808" y="5608457"/>
              <a:ext cx="1008112" cy="0"/>
            </a:xfrm>
            <a:prstGeom prst="line">
              <a:avLst/>
            </a:prstGeom>
            <a:solidFill>
              <a:schemeClr val="accent1"/>
            </a:solidFill>
            <a:ln w="381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flipV="1">
              <a:off x="3851920" y="4204301"/>
              <a:ext cx="1152128" cy="1404156"/>
            </a:xfrm>
            <a:prstGeom prst="line">
              <a:avLst/>
            </a:prstGeom>
            <a:solidFill>
              <a:schemeClr val="accent1"/>
            </a:solidFill>
            <a:ln w="381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5004048" y="4204301"/>
              <a:ext cx="1728192" cy="0"/>
            </a:xfrm>
            <a:prstGeom prst="line">
              <a:avLst/>
            </a:prstGeom>
            <a:solidFill>
              <a:schemeClr val="accent1"/>
            </a:solidFill>
            <a:ln w="381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2843808" y="5320425"/>
              <a:ext cx="3888432" cy="0"/>
            </a:xfrm>
            <a:prstGeom prst="line">
              <a:avLst/>
            </a:prstGeom>
            <a:solidFill>
              <a:schemeClr val="accent1"/>
            </a:solidFill>
            <a:ln w="25400" cap="flat" cmpd="sng" algn="ctr">
              <a:solidFill>
                <a:srgbClr val="FF0000"/>
              </a:solidFill>
              <a:prstDash val="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a:off x="2843809" y="4456329"/>
              <a:ext cx="3888432" cy="0"/>
            </a:xfrm>
            <a:prstGeom prst="line">
              <a:avLst/>
            </a:prstGeom>
            <a:solidFill>
              <a:schemeClr val="accent1"/>
            </a:solidFill>
            <a:ln w="25400" cap="flat" cmpd="sng" algn="ctr">
              <a:solidFill>
                <a:srgbClr val="0083C1"/>
              </a:solidFill>
              <a:prstDash val="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31"/>
            <p:cNvSpPr txBox="1"/>
            <p:nvPr/>
          </p:nvSpPr>
          <p:spPr>
            <a:xfrm>
              <a:off x="6756885" y="4301726"/>
              <a:ext cx="2063587" cy="312235"/>
            </a:xfrm>
            <a:prstGeom prst="rect">
              <a:avLst/>
            </a:prstGeom>
            <a:noFill/>
            <a:ln>
              <a:noFill/>
            </a:ln>
          </p:spPr>
          <p:txBody>
            <a:bodyPr wrap="square" rtlCol="0">
              <a:spAutoFit/>
            </a:bodyPr>
            <a:lstStyle/>
            <a:p>
              <a:r>
                <a:rPr lang="en-US" sz="1200" dirty="0" smtClean="0">
                  <a:solidFill>
                    <a:srgbClr val="0083C1"/>
                  </a:solidFill>
                </a:rPr>
                <a:t>= Cooling SP </a:t>
              </a:r>
              <a:endParaRPr lang="en-US" sz="1200" dirty="0">
                <a:solidFill>
                  <a:srgbClr val="0083C1"/>
                </a:solidFill>
              </a:endParaRPr>
            </a:p>
          </p:txBody>
        </p:sp>
        <p:sp>
          <p:nvSpPr>
            <p:cNvPr id="33" name="TextBox 32"/>
            <p:cNvSpPr txBox="1"/>
            <p:nvPr/>
          </p:nvSpPr>
          <p:spPr>
            <a:xfrm>
              <a:off x="6781764" y="5125841"/>
              <a:ext cx="2266892" cy="520391"/>
            </a:xfrm>
            <a:prstGeom prst="rect">
              <a:avLst/>
            </a:prstGeom>
            <a:noFill/>
            <a:ln>
              <a:noFill/>
            </a:ln>
          </p:spPr>
          <p:txBody>
            <a:bodyPr wrap="square" rtlCol="0">
              <a:spAutoFit/>
            </a:bodyPr>
            <a:lstStyle/>
            <a:p>
              <a:r>
                <a:rPr lang="en-US" sz="1200" dirty="0" smtClean="0">
                  <a:solidFill>
                    <a:srgbClr val="FF0000"/>
                  </a:solidFill>
                </a:rPr>
                <a:t>= Heating SP</a:t>
              </a:r>
            </a:p>
            <a:p>
              <a:endParaRPr lang="en-US" sz="1200" dirty="0">
                <a:solidFill>
                  <a:srgbClr val="FF0000"/>
                </a:solidFill>
              </a:endParaRPr>
            </a:p>
          </p:txBody>
        </p:sp>
        <p:sp>
          <p:nvSpPr>
            <p:cNvPr id="34" name="TextBox 33"/>
            <p:cNvSpPr txBox="1"/>
            <p:nvPr/>
          </p:nvSpPr>
          <p:spPr>
            <a:xfrm>
              <a:off x="6784481" y="5519242"/>
              <a:ext cx="3094372" cy="312235"/>
            </a:xfrm>
            <a:prstGeom prst="rect">
              <a:avLst/>
            </a:prstGeom>
            <a:noFill/>
            <a:ln>
              <a:noFill/>
            </a:ln>
          </p:spPr>
          <p:txBody>
            <a:bodyPr wrap="square" rtlCol="0">
              <a:spAutoFit/>
            </a:bodyPr>
            <a:lstStyle/>
            <a:p>
              <a:r>
                <a:rPr lang="nl-BE" sz="1200" dirty="0" smtClean="0">
                  <a:solidFill>
                    <a:schemeClr val="bg2"/>
                  </a:solidFill>
                </a:rPr>
                <a:t>= </a:t>
              </a:r>
              <a:r>
                <a:rPr lang="nl-BE" sz="1200" dirty="0" err="1" smtClean="0">
                  <a:solidFill>
                    <a:schemeClr val="bg2"/>
                  </a:solidFill>
                </a:rPr>
                <a:t>Changeover</a:t>
              </a:r>
              <a:r>
                <a:rPr lang="nl-BE" sz="1200" dirty="0" smtClean="0">
                  <a:solidFill>
                    <a:schemeClr val="bg2"/>
                  </a:solidFill>
                </a:rPr>
                <a:t> temp </a:t>
              </a:r>
              <a:r>
                <a:rPr lang="nl-BE" sz="1200" dirty="0" err="1" smtClean="0">
                  <a:solidFill>
                    <a:schemeClr val="bg2"/>
                  </a:solidFill>
                </a:rPr>
                <a:t>from</a:t>
              </a:r>
              <a:r>
                <a:rPr lang="nl-BE" sz="1200" dirty="0" smtClean="0">
                  <a:solidFill>
                    <a:schemeClr val="bg2"/>
                  </a:solidFill>
                </a:rPr>
                <a:t> </a:t>
              </a:r>
              <a:r>
                <a:rPr lang="nl-BE" sz="1200" dirty="0" err="1" smtClean="0">
                  <a:solidFill>
                    <a:schemeClr val="bg2"/>
                  </a:solidFill>
                </a:rPr>
                <a:t>cooling</a:t>
              </a:r>
              <a:r>
                <a:rPr lang="nl-BE" sz="1200" dirty="0" smtClean="0">
                  <a:solidFill>
                    <a:schemeClr val="bg2"/>
                  </a:solidFill>
                </a:rPr>
                <a:t> </a:t>
              </a:r>
              <a:r>
                <a:rPr lang="nl-BE" sz="1200" dirty="0" err="1" smtClean="0">
                  <a:solidFill>
                    <a:schemeClr val="bg2"/>
                  </a:solidFill>
                </a:rPr>
                <a:t>to</a:t>
              </a:r>
              <a:r>
                <a:rPr lang="nl-BE" sz="1200" dirty="0" smtClean="0">
                  <a:solidFill>
                    <a:schemeClr val="bg2"/>
                  </a:solidFill>
                </a:rPr>
                <a:t> </a:t>
              </a:r>
              <a:r>
                <a:rPr lang="nl-BE" sz="1200" dirty="0" err="1" smtClean="0">
                  <a:solidFill>
                    <a:schemeClr val="bg2"/>
                  </a:solidFill>
                </a:rPr>
                <a:t>heating</a:t>
              </a:r>
              <a:endParaRPr lang="en-US" sz="1200" dirty="0">
                <a:solidFill>
                  <a:schemeClr val="bg2"/>
                </a:solidFill>
              </a:endParaRPr>
            </a:p>
          </p:txBody>
        </p:sp>
        <p:sp>
          <p:nvSpPr>
            <p:cNvPr id="35" name="TextBox 34"/>
            <p:cNvSpPr txBox="1"/>
            <p:nvPr/>
          </p:nvSpPr>
          <p:spPr>
            <a:xfrm>
              <a:off x="6762618" y="3989491"/>
              <a:ext cx="3267179" cy="312235"/>
            </a:xfrm>
            <a:prstGeom prst="rect">
              <a:avLst/>
            </a:prstGeom>
            <a:noFill/>
            <a:ln>
              <a:noFill/>
            </a:ln>
          </p:spPr>
          <p:txBody>
            <a:bodyPr wrap="square" rtlCol="0">
              <a:spAutoFit/>
            </a:bodyPr>
            <a:lstStyle/>
            <a:p>
              <a:r>
                <a:rPr lang="nl-BE" sz="1200" dirty="0" smtClean="0">
                  <a:solidFill>
                    <a:schemeClr val="bg2"/>
                  </a:solidFill>
                </a:rPr>
                <a:t>= </a:t>
              </a:r>
              <a:r>
                <a:rPr lang="nl-BE" sz="1200" dirty="0" err="1" smtClean="0">
                  <a:solidFill>
                    <a:schemeClr val="bg2"/>
                  </a:solidFill>
                </a:rPr>
                <a:t>Changeover</a:t>
              </a:r>
              <a:r>
                <a:rPr lang="nl-BE" sz="1200" dirty="0" smtClean="0">
                  <a:solidFill>
                    <a:schemeClr val="bg2"/>
                  </a:solidFill>
                </a:rPr>
                <a:t> temp </a:t>
              </a:r>
              <a:r>
                <a:rPr lang="nl-BE" sz="1200" dirty="0" err="1" smtClean="0">
                  <a:solidFill>
                    <a:schemeClr val="bg2"/>
                  </a:solidFill>
                </a:rPr>
                <a:t>from</a:t>
              </a:r>
              <a:r>
                <a:rPr lang="nl-BE" sz="1200" dirty="0" smtClean="0">
                  <a:solidFill>
                    <a:schemeClr val="bg2"/>
                  </a:solidFill>
                </a:rPr>
                <a:t> </a:t>
              </a:r>
              <a:r>
                <a:rPr lang="nl-BE" sz="1200" dirty="0" err="1" smtClean="0">
                  <a:solidFill>
                    <a:schemeClr val="bg2"/>
                  </a:solidFill>
                </a:rPr>
                <a:t>heating</a:t>
              </a:r>
              <a:r>
                <a:rPr lang="nl-BE" sz="1200" dirty="0" smtClean="0">
                  <a:solidFill>
                    <a:schemeClr val="bg2"/>
                  </a:solidFill>
                </a:rPr>
                <a:t> </a:t>
              </a:r>
              <a:r>
                <a:rPr lang="nl-BE" sz="1200" dirty="0" err="1" smtClean="0">
                  <a:solidFill>
                    <a:schemeClr val="bg2"/>
                  </a:solidFill>
                </a:rPr>
                <a:t>to</a:t>
              </a:r>
              <a:r>
                <a:rPr lang="nl-BE" sz="1200" dirty="0" smtClean="0">
                  <a:solidFill>
                    <a:schemeClr val="bg2"/>
                  </a:solidFill>
                </a:rPr>
                <a:t> </a:t>
              </a:r>
              <a:r>
                <a:rPr lang="nl-BE" sz="1200" dirty="0" err="1" smtClean="0">
                  <a:solidFill>
                    <a:schemeClr val="bg2"/>
                  </a:solidFill>
                </a:rPr>
                <a:t>cooling</a:t>
              </a:r>
              <a:r>
                <a:rPr lang="nl-BE" sz="1200" dirty="0" smtClean="0">
                  <a:solidFill>
                    <a:schemeClr val="bg2"/>
                  </a:solidFill>
                </a:rPr>
                <a:t> </a:t>
              </a:r>
              <a:endParaRPr lang="en-US" sz="1200" dirty="0">
                <a:solidFill>
                  <a:schemeClr val="bg2"/>
                </a:solidFill>
              </a:endParaRPr>
            </a:p>
          </p:txBody>
        </p:sp>
        <p:sp>
          <p:nvSpPr>
            <p:cNvPr id="36" name="TextBox 35"/>
            <p:cNvSpPr txBox="1"/>
            <p:nvPr/>
          </p:nvSpPr>
          <p:spPr>
            <a:xfrm>
              <a:off x="2857829" y="3257671"/>
              <a:ext cx="1134171" cy="346928"/>
            </a:xfrm>
            <a:prstGeom prst="rect">
              <a:avLst/>
            </a:prstGeom>
            <a:noFill/>
            <a:ln>
              <a:noFill/>
            </a:ln>
          </p:spPr>
          <p:txBody>
            <a:bodyPr wrap="square" rtlCol="0">
              <a:spAutoFit/>
            </a:bodyPr>
            <a:lstStyle/>
            <a:p>
              <a:r>
                <a:rPr lang="en-US" sz="1400" b="1" dirty="0" smtClean="0">
                  <a:solidFill>
                    <a:schemeClr val="bg2"/>
                  </a:solidFill>
                </a:rPr>
                <a:t>Room temp</a:t>
              </a:r>
              <a:endParaRPr lang="en-US" sz="1400" b="1" dirty="0">
                <a:solidFill>
                  <a:schemeClr val="bg2"/>
                </a:solidFill>
              </a:endParaRPr>
            </a:p>
          </p:txBody>
        </p:sp>
      </p:grpSp>
      <p:sp>
        <p:nvSpPr>
          <p:cNvPr id="37" name="TextBox 36"/>
          <p:cNvSpPr txBox="1"/>
          <p:nvPr/>
        </p:nvSpPr>
        <p:spPr>
          <a:xfrm>
            <a:off x="5451461" y="4612482"/>
            <a:ext cx="576064" cy="307777"/>
          </a:xfrm>
          <a:prstGeom prst="rect">
            <a:avLst/>
          </a:prstGeom>
          <a:noFill/>
          <a:ln>
            <a:noFill/>
          </a:ln>
        </p:spPr>
        <p:txBody>
          <a:bodyPr wrap="square" rtlCol="0">
            <a:spAutoFit/>
          </a:bodyPr>
          <a:lstStyle/>
          <a:p>
            <a:r>
              <a:rPr lang="en-US" sz="1400" b="1" dirty="0" smtClean="0">
                <a:solidFill>
                  <a:schemeClr val="bg2"/>
                </a:solidFill>
              </a:rPr>
              <a:t>Time</a:t>
            </a:r>
            <a:endParaRPr lang="en-US" sz="1400" b="1" dirty="0">
              <a:solidFill>
                <a:schemeClr val="bg2"/>
              </a:solidFill>
            </a:endParaRPr>
          </a:p>
        </p:txBody>
      </p:sp>
    </p:spTree>
    <p:extLst>
      <p:ext uri="{BB962C8B-B14F-4D97-AF65-F5344CB8AC3E}">
        <p14:creationId xmlns:p14="http://schemas.microsoft.com/office/powerpoint/2010/main" val="162976749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Title - Internal use only</a:t>
            </a:r>
            <a:endParaRPr lang="en-US"/>
          </a:p>
        </p:txBody>
      </p:sp>
      <p:sp>
        <p:nvSpPr>
          <p:cNvPr id="3" name="Slide Number Placeholder 2"/>
          <p:cNvSpPr>
            <a:spLocks noGrp="1"/>
          </p:cNvSpPr>
          <p:nvPr>
            <p:ph type="sldNum" sz="quarter" idx="12"/>
          </p:nvPr>
        </p:nvSpPr>
        <p:spPr/>
        <p:txBody>
          <a:bodyPr/>
          <a:lstStyle/>
          <a:p>
            <a:fld id="{76563B4B-4410-459F-97AD-D0AEEE9266CA}" type="slidenum">
              <a:rPr lang="en-US" smtClean="0"/>
              <a:t>99</a:t>
            </a:fld>
            <a:endParaRPr lang="en-US"/>
          </a:p>
        </p:txBody>
      </p:sp>
      <p:sp>
        <p:nvSpPr>
          <p:cNvPr id="4" name="Text Placeholder 3"/>
          <p:cNvSpPr>
            <a:spLocks noGrp="1"/>
          </p:cNvSpPr>
          <p:nvPr>
            <p:ph type="body" sz="quarter" idx="15"/>
          </p:nvPr>
        </p:nvSpPr>
        <p:spPr/>
        <p:txBody>
          <a:bodyPr/>
          <a:lstStyle/>
          <a:p>
            <a:r>
              <a:rPr lang="nl-BE" dirty="0">
                <a:solidFill>
                  <a:schemeClr val="bg2"/>
                </a:solidFill>
              </a:rPr>
              <a:t>3. </a:t>
            </a:r>
            <a:r>
              <a:rPr lang="nl-BE" dirty="0" err="1">
                <a:solidFill>
                  <a:schemeClr val="bg2"/>
                </a:solidFill>
              </a:rPr>
              <a:t>Enduser</a:t>
            </a:r>
            <a:r>
              <a:rPr lang="nl-BE" dirty="0">
                <a:solidFill>
                  <a:schemeClr val="bg2"/>
                </a:solidFill>
              </a:rPr>
              <a:t> </a:t>
            </a:r>
            <a:r>
              <a:rPr lang="nl-BE" dirty="0" err="1">
                <a:solidFill>
                  <a:schemeClr val="bg2"/>
                </a:solidFill>
              </a:rPr>
              <a:t>settings</a:t>
            </a:r>
            <a:r>
              <a:rPr lang="nl-BE" dirty="0">
                <a:solidFill>
                  <a:schemeClr val="bg2"/>
                </a:solidFill>
              </a:rPr>
              <a:t> – </a:t>
            </a:r>
            <a:r>
              <a:rPr lang="nl-BE" dirty="0" err="1">
                <a:solidFill>
                  <a:schemeClr val="bg2"/>
                </a:solidFill>
              </a:rPr>
              <a:t>Operation</a:t>
            </a:r>
            <a:r>
              <a:rPr lang="nl-BE" dirty="0">
                <a:solidFill>
                  <a:schemeClr val="bg2"/>
                </a:solidFill>
              </a:rPr>
              <a:t> </a:t>
            </a:r>
            <a:r>
              <a:rPr lang="nl-BE" dirty="0" smtClean="0">
                <a:solidFill>
                  <a:schemeClr val="bg2"/>
                </a:solidFill>
              </a:rPr>
              <a:t>mode – EXAMPLE </a:t>
            </a:r>
            <a:endParaRPr lang="nl-BE" dirty="0">
              <a:solidFill>
                <a:schemeClr val="bg2"/>
              </a:solidFill>
            </a:endParaRPr>
          </a:p>
          <a:p>
            <a:endParaRPr lang="en-GB" dirty="0"/>
          </a:p>
        </p:txBody>
      </p:sp>
      <p:sp>
        <p:nvSpPr>
          <p:cNvPr id="5" name="Text Placeholder 4"/>
          <p:cNvSpPr>
            <a:spLocks noGrp="1"/>
          </p:cNvSpPr>
          <p:nvPr>
            <p:ph type="body" sz="quarter" idx="16"/>
          </p:nvPr>
        </p:nvSpPr>
        <p:spPr>
          <a:xfrm>
            <a:off x="1371600" y="1066800"/>
            <a:ext cx="6800800" cy="4876800"/>
          </a:xfrm>
        </p:spPr>
        <p:txBody>
          <a:bodyPr/>
          <a:lstStyle/>
          <a:p>
            <a:r>
              <a:rPr lang="nl-BE" dirty="0" err="1" smtClean="0">
                <a:solidFill>
                  <a:schemeClr val="bg2"/>
                </a:solidFill>
              </a:rPr>
              <a:t>Cooling</a:t>
            </a:r>
            <a:r>
              <a:rPr lang="nl-BE" dirty="0" smtClean="0">
                <a:solidFill>
                  <a:schemeClr val="bg2"/>
                </a:solidFill>
              </a:rPr>
              <a:t> setpoint = 24 °C	</a:t>
            </a:r>
            <a:r>
              <a:rPr lang="nl-BE" dirty="0" err="1" smtClean="0">
                <a:solidFill>
                  <a:schemeClr val="bg2"/>
                </a:solidFill>
              </a:rPr>
              <a:t>Hysteresis</a:t>
            </a:r>
            <a:r>
              <a:rPr lang="nl-BE" dirty="0" smtClean="0">
                <a:solidFill>
                  <a:schemeClr val="bg2"/>
                </a:solidFill>
              </a:rPr>
              <a:t> [4-0B] = 1°C</a:t>
            </a:r>
          </a:p>
          <a:p>
            <a:r>
              <a:rPr lang="nl-BE" dirty="0" err="1" smtClean="0">
                <a:solidFill>
                  <a:schemeClr val="bg2"/>
                </a:solidFill>
              </a:rPr>
              <a:t>Heating</a:t>
            </a:r>
            <a:r>
              <a:rPr lang="nl-BE" dirty="0" smtClean="0">
                <a:solidFill>
                  <a:schemeClr val="bg2"/>
                </a:solidFill>
              </a:rPr>
              <a:t> setpoint = 22°C 	Offset [4-0D] = 4°C</a:t>
            </a:r>
          </a:p>
          <a:p>
            <a:endParaRPr lang="nl-BE" dirty="0">
              <a:solidFill>
                <a:schemeClr val="bg2"/>
              </a:solidFill>
            </a:endParaRPr>
          </a:p>
          <a:p>
            <a:r>
              <a:rPr lang="nl-BE" b="1" dirty="0" err="1" smtClean="0">
                <a:solidFill>
                  <a:schemeClr val="bg2"/>
                </a:solidFill>
              </a:rPr>
              <a:t>Determine</a:t>
            </a:r>
            <a:r>
              <a:rPr lang="nl-BE" b="1" dirty="0" smtClean="0">
                <a:solidFill>
                  <a:schemeClr val="bg2"/>
                </a:solidFill>
              </a:rPr>
              <a:t> the </a:t>
            </a:r>
            <a:r>
              <a:rPr lang="nl-BE" b="1" dirty="0" err="1" smtClean="0">
                <a:solidFill>
                  <a:schemeClr val="bg2"/>
                </a:solidFill>
              </a:rPr>
              <a:t>changeover</a:t>
            </a:r>
            <a:r>
              <a:rPr lang="nl-BE" b="1" dirty="0" smtClean="0">
                <a:solidFill>
                  <a:schemeClr val="bg2"/>
                </a:solidFill>
              </a:rPr>
              <a:t> </a:t>
            </a:r>
            <a:r>
              <a:rPr lang="nl-BE" b="1" dirty="0" err="1" smtClean="0">
                <a:solidFill>
                  <a:schemeClr val="bg2"/>
                </a:solidFill>
              </a:rPr>
              <a:t>temperature</a:t>
            </a:r>
            <a:r>
              <a:rPr lang="nl-BE" b="1" dirty="0" smtClean="0">
                <a:solidFill>
                  <a:schemeClr val="bg2"/>
                </a:solidFill>
              </a:rPr>
              <a:t> </a:t>
            </a:r>
            <a:r>
              <a:rPr lang="nl-BE" b="1" dirty="0" err="1" smtClean="0">
                <a:solidFill>
                  <a:schemeClr val="bg2"/>
                </a:solidFill>
              </a:rPr>
              <a:t>heating</a:t>
            </a:r>
            <a:r>
              <a:rPr lang="nl-BE" b="1" dirty="0" smtClean="0">
                <a:solidFill>
                  <a:schemeClr val="bg2"/>
                </a:solidFill>
              </a:rPr>
              <a:t> </a:t>
            </a:r>
            <a:r>
              <a:rPr lang="nl-BE" b="1" dirty="0" err="1" smtClean="0">
                <a:solidFill>
                  <a:schemeClr val="bg2"/>
                </a:solidFill>
              </a:rPr>
              <a:t>to</a:t>
            </a:r>
            <a:r>
              <a:rPr lang="nl-BE" b="1" dirty="0" smtClean="0">
                <a:solidFill>
                  <a:schemeClr val="bg2"/>
                </a:solidFill>
              </a:rPr>
              <a:t> </a:t>
            </a:r>
            <a:r>
              <a:rPr lang="nl-BE" b="1" dirty="0" err="1" smtClean="0">
                <a:solidFill>
                  <a:schemeClr val="bg2"/>
                </a:solidFill>
              </a:rPr>
              <a:t>cooling</a:t>
            </a:r>
            <a:r>
              <a:rPr lang="nl-BE" b="1" dirty="0" smtClean="0">
                <a:solidFill>
                  <a:schemeClr val="bg2"/>
                </a:solidFill>
              </a:rPr>
              <a:t>:</a:t>
            </a:r>
          </a:p>
          <a:p>
            <a:pPr marL="342900" indent="-342900">
              <a:buAutoNum type="arabicPeriod"/>
            </a:pPr>
            <a:r>
              <a:rPr lang="nl-BE" dirty="0" err="1" smtClean="0">
                <a:solidFill>
                  <a:schemeClr val="bg2"/>
                </a:solidFill>
              </a:rPr>
              <a:t>Cooling</a:t>
            </a:r>
            <a:r>
              <a:rPr lang="nl-BE" dirty="0" smtClean="0">
                <a:solidFill>
                  <a:schemeClr val="bg2"/>
                </a:solidFill>
              </a:rPr>
              <a:t> setpoint (24°C) + </a:t>
            </a:r>
            <a:r>
              <a:rPr lang="nl-BE" dirty="0" err="1" smtClean="0">
                <a:solidFill>
                  <a:schemeClr val="bg2"/>
                </a:solidFill>
              </a:rPr>
              <a:t>Hysteresis</a:t>
            </a:r>
            <a:r>
              <a:rPr lang="nl-BE" dirty="0" smtClean="0">
                <a:solidFill>
                  <a:schemeClr val="bg2"/>
                </a:solidFill>
              </a:rPr>
              <a:t> (1°C) = 25°C</a:t>
            </a:r>
          </a:p>
          <a:p>
            <a:pPr marL="342900" indent="-342900">
              <a:buAutoNum type="arabicPeriod"/>
            </a:pPr>
            <a:r>
              <a:rPr lang="nl-BE" dirty="0" err="1" smtClean="0">
                <a:solidFill>
                  <a:schemeClr val="bg2"/>
                </a:solidFill>
              </a:rPr>
              <a:t>Heating</a:t>
            </a:r>
            <a:r>
              <a:rPr lang="nl-BE" dirty="0" smtClean="0">
                <a:solidFill>
                  <a:schemeClr val="bg2"/>
                </a:solidFill>
              </a:rPr>
              <a:t> setpoint (22°C) + Offset (4°C) = 26 °C</a:t>
            </a:r>
          </a:p>
          <a:p>
            <a:r>
              <a:rPr lang="nl-BE" dirty="0" smtClean="0">
                <a:solidFill>
                  <a:schemeClr val="bg2"/>
                </a:solidFill>
              </a:rPr>
              <a:t>-&gt; </a:t>
            </a:r>
            <a:r>
              <a:rPr lang="nl-BE" dirty="0" err="1" smtClean="0">
                <a:solidFill>
                  <a:schemeClr val="bg2"/>
                </a:solidFill>
              </a:rPr>
              <a:t>Highest</a:t>
            </a:r>
            <a:r>
              <a:rPr lang="nl-BE" dirty="0" smtClean="0">
                <a:solidFill>
                  <a:schemeClr val="bg2"/>
                </a:solidFill>
              </a:rPr>
              <a:t> </a:t>
            </a:r>
            <a:r>
              <a:rPr lang="nl-BE" dirty="0" err="1" smtClean="0">
                <a:solidFill>
                  <a:schemeClr val="bg2"/>
                </a:solidFill>
              </a:rPr>
              <a:t>temperature</a:t>
            </a:r>
            <a:r>
              <a:rPr lang="nl-BE" dirty="0" smtClean="0">
                <a:solidFill>
                  <a:schemeClr val="bg2"/>
                </a:solidFill>
              </a:rPr>
              <a:t> = 26 °C = </a:t>
            </a:r>
            <a:r>
              <a:rPr lang="nl-BE" dirty="0" err="1" smtClean="0">
                <a:solidFill>
                  <a:schemeClr val="bg2"/>
                </a:solidFill>
              </a:rPr>
              <a:t>Changeover</a:t>
            </a:r>
            <a:r>
              <a:rPr lang="nl-BE" dirty="0" smtClean="0">
                <a:solidFill>
                  <a:schemeClr val="bg2"/>
                </a:solidFill>
              </a:rPr>
              <a:t> temp (</a:t>
            </a:r>
            <a:r>
              <a:rPr lang="nl-BE" dirty="0" err="1" smtClean="0">
                <a:solidFill>
                  <a:schemeClr val="bg2"/>
                </a:solidFill>
              </a:rPr>
              <a:t>heating</a:t>
            </a:r>
            <a:r>
              <a:rPr lang="nl-BE" dirty="0" smtClean="0">
                <a:solidFill>
                  <a:schemeClr val="bg2"/>
                </a:solidFill>
              </a:rPr>
              <a:t> </a:t>
            </a:r>
            <a:r>
              <a:rPr lang="nl-BE" dirty="0" err="1" smtClean="0">
                <a:solidFill>
                  <a:schemeClr val="bg2"/>
                </a:solidFill>
              </a:rPr>
              <a:t>to</a:t>
            </a:r>
            <a:r>
              <a:rPr lang="nl-BE" dirty="0" smtClean="0">
                <a:solidFill>
                  <a:schemeClr val="bg2"/>
                </a:solidFill>
              </a:rPr>
              <a:t> </a:t>
            </a:r>
            <a:r>
              <a:rPr lang="nl-BE" dirty="0" err="1" smtClean="0">
                <a:solidFill>
                  <a:schemeClr val="bg2"/>
                </a:solidFill>
              </a:rPr>
              <a:t>cooling</a:t>
            </a:r>
            <a:r>
              <a:rPr lang="nl-BE" dirty="0" smtClean="0">
                <a:solidFill>
                  <a:schemeClr val="bg2"/>
                </a:solidFill>
              </a:rPr>
              <a:t>)</a:t>
            </a:r>
          </a:p>
          <a:p>
            <a:endParaRPr lang="nl-BE" dirty="0">
              <a:solidFill>
                <a:schemeClr val="bg2"/>
              </a:solidFill>
            </a:endParaRPr>
          </a:p>
          <a:p>
            <a:r>
              <a:rPr lang="nl-BE" b="1" dirty="0" err="1" smtClean="0">
                <a:solidFill>
                  <a:schemeClr val="bg2"/>
                </a:solidFill>
              </a:rPr>
              <a:t>Determine</a:t>
            </a:r>
            <a:r>
              <a:rPr lang="nl-BE" b="1" dirty="0" smtClean="0">
                <a:solidFill>
                  <a:schemeClr val="bg2"/>
                </a:solidFill>
              </a:rPr>
              <a:t> the </a:t>
            </a:r>
            <a:r>
              <a:rPr lang="nl-BE" b="1" dirty="0" err="1" smtClean="0">
                <a:solidFill>
                  <a:schemeClr val="bg2"/>
                </a:solidFill>
              </a:rPr>
              <a:t>changeover</a:t>
            </a:r>
            <a:r>
              <a:rPr lang="nl-BE" b="1" dirty="0" smtClean="0">
                <a:solidFill>
                  <a:schemeClr val="bg2"/>
                </a:solidFill>
              </a:rPr>
              <a:t> </a:t>
            </a:r>
            <a:r>
              <a:rPr lang="nl-BE" b="1" dirty="0" err="1" smtClean="0">
                <a:solidFill>
                  <a:schemeClr val="bg2"/>
                </a:solidFill>
              </a:rPr>
              <a:t>temperature</a:t>
            </a:r>
            <a:r>
              <a:rPr lang="nl-BE" b="1" dirty="0" smtClean="0">
                <a:solidFill>
                  <a:schemeClr val="bg2"/>
                </a:solidFill>
              </a:rPr>
              <a:t> </a:t>
            </a:r>
            <a:r>
              <a:rPr lang="nl-BE" b="1" dirty="0" err="1" smtClean="0">
                <a:solidFill>
                  <a:schemeClr val="bg2"/>
                </a:solidFill>
              </a:rPr>
              <a:t>cooling</a:t>
            </a:r>
            <a:r>
              <a:rPr lang="nl-BE" b="1" dirty="0" smtClean="0">
                <a:solidFill>
                  <a:schemeClr val="bg2"/>
                </a:solidFill>
              </a:rPr>
              <a:t> </a:t>
            </a:r>
            <a:r>
              <a:rPr lang="nl-BE" b="1" dirty="0" err="1" smtClean="0">
                <a:solidFill>
                  <a:schemeClr val="bg2"/>
                </a:solidFill>
              </a:rPr>
              <a:t>to</a:t>
            </a:r>
            <a:r>
              <a:rPr lang="nl-BE" b="1" dirty="0" smtClean="0">
                <a:solidFill>
                  <a:schemeClr val="bg2"/>
                </a:solidFill>
              </a:rPr>
              <a:t> </a:t>
            </a:r>
            <a:r>
              <a:rPr lang="nl-BE" b="1" dirty="0" err="1" smtClean="0">
                <a:solidFill>
                  <a:schemeClr val="bg2"/>
                </a:solidFill>
              </a:rPr>
              <a:t>heating</a:t>
            </a:r>
            <a:r>
              <a:rPr lang="nl-BE" b="1" dirty="0" smtClean="0">
                <a:solidFill>
                  <a:schemeClr val="bg2"/>
                </a:solidFill>
              </a:rPr>
              <a:t>: </a:t>
            </a:r>
          </a:p>
          <a:p>
            <a:pPr marL="342900" indent="-342900">
              <a:buAutoNum type="arabicPeriod"/>
            </a:pPr>
            <a:r>
              <a:rPr lang="nl-BE" dirty="0" err="1" smtClean="0">
                <a:solidFill>
                  <a:schemeClr val="bg2"/>
                </a:solidFill>
              </a:rPr>
              <a:t>Cooling</a:t>
            </a:r>
            <a:r>
              <a:rPr lang="nl-BE" dirty="0" smtClean="0">
                <a:solidFill>
                  <a:schemeClr val="bg2"/>
                </a:solidFill>
              </a:rPr>
              <a:t> setpoint (24°C) – Offset (4°C) = 20 °C</a:t>
            </a:r>
          </a:p>
          <a:p>
            <a:pPr marL="342900" indent="-342900">
              <a:buAutoNum type="arabicPeriod"/>
            </a:pPr>
            <a:r>
              <a:rPr lang="nl-BE" dirty="0" err="1" smtClean="0">
                <a:solidFill>
                  <a:schemeClr val="bg2"/>
                </a:solidFill>
              </a:rPr>
              <a:t>Heating</a:t>
            </a:r>
            <a:r>
              <a:rPr lang="nl-BE" dirty="0" smtClean="0">
                <a:solidFill>
                  <a:schemeClr val="bg2"/>
                </a:solidFill>
              </a:rPr>
              <a:t> setpoint (22°C) – </a:t>
            </a:r>
            <a:r>
              <a:rPr lang="nl-BE" dirty="0" err="1" smtClean="0">
                <a:solidFill>
                  <a:schemeClr val="bg2"/>
                </a:solidFill>
              </a:rPr>
              <a:t>Hysteresis</a:t>
            </a:r>
            <a:r>
              <a:rPr lang="nl-BE" dirty="0" smtClean="0">
                <a:solidFill>
                  <a:schemeClr val="bg2"/>
                </a:solidFill>
              </a:rPr>
              <a:t> (1°C) = 21 °C</a:t>
            </a:r>
          </a:p>
          <a:p>
            <a:r>
              <a:rPr lang="nl-BE" dirty="0" smtClean="0">
                <a:solidFill>
                  <a:schemeClr val="bg2"/>
                </a:solidFill>
              </a:rPr>
              <a:t>-&gt; </a:t>
            </a:r>
            <a:r>
              <a:rPr lang="nl-BE" dirty="0" err="1" smtClean="0">
                <a:solidFill>
                  <a:schemeClr val="bg2"/>
                </a:solidFill>
              </a:rPr>
              <a:t>Lowest</a:t>
            </a:r>
            <a:r>
              <a:rPr lang="nl-BE" dirty="0" smtClean="0">
                <a:solidFill>
                  <a:schemeClr val="bg2"/>
                </a:solidFill>
              </a:rPr>
              <a:t> </a:t>
            </a:r>
            <a:r>
              <a:rPr lang="nl-BE" dirty="0" err="1" smtClean="0">
                <a:solidFill>
                  <a:schemeClr val="bg2"/>
                </a:solidFill>
              </a:rPr>
              <a:t>temperature</a:t>
            </a:r>
            <a:r>
              <a:rPr lang="nl-BE" dirty="0" smtClean="0">
                <a:solidFill>
                  <a:schemeClr val="bg2"/>
                </a:solidFill>
              </a:rPr>
              <a:t> = 20 °C = </a:t>
            </a:r>
            <a:r>
              <a:rPr lang="nl-BE" dirty="0" err="1" smtClean="0">
                <a:solidFill>
                  <a:schemeClr val="bg2"/>
                </a:solidFill>
              </a:rPr>
              <a:t>Changeover</a:t>
            </a:r>
            <a:r>
              <a:rPr lang="nl-BE" dirty="0" smtClean="0">
                <a:solidFill>
                  <a:schemeClr val="bg2"/>
                </a:solidFill>
              </a:rPr>
              <a:t> temp (</a:t>
            </a:r>
            <a:r>
              <a:rPr lang="nl-BE" dirty="0" err="1" smtClean="0">
                <a:solidFill>
                  <a:schemeClr val="bg2"/>
                </a:solidFill>
              </a:rPr>
              <a:t>cooling</a:t>
            </a:r>
            <a:r>
              <a:rPr lang="nl-BE" dirty="0" smtClean="0">
                <a:solidFill>
                  <a:schemeClr val="bg2"/>
                </a:solidFill>
              </a:rPr>
              <a:t> </a:t>
            </a:r>
            <a:r>
              <a:rPr lang="nl-BE" dirty="0" err="1" smtClean="0">
                <a:solidFill>
                  <a:schemeClr val="bg2"/>
                </a:solidFill>
              </a:rPr>
              <a:t>heating</a:t>
            </a:r>
            <a:r>
              <a:rPr lang="nl-BE" dirty="0" smtClean="0">
                <a:solidFill>
                  <a:schemeClr val="bg2"/>
                </a:solidFill>
              </a:rPr>
              <a:t>) </a:t>
            </a:r>
          </a:p>
        </p:txBody>
      </p:sp>
    </p:spTree>
    <p:extLst>
      <p:ext uri="{BB962C8B-B14F-4D97-AF65-F5344CB8AC3E}">
        <p14:creationId xmlns:p14="http://schemas.microsoft.com/office/powerpoint/2010/main" val="2298384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Daikin VI template 4-3">
  <a:themeElements>
    <a:clrScheme name="Daikin final version">
      <a:dk1>
        <a:srgbClr val="FFFFFF"/>
      </a:dk1>
      <a:lt1>
        <a:srgbClr val="0083C1"/>
      </a:lt1>
      <a:dk2>
        <a:srgbClr val="353535"/>
      </a:dk2>
      <a:lt2>
        <a:srgbClr val="353535"/>
      </a:lt2>
      <a:accent1>
        <a:srgbClr val="0083C1"/>
      </a:accent1>
      <a:accent2>
        <a:srgbClr val="FFC000"/>
      </a:accent2>
      <a:accent3>
        <a:srgbClr val="E96E1F"/>
      </a:accent3>
      <a:accent4>
        <a:srgbClr val="C00000"/>
      </a:accent4>
      <a:accent5>
        <a:srgbClr val="7030A0"/>
      </a:accent5>
      <a:accent6>
        <a:srgbClr val="00B050"/>
      </a:accent6>
      <a:hlink>
        <a:srgbClr val="00CCFF"/>
      </a:hlink>
      <a:folHlink>
        <a:srgbClr val="40C1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Daikin final version">
      <a:dk1>
        <a:srgbClr val="FFFFFF"/>
      </a:dk1>
      <a:lt1>
        <a:srgbClr val="0083C1"/>
      </a:lt1>
      <a:dk2>
        <a:srgbClr val="353535"/>
      </a:dk2>
      <a:lt2>
        <a:srgbClr val="353535"/>
      </a:lt2>
      <a:accent1>
        <a:srgbClr val="0083C1"/>
      </a:accent1>
      <a:accent2>
        <a:srgbClr val="FFC000"/>
      </a:accent2>
      <a:accent3>
        <a:srgbClr val="E96E1F"/>
      </a:accent3>
      <a:accent4>
        <a:srgbClr val="C00000"/>
      </a:accent4>
      <a:accent5>
        <a:srgbClr val="7030A0"/>
      </a:accent5>
      <a:accent6>
        <a:srgbClr val="00B050"/>
      </a:accent6>
      <a:hlink>
        <a:srgbClr val="00CCFF"/>
      </a:hlink>
      <a:folHlink>
        <a:srgbClr val="40C1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a:themeElements>
    <a:clrScheme name="Daikin final version">
      <a:dk1>
        <a:srgbClr val="FFFFFF"/>
      </a:dk1>
      <a:lt1>
        <a:srgbClr val="0083C1"/>
      </a:lt1>
      <a:dk2>
        <a:srgbClr val="353535"/>
      </a:dk2>
      <a:lt2>
        <a:srgbClr val="353535"/>
      </a:lt2>
      <a:accent1>
        <a:srgbClr val="0083C1"/>
      </a:accent1>
      <a:accent2>
        <a:srgbClr val="FFC000"/>
      </a:accent2>
      <a:accent3>
        <a:srgbClr val="E96E1F"/>
      </a:accent3>
      <a:accent4>
        <a:srgbClr val="C00000"/>
      </a:accent4>
      <a:accent5>
        <a:srgbClr val="7030A0"/>
      </a:accent5>
      <a:accent6>
        <a:srgbClr val="00B050"/>
      </a:accent6>
      <a:hlink>
        <a:srgbClr val="00CCFF"/>
      </a:hlink>
      <a:folHlink>
        <a:srgbClr val="40C1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Daikin VI template 4-3</Template>
  <TotalTime>3409</TotalTime>
  <Words>16246</Words>
  <Application>Microsoft Office PowerPoint</Application>
  <PresentationFormat>On-screen Show (4:3)</PresentationFormat>
  <Paragraphs>3812</Paragraphs>
  <Slides>144</Slides>
  <Notes>144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144</vt:i4>
      </vt:variant>
    </vt:vector>
  </HeadingPairs>
  <TitlesOfParts>
    <vt:vector size="148" baseType="lpstr">
      <vt:lpstr>Daikin VI template 4-3</vt:lpstr>
      <vt:lpstr>Custom Design</vt:lpstr>
      <vt:lpstr>Lay-out</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Daikin Europe NV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Lore Vertongen</dc:creator>
  <cp:lastModifiedBy>Lore Vertongen</cp:lastModifiedBy>
  <cp:revision>235</cp:revision>
  <cp:lastPrinted>2015-06-10T09:09:13Z</cp:lastPrinted>
  <dcterms:created xsi:type="dcterms:W3CDTF">2015-04-27T11:48:09Z</dcterms:created>
  <dcterms:modified xsi:type="dcterms:W3CDTF">2015-10-27T09:19:41Z</dcterms:modified>
</cp:coreProperties>
</file>