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  <p:sldMasterId id="2147483696" r:id="rId5"/>
    <p:sldMasterId id="2147483660" r:id="rId6"/>
  </p:sldMasterIdLst>
  <p:notesMasterIdLst>
    <p:notesMasterId r:id="rId207"/>
  </p:notesMasterIdLst>
  <p:handoutMasterIdLst>
    <p:handoutMasterId r:id="rId208"/>
  </p:handoutMasterIdLst>
  <p:sldIdLst>
    <p:sldId id="314" r:id="rId7"/>
    <p:sldId id="316" r:id="rId8"/>
    <p:sldId id="319" r:id="rId9"/>
    <p:sldId id="329" r:id="rId10"/>
    <p:sldId id="328" r:id="rId11"/>
    <p:sldId id="322" r:id="rId12"/>
    <p:sldId id="323" r:id="rId13"/>
    <p:sldId id="325" r:id="rId14"/>
    <p:sldId id="327" r:id="rId15"/>
    <p:sldId id="324" r:id="rId16"/>
    <p:sldId id="330" r:id="rId17"/>
    <p:sldId id="331" r:id="rId18"/>
    <p:sldId id="332" r:id="rId19"/>
    <p:sldId id="333" r:id="rId20"/>
    <p:sldId id="334" r:id="rId21"/>
    <p:sldId id="336" r:id="rId22"/>
    <p:sldId id="335" r:id="rId23"/>
    <p:sldId id="337" r:id="rId24"/>
    <p:sldId id="338" r:id="rId25"/>
    <p:sldId id="339" r:id="rId26"/>
    <p:sldId id="342" r:id="rId27"/>
    <p:sldId id="341" r:id="rId28"/>
    <p:sldId id="340" r:id="rId29"/>
    <p:sldId id="343" r:id="rId30"/>
    <p:sldId id="344" r:id="rId31"/>
    <p:sldId id="345" r:id="rId32"/>
    <p:sldId id="363" r:id="rId33"/>
    <p:sldId id="346" r:id="rId34"/>
    <p:sldId id="352" r:id="rId35"/>
    <p:sldId id="347" r:id="rId36"/>
    <p:sldId id="348" r:id="rId37"/>
    <p:sldId id="349" r:id="rId38"/>
    <p:sldId id="543" r:id="rId39"/>
    <p:sldId id="350" r:id="rId40"/>
    <p:sldId id="353" r:id="rId41"/>
    <p:sldId id="354" r:id="rId42"/>
    <p:sldId id="356" r:id="rId43"/>
    <p:sldId id="355" r:id="rId44"/>
    <p:sldId id="357" r:id="rId45"/>
    <p:sldId id="358" r:id="rId46"/>
    <p:sldId id="360" r:id="rId47"/>
    <p:sldId id="359" r:id="rId48"/>
    <p:sldId id="361" r:id="rId49"/>
    <p:sldId id="364" r:id="rId50"/>
    <p:sldId id="362" r:id="rId51"/>
    <p:sldId id="369" r:id="rId52"/>
    <p:sldId id="326" r:id="rId53"/>
    <p:sldId id="366" r:id="rId54"/>
    <p:sldId id="367" r:id="rId55"/>
    <p:sldId id="368" r:id="rId56"/>
    <p:sldId id="365" r:id="rId57"/>
    <p:sldId id="375" r:id="rId58"/>
    <p:sldId id="374" r:id="rId59"/>
    <p:sldId id="376" r:id="rId60"/>
    <p:sldId id="378" r:id="rId61"/>
    <p:sldId id="379" r:id="rId62"/>
    <p:sldId id="385" r:id="rId63"/>
    <p:sldId id="387" r:id="rId64"/>
    <p:sldId id="386" r:id="rId65"/>
    <p:sldId id="388" r:id="rId66"/>
    <p:sldId id="410" r:id="rId67"/>
    <p:sldId id="412" r:id="rId68"/>
    <p:sldId id="411" r:id="rId69"/>
    <p:sldId id="381" r:id="rId70"/>
    <p:sldId id="383" r:id="rId71"/>
    <p:sldId id="380" r:id="rId72"/>
    <p:sldId id="384" r:id="rId73"/>
    <p:sldId id="408" r:id="rId74"/>
    <p:sldId id="400" r:id="rId75"/>
    <p:sldId id="404" r:id="rId76"/>
    <p:sldId id="407" r:id="rId77"/>
    <p:sldId id="390" r:id="rId78"/>
    <p:sldId id="403" r:id="rId79"/>
    <p:sldId id="402" r:id="rId80"/>
    <p:sldId id="406" r:id="rId81"/>
    <p:sldId id="398" r:id="rId82"/>
    <p:sldId id="392" r:id="rId83"/>
    <p:sldId id="393" r:id="rId84"/>
    <p:sldId id="394" r:id="rId85"/>
    <p:sldId id="396" r:id="rId86"/>
    <p:sldId id="397" r:id="rId87"/>
    <p:sldId id="414" r:id="rId88"/>
    <p:sldId id="413" r:id="rId89"/>
    <p:sldId id="415" r:id="rId90"/>
    <p:sldId id="416" r:id="rId91"/>
    <p:sldId id="417" r:id="rId92"/>
    <p:sldId id="418" r:id="rId93"/>
    <p:sldId id="419" r:id="rId94"/>
    <p:sldId id="420" r:id="rId95"/>
    <p:sldId id="422" r:id="rId96"/>
    <p:sldId id="395" r:id="rId97"/>
    <p:sldId id="421" r:id="rId98"/>
    <p:sldId id="423" r:id="rId99"/>
    <p:sldId id="424" r:id="rId100"/>
    <p:sldId id="427" r:id="rId101"/>
    <p:sldId id="425" r:id="rId102"/>
    <p:sldId id="428" r:id="rId103"/>
    <p:sldId id="431" r:id="rId104"/>
    <p:sldId id="430" r:id="rId105"/>
    <p:sldId id="429" r:id="rId106"/>
    <p:sldId id="434" r:id="rId107"/>
    <p:sldId id="435" r:id="rId108"/>
    <p:sldId id="436" r:id="rId109"/>
    <p:sldId id="437" r:id="rId110"/>
    <p:sldId id="438" r:id="rId111"/>
    <p:sldId id="440" r:id="rId112"/>
    <p:sldId id="439" r:id="rId113"/>
    <p:sldId id="441" r:id="rId114"/>
    <p:sldId id="480" r:id="rId115"/>
    <p:sldId id="442" r:id="rId116"/>
    <p:sldId id="443" r:id="rId117"/>
    <p:sldId id="444" r:id="rId118"/>
    <p:sldId id="446" r:id="rId119"/>
    <p:sldId id="482" r:id="rId120"/>
    <p:sldId id="447" r:id="rId121"/>
    <p:sldId id="445" r:id="rId122"/>
    <p:sldId id="448" r:id="rId123"/>
    <p:sldId id="449" r:id="rId124"/>
    <p:sldId id="450" r:id="rId125"/>
    <p:sldId id="451" r:id="rId126"/>
    <p:sldId id="453" r:id="rId127"/>
    <p:sldId id="452" r:id="rId128"/>
    <p:sldId id="458" r:id="rId129"/>
    <p:sldId id="455" r:id="rId130"/>
    <p:sldId id="457" r:id="rId131"/>
    <p:sldId id="459" r:id="rId132"/>
    <p:sldId id="456" r:id="rId133"/>
    <p:sldId id="432" r:id="rId134"/>
    <p:sldId id="484" r:id="rId135"/>
    <p:sldId id="460" r:id="rId136"/>
    <p:sldId id="461" r:id="rId137"/>
    <p:sldId id="463" r:id="rId138"/>
    <p:sldId id="462" r:id="rId139"/>
    <p:sldId id="464" r:id="rId140"/>
    <p:sldId id="433" r:id="rId141"/>
    <p:sldId id="466" r:id="rId142"/>
    <p:sldId id="467" r:id="rId143"/>
    <p:sldId id="468" r:id="rId144"/>
    <p:sldId id="469" r:id="rId145"/>
    <p:sldId id="470" r:id="rId146"/>
    <p:sldId id="471" r:id="rId147"/>
    <p:sldId id="475" r:id="rId148"/>
    <p:sldId id="476" r:id="rId149"/>
    <p:sldId id="474" r:id="rId150"/>
    <p:sldId id="473" r:id="rId151"/>
    <p:sldId id="477" r:id="rId152"/>
    <p:sldId id="481" r:id="rId153"/>
    <p:sldId id="489" r:id="rId154"/>
    <p:sldId id="490" r:id="rId155"/>
    <p:sldId id="370" r:id="rId156"/>
    <p:sldId id="491" r:id="rId157"/>
    <p:sldId id="487" r:id="rId158"/>
    <p:sldId id="495" r:id="rId159"/>
    <p:sldId id="493" r:id="rId160"/>
    <p:sldId id="494" r:id="rId161"/>
    <p:sldId id="496" r:id="rId162"/>
    <p:sldId id="497" r:id="rId163"/>
    <p:sldId id="499" r:id="rId164"/>
    <p:sldId id="498" r:id="rId165"/>
    <p:sldId id="500" r:id="rId166"/>
    <p:sldId id="492" r:id="rId167"/>
    <p:sldId id="505" r:id="rId168"/>
    <p:sldId id="504" r:id="rId169"/>
    <p:sldId id="503" r:id="rId170"/>
    <p:sldId id="506" r:id="rId171"/>
    <p:sldId id="507" r:id="rId172"/>
    <p:sldId id="509" r:id="rId173"/>
    <p:sldId id="508" r:id="rId174"/>
    <p:sldId id="510" r:id="rId175"/>
    <p:sldId id="511" r:id="rId176"/>
    <p:sldId id="512" r:id="rId177"/>
    <p:sldId id="513" r:id="rId178"/>
    <p:sldId id="515" r:id="rId179"/>
    <p:sldId id="518" r:id="rId180"/>
    <p:sldId id="514" r:id="rId181"/>
    <p:sldId id="516" r:id="rId182"/>
    <p:sldId id="517" r:id="rId183"/>
    <p:sldId id="519" r:id="rId184"/>
    <p:sldId id="521" r:id="rId185"/>
    <p:sldId id="540" r:id="rId186"/>
    <p:sldId id="538" r:id="rId187"/>
    <p:sldId id="541" r:id="rId188"/>
    <p:sldId id="522" r:id="rId189"/>
    <p:sldId id="524" r:id="rId190"/>
    <p:sldId id="525" r:id="rId191"/>
    <p:sldId id="526" r:id="rId192"/>
    <p:sldId id="528" r:id="rId193"/>
    <p:sldId id="527" r:id="rId194"/>
    <p:sldId id="529" r:id="rId195"/>
    <p:sldId id="531" r:id="rId196"/>
    <p:sldId id="532" r:id="rId197"/>
    <p:sldId id="533" r:id="rId198"/>
    <p:sldId id="530" r:id="rId199"/>
    <p:sldId id="535" r:id="rId200"/>
    <p:sldId id="536" r:id="rId201"/>
    <p:sldId id="534" r:id="rId202"/>
    <p:sldId id="537" r:id="rId203"/>
    <p:sldId id="542" r:id="rId204"/>
    <p:sldId id="539" r:id="rId205"/>
    <p:sldId id="267" r:id="rId206"/>
  </p:sldIdLst>
  <p:sldSz cx="9144000" cy="6858000" type="screen4x3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16EF651D-8410-47AD-9597-549D2D379E80}">
          <p14:sldIdLst>
            <p14:sldId id="314"/>
            <p14:sldId id="316"/>
            <p14:sldId id="319"/>
          </p14:sldIdLst>
        </p14:section>
        <p14:section name="System build up" id="{96F7B92C-E6B3-4F40-B869-75FC4BB33BB4}">
          <p14:sldIdLst>
            <p14:sldId id="329"/>
            <p14:sldId id="328"/>
            <p14:sldId id="322"/>
            <p14:sldId id="323"/>
            <p14:sldId id="325"/>
            <p14:sldId id="327"/>
            <p14:sldId id="324"/>
            <p14:sldId id="330"/>
            <p14:sldId id="331"/>
            <p14:sldId id="332"/>
            <p14:sldId id="333"/>
            <p14:sldId id="334"/>
            <p14:sldId id="336"/>
            <p14:sldId id="335"/>
            <p14:sldId id="337"/>
            <p14:sldId id="338"/>
            <p14:sldId id="339"/>
            <p14:sldId id="342"/>
            <p14:sldId id="341"/>
            <p14:sldId id="340"/>
            <p14:sldId id="343"/>
            <p14:sldId id="344"/>
            <p14:sldId id="345"/>
          </p14:sldIdLst>
        </p14:section>
        <p14:section name="Equipment selection" id="{D92E810B-15F4-4017-A921-9B189F2B5EFF}">
          <p14:sldIdLst>
            <p14:sldId id="363"/>
            <p14:sldId id="346"/>
            <p14:sldId id="352"/>
            <p14:sldId id="347"/>
            <p14:sldId id="348"/>
            <p14:sldId id="349"/>
            <p14:sldId id="543"/>
            <p14:sldId id="350"/>
            <p14:sldId id="353"/>
            <p14:sldId id="354"/>
            <p14:sldId id="356"/>
            <p14:sldId id="355"/>
            <p14:sldId id="357"/>
            <p14:sldId id="358"/>
            <p14:sldId id="360"/>
            <p14:sldId id="359"/>
            <p14:sldId id="361"/>
          </p14:sldIdLst>
        </p14:section>
        <p14:section name="System Operation" id="{AC85EE01-EBF4-471D-9D25-F253780D64EA}">
          <p14:sldIdLst>
            <p14:sldId id="364"/>
            <p14:sldId id="362"/>
            <p14:sldId id="369"/>
            <p14:sldId id="326"/>
            <p14:sldId id="366"/>
            <p14:sldId id="367"/>
            <p14:sldId id="368"/>
            <p14:sldId id="365"/>
            <p14:sldId id="375"/>
            <p14:sldId id="374"/>
            <p14:sldId id="376"/>
            <p14:sldId id="378"/>
            <p14:sldId id="379"/>
            <p14:sldId id="385"/>
            <p14:sldId id="387"/>
            <p14:sldId id="386"/>
            <p14:sldId id="388"/>
            <p14:sldId id="410"/>
            <p14:sldId id="412"/>
            <p14:sldId id="411"/>
            <p14:sldId id="381"/>
            <p14:sldId id="383"/>
            <p14:sldId id="380"/>
            <p14:sldId id="384"/>
            <p14:sldId id="408"/>
            <p14:sldId id="400"/>
            <p14:sldId id="404"/>
            <p14:sldId id="407"/>
            <p14:sldId id="390"/>
            <p14:sldId id="403"/>
            <p14:sldId id="402"/>
            <p14:sldId id="406"/>
            <p14:sldId id="398"/>
            <p14:sldId id="392"/>
            <p14:sldId id="393"/>
            <p14:sldId id="394"/>
            <p14:sldId id="396"/>
            <p14:sldId id="397"/>
            <p14:sldId id="414"/>
            <p14:sldId id="413"/>
            <p14:sldId id="415"/>
            <p14:sldId id="416"/>
            <p14:sldId id="417"/>
            <p14:sldId id="418"/>
            <p14:sldId id="419"/>
            <p14:sldId id="420"/>
            <p14:sldId id="422"/>
            <p14:sldId id="395"/>
            <p14:sldId id="421"/>
            <p14:sldId id="423"/>
            <p14:sldId id="424"/>
            <p14:sldId id="427"/>
            <p14:sldId id="425"/>
            <p14:sldId id="428"/>
            <p14:sldId id="431"/>
            <p14:sldId id="430"/>
            <p14:sldId id="429"/>
            <p14:sldId id="434"/>
            <p14:sldId id="435"/>
            <p14:sldId id="436"/>
            <p14:sldId id="437"/>
            <p14:sldId id="438"/>
            <p14:sldId id="440"/>
            <p14:sldId id="439"/>
            <p14:sldId id="441"/>
            <p14:sldId id="480"/>
            <p14:sldId id="442"/>
            <p14:sldId id="443"/>
            <p14:sldId id="444"/>
            <p14:sldId id="446"/>
            <p14:sldId id="482"/>
            <p14:sldId id="447"/>
            <p14:sldId id="445"/>
            <p14:sldId id="448"/>
            <p14:sldId id="449"/>
            <p14:sldId id="450"/>
            <p14:sldId id="451"/>
            <p14:sldId id="453"/>
            <p14:sldId id="452"/>
            <p14:sldId id="458"/>
            <p14:sldId id="455"/>
            <p14:sldId id="457"/>
            <p14:sldId id="459"/>
            <p14:sldId id="456"/>
            <p14:sldId id="432"/>
            <p14:sldId id="484"/>
            <p14:sldId id="460"/>
            <p14:sldId id="461"/>
            <p14:sldId id="463"/>
            <p14:sldId id="462"/>
            <p14:sldId id="464"/>
            <p14:sldId id="433"/>
            <p14:sldId id="466"/>
            <p14:sldId id="467"/>
            <p14:sldId id="468"/>
            <p14:sldId id="469"/>
            <p14:sldId id="470"/>
            <p14:sldId id="471"/>
            <p14:sldId id="475"/>
            <p14:sldId id="476"/>
            <p14:sldId id="474"/>
            <p14:sldId id="473"/>
            <p14:sldId id="477"/>
            <p14:sldId id="481"/>
          </p14:sldIdLst>
        </p14:section>
        <p14:section name="Commissioning" id="{393F2ED4-6278-4A8A-82C8-E3AE536D8A09}">
          <p14:sldIdLst>
            <p14:sldId id="489"/>
            <p14:sldId id="490"/>
            <p14:sldId id="370"/>
            <p14:sldId id="491"/>
            <p14:sldId id="487"/>
            <p14:sldId id="495"/>
            <p14:sldId id="493"/>
            <p14:sldId id="494"/>
            <p14:sldId id="496"/>
            <p14:sldId id="497"/>
            <p14:sldId id="499"/>
            <p14:sldId id="498"/>
            <p14:sldId id="500"/>
            <p14:sldId id="492"/>
            <p14:sldId id="505"/>
            <p14:sldId id="504"/>
            <p14:sldId id="503"/>
            <p14:sldId id="506"/>
            <p14:sldId id="507"/>
            <p14:sldId id="509"/>
            <p14:sldId id="508"/>
            <p14:sldId id="510"/>
            <p14:sldId id="511"/>
            <p14:sldId id="512"/>
            <p14:sldId id="513"/>
            <p14:sldId id="515"/>
            <p14:sldId id="518"/>
            <p14:sldId id="514"/>
            <p14:sldId id="516"/>
            <p14:sldId id="517"/>
            <p14:sldId id="519"/>
          </p14:sldIdLst>
        </p14:section>
        <p14:section name="Troubleshooting" id="{F5304991-2CB3-4355-A363-239616D24F65}">
          <p14:sldIdLst>
            <p14:sldId id="521"/>
            <p14:sldId id="540"/>
            <p14:sldId id="538"/>
            <p14:sldId id="541"/>
            <p14:sldId id="522"/>
            <p14:sldId id="524"/>
            <p14:sldId id="525"/>
            <p14:sldId id="526"/>
            <p14:sldId id="528"/>
            <p14:sldId id="527"/>
            <p14:sldId id="529"/>
            <p14:sldId id="531"/>
            <p14:sldId id="532"/>
            <p14:sldId id="533"/>
            <p14:sldId id="530"/>
            <p14:sldId id="535"/>
            <p14:sldId id="536"/>
            <p14:sldId id="534"/>
            <p14:sldId id="537"/>
          </p14:sldIdLst>
        </p14:section>
        <p14:section name="What should have been said" id="{986077F7-3196-4A36-AE97-9044612D37C0}">
          <p14:sldIdLst>
            <p14:sldId id="542"/>
            <p14:sldId id="539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2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C1"/>
    <a:srgbClr val="33CCFF"/>
    <a:srgbClr val="15B7FF"/>
    <a:srgbClr val="00A7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3" autoAdjust="0"/>
    <p:restoredTop sz="79396" autoAdjust="0"/>
  </p:normalViewPr>
  <p:slideViewPr>
    <p:cSldViewPr showGuides="1">
      <p:cViewPr varScale="1">
        <p:scale>
          <a:sx n="104" d="100"/>
          <a:sy n="104" d="100"/>
        </p:scale>
        <p:origin x="1686" y="108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59" Type="http://schemas.openxmlformats.org/officeDocument/2006/relationships/slide" Target="slides/slide153.xml"/><Relationship Id="rId170" Type="http://schemas.openxmlformats.org/officeDocument/2006/relationships/slide" Target="slides/slide164.xml"/><Relationship Id="rId191" Type="http://schemas.openxmlformats.org/officeDocument/2006/relationships/slide" Target="slides/slide185.xml"/><Relationship Id="rId205" Type="http://schemas.openxmlformats.org/officeDocument/2006/relationships/slide" Target="slides/slide199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144" Type="http://schemas.openxmlformats.org/officeDocument/2006/relationships/slide" Target="slides/slide138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60" Type="http://schemas.openxmlformats.org/officeDocument/2006/relationships/slide" Target="slides/slide154.xml"/><Relationship Id="rId165" Type="http://schemas.openxmlformats.org/officeDocument/2006/relationships/slide" Target="slides/slide159.xml"/><Relationship Id="rId181" Type="http://schemas.openxmlformats.org/officeDocument/2006/relationships/slide" Target="slides/slide175.xml"/><Relationship Id="rId186" Type="http://schemas.openxmlformats.org/officeDocument/2006/relationships/slide" Target="slides/slide180.xml"/><Relationship Id="rId211" Type="http://schemas.openxmlformats.org/officeDocument/2006/relationships/theme" Target="theme/theme1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slide" Target="slides/slide13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55" Type="http://schemas.openxmlformats.org/officeDocument/2006/relationships/slide" Target="slides/slide149.xml"/><Relationship Id="rId171" Type="http://schemas.openxmlformats.org/officeDocument/2006/relationships/slide" Target="slides/slide165.xml"/><Relationship Id="rId176" Type="http://schemas.openxmlformats.org/officeDocument/2006/relationships/slide" Target="slides/slide170.xml"/><Relationship Id="rId192" Type="http://schemas.openxmlformats.org/officeDocument/2006/relationships/slide" Target="slides/slide186.xml"/><Relationship Id="rId197" Type="http://schemas.openxmlformats.org/officeDocument/2006/relationships/slide" Target="slides/slide191.xml"/><Relationship Id="rId206" Type="http://schemas.openxmlformats.org/officeDocument/2006/relationships/slide" Target="slides/slide200.xml"/><Relationship Id="rId201" Type="http://schemas.openxmlformats.org/officeDocument/2006/relationships/slide" Target="slides/slide195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45" Type="http://schemas.openxmlformats.org/officeDocument/2006/relationships/slide" Target="slides/slide139.xml"/><Relationship Id="rId161" Type="http://schemas.openxmlformats.org/officeDocument/2006/relationships/slide" Target="slides/slide155.xml"/><Relationship Id="rId166" Type="http://schemas.openxmlformats.org/officeDocument/2006/relationships/slide" Target="slides/slide160.xml"/><Relationship Id="rId182" Type="http://schemas.openxmlformats.org/officeDocument/2006/relationships/slide" Target="slides/slide176.xml"/><Relationship Id="rId187" Type="http://schemas.openxmlformats.org/officeDocument/2006/relationships/slide" Target="slides/slide18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12" Type="http://schemas.openxmlformats.org/officeDocument/2006/relationships/tableStyles" Target="tableStyles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51" Type="http://schemas.openxmlformats.org/officeDocument/2006/relationships/slide" Target="slides/slide145.xml"/><Relationship Id="rId156" Type="http://schemas.openxmlformats.org/officeDocument/2006/relationships/slide" Target="slides/slide150.xml"/><Relationship Id="rId177" Type="http://schemas.openxmlformats.org/officeDocument/2006/relationships/slide" Target="slides/slide171.xml"/><Relationship Id="rId198" Type="http://schemas.openxmlformats.org/officeDocument/2006/relationships/slide" Target="slides/slide192.xml"/><Relationship Id="rId172" Type="http://schemas.openxmlformats.org/officeDocument/2006/relationships/slide" Target="slides/slide166.xml"/><Relationship Id="rId193" Type="http://schemas.openxmlformats.org/officeDocument/2006/relationships/slide" Target="slides/slide187.xml"/><Relationship Id="rId202" Type="http://schemas.openxmlformats.org/officeDocument/2006/relationships/slide" Target="slides/slide196.xml"/><Relationship Id="rId207" Type="http://schemas.openxmlformats.org/officeDocument/2006/relationships/notesMaster" Target="notesMasters/notesMaster1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167" Type="http://schemas.openxmlformats.org/officeDocument/2006/relationships/slide" Target="slides/slide161.xml"/><Relationship Id="rId188" Type="http://schemas.openxmlformats.org/officeDocument/2006/relationships/slide" Target="slides/slide182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162" Type="http://schemas.openxmlformats.org/officeDocument/2006/relationships/slide" Target="slides/slide156.xml"/><Relationship Id="rId183" Type="http://schemas.openxmlformats.org/officeDocument/2006/relationships/slide" Target="slides/slide177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178" Type="http://schemas.openxmlformats.org/officeDocument/2006/relationships/slide" Target="slides/slide172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slide" Target="slides/slide146.xml"/><Relationship Id="rId173" Type="http://schemas.openxmlformats.org/officeDocument/2006/relationships/slide" Target="slides/slide167.xml"/><Relationship Id="rId194" Type="http://schemas.openxmlformats.org/officeDocument/2006/relationships/slide" Target="slides/slide188.xml"/><Relationship Id="rId199" Type="http://schemas.openxmlformats.org/officeDocument/2006/relationships/slide" Target="slides/slide193.xml"/><Relationship Id="rId203" Type="http://schemas.openxmlformats.org/officeDocument/2006/relationships/slide" Target="slides/slide197.xml"/><Relationship Id="rId208" Type="http://schemas.openxmlformats.org/officeDocument/2006/relationships/handoutMaster" Target="handoutMasters/handoutMaster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168" Type="http://schemas.openxmlformats.org/officeDocument/2006/relationships/slide" Target="slides/slide162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openxmlformats.org/officeDocument/2006/relationships/slide" Target="slides/slide157.xml"/><Relationship Id="rId184" Type="http://schemas.openxmlformats.org/officeDocument/2006/relationships/slide" Target="slides/slide178.xml"/><Relationship Id="rId189" Type="http://schemas.openxmlformats.org/officeDocument/2006/relationships/slide" Target="slides/slide183.xml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Relationship Id="rId174" Type="http://schemas.openxmlformats.org/officeDocument/2006/relationships/slide" Target="slides/slide168.xml"/><Relationship Id="rId179" Type="http://schemas.openxmlformats.org/officeDocument/2006/relationships/slide" Target="slides/slide173.xml"/><Relationship Id="rId195" Type="http://schemas.openxmlformats.org/officeDocument/2006/relationships/slide" Target="slides/slide189.xml"/><Relationship Id="rId209" Type="http://schemas.openxmlformats.org/officeDocument/2006/relationships/presProps" Target="presProps.xml"/><Relationship Id="rId190" Type="http://schemas.openxmlformats.org/officeDocument/2006/relationships/slide" Target="slides/slide184.xml"/><Relationship Id="rId204" Type="http://schemas.openxmlformats.org/officeDocument/2006/relationships/slide" Target="slides/slide198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64" Type="http://schemas.openxmlformats.org/officeDocument/2006/relationships/slide" Target="slides/slide158.xml"/><Relationship Id="rId169" Type="http://schemas.openxmlformats.org/officeDocument/2006/relationships/slide" Target="slides/slide163.xml"/><Relationship Id="rId185" Type="http://schemas.openxmlformats.org/officeDocument/2006/relationships/slide" Target="slides/slide17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80" Type="http://schemas.openxmlformats.org/officeDocument/2006/relationships/slide" Target="slides/slide174.xml"/><Relationship Id="rId210" Type="http://schemas.openxmlformats.org/officeDocument/2006/relationships/viewProps" Target="viewProps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54" Type="http://schemas.openxmlformats.org/officeDocument/2006/relationships/slide" Target="slides/slide148.xml"/><Relationship Id="rId175" Type="http://schemas.openxmlformats.org/officeDocument/2006/relationships/slide" Target="slides/slide169.xml"/><Relationship Id="rId196" Type="http://schemas.openxmlformats.org/officeDocument/2006/relationships/slide" Target="slides/slide190.xml"/><Relationship Id="rId200" Type="http://schemas.openxmlformats.org/officeDocument/2006/relationships/slide" Target="slides/slide194.xml"/><Relationship Id="rId16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20236-021C-42BD-83A0-EA6E2A170981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0BE1A-51FA-4E8A-8BC0-C0282741A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054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D1852-A201-4F2A-ACEE-DE4A58C992CE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13075-5948-4027-87F0-FBB2D3F29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417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sy-online.de/Entschlammung.htm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bosy-online.de/Luft_in_der_Anlage.htm#Entl%C3%BCftungsventile" TargetMode="External"/><Relationship Id="rId4" Type="http://schemas.openxmlformats.org/officeDocument/2006/relationships/hyperlink" Target="http://www.bosy-online.de/Luftabscheider.htm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300l tank not DHW</a:t>
            </a:r>
          </a:p>
          <a:p>
            <a:r>
              <a:rPr lang="de-DE" dirty="0" smtClean="0"/>
              <a:t>500l tank not DHW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930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ATTENTION!!!! </a:t>
            </a:r>
            <a:r>
              <a:rPr lang="en-US" dirty="0" smtClean="0"/>
              <a:t>ERLQ has standard</a:t>
            </a:r>
            <a:r>
              <a:rPr lang="en-US" baseline="0" dirty="0" smtClean="0"/>
              <a:t> heater mounted. </a:t>
            </a:r>
          </a:p>
          <a:p>
            <a:r>
              <a:rPr lang="en-US" baseline="0" dirty="0" smtClean="0"/>
              <a:t>If heater is required for ERHQ, then order EKHBPHTH16A.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this heater is installed, following settings must be done: </a:t>
            </a:r>
          </a:p>
          <a:p>
            <a:r>
              <a:rPr lang="en-US" baseline="0" dirty="0" smtClean="0"/>
              <a:t>A.2.2.6.4. Bottom plate heater connected to indoor unit: 0 = no, 1 = yes</a:t>
            </a:r>
          </a:p>
          <a:p>
            <a:r>
              <a:rPr lang="en-US" baseline="0" dirty="0" smtClean="0"/>
              <a:t>F-02: bottom plate heater ON temperature (3~10°C)</a:t>
            </a:r>
          </a:p>
          <a:p>
            <a:r>
              <a:rPr lang="en-US" baseline="0" dirty="0" smtClean="0"/>
              <a:t>F-03: bottom plate hysteresis: (2~5°C)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217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217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</a:t>
            </a:r>
            <a:r>
              <a:rPr lang="en-US" baseline="0" dirty="0" smtClean="0"/>
              <a:t> the new small outdoor unit , the </a:t>
            </a:r>
            <a:r>
              <a:rPr lang="en-US" baseline="0" dirty="0" err="1" smtClean="0"/>
              <a:t>topplate</a:t>
            </a:r>
            <a:r>
              <a:rPr lang="en-US" baseline="0" dirty="0" smtClean="0"/>
              <a:t> is already shaped like a small </a:t>
            </a:r>
            <a:r>
              <a:rPr lang="en-US" baseline="0" dirty="0" err="1" smtClean="0"/>
              <a:t>snowcover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For big outdoor ERLQ, this option EK016SNC can be used. </a:t>
            </a:r>
          </a:p>
          <a:p>
            <a:r>
              <a:rPr lang="en-US" baseline="0" dirty="0" smtClean="0"/>
              <a:t>However, in areas where there is heavy snowfall, it is advised to build a small shed or at least a roof around the unit.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217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217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Aktivieren oder deaktivier bei defekt</a:t>
            </a:r>
          </a:p>
          <a:p>
            <a:r>
              <a:rPr lang="de-DE" dirty="0" smtClean="0"/>
              <a:t>Beschattetes/nicht beschattetes gerät</a:t>
            </a:r>
          </a:p>
          <a:p>
            <a:endParaRPr lang="de-DE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5787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M1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B1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CUI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15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Also </a:t>
            </a:r>
            <a:r>
              <a:rPr lang="de-DE" dirty="0" err="1" smtClean="0"/>
              <a:t>available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3kw </a:t>
            </a:r>
            <a:r>
              <a:rPr lang="de-DE" dirty="0" err="1" smtClean="0"/>
              <a:t>heater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8028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Same </a:t>
            </a:r>
            <a:r>
              <a:rPr lang="de-DE" dirty="0" err="1" smtClean="0"/>
              <a:t>as</a:t>
            </a:r>
            <a:r>
              <a:rPr lang="de-DE" baseline="0" dirty="0" smtClean="0"/>
              <a:t> sas1 </a:t>
            </a:r>
            <a:r>
              <a:rPr lang="de-DE" baseline="0" dirty="0" err="1" smtClean="0"/>
              <a:t>without</a:t>
            </a:r>
            <a:r>
              <a:rPr lang="de-DE" baseline="0" dirty="0" smtClean="0"/>
              <a:t> pump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493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Flow rate</a:t>
            </a:r>
          </a:p>
          <a:p>
            <a:endParaRPr lang="de-DE" dirty="0" smtClean="0"/>
          </a:p>
          <a:p>
            <a:r>
              <a:rPr lang="de-DE" dirty="0" err="1" smtClean="0"/>
              <a:t>Necessary</a:t>
            </a:r>
            <a:r>
              <a:rPr lang="de-DE" dirty="0" smtClean="0"/>
              <a:t> in Germany </a:t>
            </a:r>
            <a:r>
              <a:rPr lang="de-DE" dirty="0" err="1" smtClean="0"/>
              <a:t>if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goverment</a:t>
            </a:r>
            <a:r>
              <a:rPr lang="de-DE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Vorteile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:- </a:t>
            </a:r>
            <a:r>
              <a:rPr lang="de-DE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Hydraulische Entkopplung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bei unterschiedlichen Volumenströmen</a:t>
            </a:r>
            <a:b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Kesselkreis bzw. Wärmeerzeugerkreis verfügt immer über eine konstante Durchflussmenge</a:t>
            </a:r>
            <a:b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Sanfte Regelung (hoher Wirkungsgrad, geringste Emissionen)</a:t>
            </a:r>
            <a:b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Hohe Leistungsspitzen der Verbraucher möglich</a:t>
            </a:r>
            <a:b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Geringer Aufwand für Regelung, preiswerte Lösung</a:t>
            </a:r>
            <a:b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als </a:t>
            </a:r>
            <a:r>
              <a:rPr lang="de-DE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Entschlammungsbehälter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einsetzbar (Entschlammungsstutzen  notwendig)</a:t>
            </a:r>
            <a:b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als </a:t>
            </a:r>
            <a:r>
              <a:rPr lang="de-DE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Luftabscheider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einsetzbar (</a:t>
            </a:r>
            <a:r>
              <a:rPr lang="de-DE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Entlüfungsventil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gut zugänglich montieren, evtl. nach unten ziehen)</a:t>
            </a:r>
            <a:endParaRPr lang="de-DE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Via </a:t>
            </a:r>
            <a:r>
              <a:rPr lang="de-DE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connection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U1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B1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Heating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Belgium</a:t>
            </a:r>
            <a:r>
              <a:rPr lang="de-DE" dirty="0" smtClean="0"/>
              <a:t> (</a:t>
            </a:r>
            <a:r>
              <a:rPr lang="de-DE" dirty="0" err="1" smtClean="0"/>
              <a:t>law</a:t>
            </a:r>
            <a:r>
              <a:rPr lang="de-DE" dirty="0" smtClean="0"/>
              <a:t>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5028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example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Convectors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max</a:t>
            </a:r>
            <a:r>
              <a:rPr lang="de-DE" baseline="0" dirty="0" smtClean="0"/>
              <a:t>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595 breit</a:t>
            </a:r>
            <a:r>
              <a:rPr lang="de-DE" baseline="0" dirty="0" smtClean="0"/>
              <a:t> und 615 tief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Only</a:t>
            </a:r>
            <a:r>
              <a:rPr lang="de-DE" baseline="0" dirty="0" smtClean="0"/>
              <a:t> 27,8 l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fresh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water</a:t>
            </a:r>
            <a:r>
              <a:rPr lang="de-DE" baseline="0" dirty="0" smtClean="0"/>
              <a:t> easy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flush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stagnation</a:t>
            </a:r>
            <a:endParaRPr lang="de-DE" baseline="0" dirty="0" smtClean="0"/>
          </a:p>
          <a:p>
            <a:r>
              <a:rPr lang="de-DE" dirty="0" smtClean="0"/>
              <a:t>12l/m </a:t>
            </a:r>
            <a:r>
              <a:rPr lang="de-DE" dirty="0" err="1" smtClean="0"/>
              <a:t>with</a:t>
            </a:r>
            <a:r>
              <a:rPr lang="de-DE" dirty="0" smtClean="0"/>
              <a:t> 153L</a:t>
            </a:r>
            <a:r>
              <a:rPr lang="de-DE" baseline="0" dirty="0" smtClean="0"/>
              <a:t> 40°C </a:t>
            </a:r>
            <a:r>
              <a:rPr lang="de-DE" baseline="0" dirty="0" err="1" smtClean="0"/>
              <a:t>maximum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showwering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13min</a:t>
            </a:r>
          </a:p>
          <a:p>
            <a:r>
              <a:rPr lang="de-DE" baseline="0" dirty="0" smtClean="0"/>
              <a:t>300 not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raindance</a:t>
            </a:r>
            <a:r>
              <a:rPr lang="de-DE" baseline="0" dirty="0" smtClean="0"/>
              <a:t> (15-28l/min) </a:t>
            </a:r>
            <a:r>
              <a:rPr lang="de-DE" baseline="0" dirty="0" err="1" smtClean="0"/>
              <a:t>bathtube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bathroom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Our</a:t>
            </a:r>
            <a:r>
              <a:rPr lang="de-DE" baseline="0" dirty="0" smtClean="0"/>
              <a:t> tank just </a:t>
            </a:r>
            <a:r>
              <a:rPr lang="de-DE" baseline="0" dirty="0" err="1" smtClean="0"/>
              <a:t>reduced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temperature</a:t>
            </a:r>
            <a:r>
              <a:rPr lang="de-DE" baseline="0" dirty="0" smtClean="0"/>
              <a:t> after </a:t>
            </a:r>
            <a:r>
              <a:rPr lang="de-DE" baseline="0" dirty="0" err="1" smtClean="0"/>
              <a:t>tapping</a:t>
            </a:r>
            <a:r>
              <a:rPr lang="de-DE" baseline="0" dirty="0" smtClean="0"/>
              <a:t> „normal“ tank </a:t>
            </a:r>
            <a:r>
              <a:rPr lang="de-DE" baseline="0" dirty="0" err="1" smtClean="0"/>
              <a:t>if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tapped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empty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790 cm  breit und tief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2 </a:t>
            </a:r>
            <a:r>
              <a:rPr lang="de-DE" dirty="0" err="1" smtClean="0"/>
              <a:t>people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carry </a:t>
            </a:r>
          </a:p>
          <a:p>
            <a:r>
              <a:rPr lang="de-DE" baseline="0" dirty="0" smtClean="0"/>
              <a:t>(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italien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guy</a:t>
            </a:r>
            <a:r>
              <a:rPr lang="de-DE" baseline="0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smtClean="0"/>
              <a:t>3) Storage tank charged just by heat pump without backup heater.</a:t>
            </a:r>
            <a:endParaRPr lang="en-GB" dirty="0" smtClean="0"/>
          </a:p>
          <a:p>
            <a:r>
              <a:rPr lang="de-DE" dirty="0" smtClean="0"/>
              <a:t>20min </a:t>
            </a:r>
            <a:r>
              <a:rPr lang="de-DE" dirty="0" err="1" smtClean="0"/>
              <a:t>showering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12l/m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Details </a:t>
            </a:r>
            <a:r>
              <a:rPr lang="de-DE" dirty="0" err="1" smtClean="0"/>
              <a:t>later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87311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Draw OLD </a:t>
            </a:r>
            <a:r>
              <a:rPr lang="de-DE" dirty="0" err="1" smtClean="0"/>
              <a:t>round</a:t>
            </a:r>
            <a:r>
              <a:rPr lang="de-DE" dirty="0" smtClean="0"/>
              <a:t> (</a:t>
            </a:r>
            <a:r>
              <a:rPr lang="de-DE" dirty="0" err="1" smtClean="0"/>
              <a:t>inside</a:t>
            </a:r>
            <a:r>
              <a:rPr lang="de-DE" dirty="0" smtClean="0"/>
              <a:t>)</a:t>
            </a:r>
            <a:r>
              <a:rPr lang="de-DE" baseline="0" dirty="0" smtClean="0"/>
              <a:t> </a:t>
            </a:r>
            <a:r>
              <a:rPr lang="de-DE" dirty="0" err="1" smtClean="0"/>
              <a:t>unit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edgi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unit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board</a:t>
            </a:r>
            <a:endParaRPr lang="de-DE" baseline="0" dirty="0" smtClean="0"/>
          </a:p>
          <a:p>
            <a:r>
              <a:rPr lang="de-DE" baseline="0" dirty="0" smtClean="0"/>
              <a:t>Draw </a:t>
            </a:r>
            <a:r>
              <a:rPr lang="de-DE" baseline="0" dirty="0" err="1" smtClean="0"/>
              <a:t>limescale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lowes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cruit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heatexchanger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if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flashed</a:t>
            </a:r>
            <a:r>
              <a:rPr lang="de-DE" baseline="0" dirty="0" smtClean="0"/>
              <a:t> out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block)</a:t>
            </a:r>
          </a:p>
          <a:p>
            <a:pPr marL="171450" indent="-171450">
              <a:buFontTx/>
              <a:buChar char="-"/>
            </a:pPr>
            <a:r>
              <a:rPr lang="de-DE" baseline="0" dirty="0" err="1" smtClean="0"/>
              <a:t>Approx</a:t>
            </a:r>
            <a:r>
              <a:rPr lang="de-DE" baseline="0" dirty="0" smtClean="0"/>
              <a:t> 6 cm </a:t>
            </a:r>
            <a:r>
              <a:rPr lang="de-DE" baseline="0" dirty="0" err="1" smtClean="0"/>
              <a:t>isolation</a:t>
            </a:r>
            <a:r>
              <a:rPr lang="de-DE" baseline="0" dirty="0" smtClean="0"/>
              <a:t> in HPSU 1-3</a:t>
            </a:r>
          </a:p>
          <a:p>
            <a:pPr marL="171450" indent="-171450">
              <a:buFontTx/>
              <a:buChar char="-"/>
            </a:pPr>
            <a:r>
              <a:rPr lang="de-DE" baseline="0" dirty="0" err="1" smtClean="0"/>
              <a:t>Approx</a:t>
            </a:r>
            <a:r>
              <a:rPr lang="de-DE" baseline="0" dirty="0" smtClean="0"/>
              <a:t> 6,5-7 </a:t>
            </a:r>
            <a:r>
              <a:rPr lang="de-DE" baseline="0" dirty="0" err="1" smtClean="0"/>
              <a:t>cam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isolation</a:t>
            </a:r>
            <a:r>
              <a:rPr lang="de-DE" baseline="0" dirty="0" smtClean="0"/>
              <a:t> in HPSU 4-5</a:t>
            </a:r>
          </a:p>
          <a:p>
            <a:pPr marL="0" indent="0">
              <a:buFontTx/>
              <a:buNone/>
            </a:pPr>
            <a:r>
              <a:rPr lang="de-DE" baseline="0" dirty="0" err="1" smtClean="0"/>
              <a:t>Regulations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therefore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tank was </a:t>
            </a:r>
            <a:r>
              <a:rPr lang="de-DE" baseline="0" dirty="0" err="1" smtClean="0"/>
              <a:t>optomized</a:t>
            </a:r>
            <a:r>
              <a:rPr lang="de-DE" baseline="0" dirty="0" smtClean="0"/>
              <a:t>,</a:t>
            </a:r>
          </a:p>
          <a:p>
            <a:pPr marL="0" indent="0">
              <a:buFontTx/>
              <a:buNone/>
            </a:pPr>
            <a:r>
              <a:rPr lang="de-DE" baseline="0" dirty="0" smtClean="0"/>
              <a:t>Harder </a:t>
            </a:r>
            <a:r>
              <a:rPr lang="de-DE" baseline="0" dirty="0" err="1" smtClean="0"/>
              <a:t>test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condition</a:t>
            </a:r>
            <a:r>
              <a:rPr lang="de-DE" baseline="0" dirty="0" smtClean="0"/>
              <a:t> same </a:t>
            </a:r>
            <a:r>
              <a:rPr lang="de-DE" baseline="0" dirty="0" err="1" smtClean="0"/>
              <a:t>result</a:t>
            </a:r>
            <a:r>
              <a:rPr lang="de-DE" baseline="0" dirty="0" smtClean="0"/>
              <a:t>! </a:t>
            </a:r>
          </a:p>
          <a:p>
            <a:pPr marL="0" indent="0">
              <a:buFontTx/>
              <a:buNone/>
            </a:pPr>
            <a:r>
              <a:rPr lang="de-DE" baseline="0" dirty="0" smtClean="0"/>
              <a:t>Isolation </a:t>
            </a:r>
            <a:r>
              <a:rPr lang="de-DE" baseline="0" dirty="0" err="1" smtClean="0"/>
              <a:t>came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bigger</a:t>
            </a:r>
            <a:r>
              <a:rPr lang="de-DE" baseline="0" dirty="0" smtClean="0"/>
              <a:t> but tank </a:t>
            </a:r>
            <a:r>
              <a:rPr lang="de-DE" baseline="0" dirty="0" err="1" smtClean="0"/>
              <a:t>couldn‘t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bigger</a:t>
            </a:r>
            <a:r>
              <a:rPr lang="de-DE" baseline="0" dirty="0" smtClean="0"/>
              <a:t> so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small</a:t>
            </a:r>
            <a:r>
              <a:rPr lang="de-DE" baseline="0" dirty="0" smtClean="0"/>
              <a:t> internal </a:t>
            </a:r>
            <a:r>
              <a:rPr lang="de-DE" baseline="0" dirty="0" err="1" smtClean="0"/>
              <a:t>changes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keep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volume</a:t>
            </a:r>
            <a:endParaRPr lang="de-DE" baseline="0" dirty="0" smtClean="0"/>
          </a:p>
          <a:p>
            <a:pPr marL="0" indent="0">
              <a:buFontTx/>
              <a:buNone/>
            </a:pPr>
            <a:r>
              <a:rPr lang="de-DE" baseline="0" dirty="0" smtClean="0"/>
              <a:t>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7631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screws</a:t>
            </a:r>
            <a:endParaRPr lang="de-DE" dirty="0" smtClean="0"/>
          </a:p>
          <a:p>
            <a:r>
              <a:rPr lang="de-DE" dirty="0" smtClean="0"/>
              <a:t>Easy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mount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unmount</a:t>
            </a:r>
            <a:r>
              <a:rPr lang="de-DE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8312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300 </a:t>
            </a:r>
            <a:r>
              <a:rPr lang="de-DE" dirty="0" err="1" smtClean="0"/>
              <a:t>units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a </a:t>
            </a:r>
            <a:r>
              <a:rPr lang="de-DE" dirty="0" err="1" smtClean="0"/>
              <a:t>drain</a:t>
            </a:r>
            <a:r>
              <a:rPr lang="de-DE" dirty="0" smtClean="0"/>
              <a:t> back </a:t>
            </a:r>
            <a:r>
              <a:rPr lang="de-DE" dirty="0" err="1" smtClean="0"/>
              <a:t>pipe</a:t>
            </a:r>
            <a:r>
              <a:rPr lang="de-DE" dirty="0" smtClean="0"/>
              <a:t> due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08768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Also </a:t>
            </a:r>
            <a:r>
              <a:rPr lang="de-DE" dirty="0" err="1" smtClean="0"/>
              <a:t>cost</a:t>
            </a:r>
            <a:r>
              <a:rPr lang="de-DE" dirty="0" smtClean="0"/>
              <a:t> down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46102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41846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Must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expansion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vessle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otherwise</a:t>
            </a:r>
            <a:r>
              <a:rPr lang="de-DE" baseline="0" dirty="0" smtClean="0"/>
              <a:t> not save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47441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Ôld</a:t>
            </a:r>
            <a:r>
              <a:rPr lang="de-DE" dirty="0" smtClean="0"/>
              <a:t> 180sec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83980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Lets</a:t>
            </a:r>
            <a:r>
              <a:rPr lang="de-DE" dirty="0" smtClean="0"/>
              <a:t> </a:t>
            </a:r>
            <a:r>
              <a:rPr lang="de-DE" dirty="0" err="1" smtClean="0"/>
              <a:t>try</a:t>
            </a:r>
            <a:endParaRPr lang="de-DE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21765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Raoundabout</a:t>
            </a:r>
            <a:r>
              <a:rPr lang="de-DE" baseline="0" dirty="0" smtClean="0"/>
              <a:t> 1 ,1 </a:t>
            </a:r>
            <a:r>
              <a:rPr lang="de-DE" baseline="0" smtClean="0"/>
              <a:t>kw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4884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26901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300l 6kw</a:t>
            </a:r>
          </a:p>
          <a:p>
            <a:r>
              <a:rPr lang="de-DE" dirty="0" smtClean="0"/>
              <a:t>500l 9kw </a:t>
            </a:r>
            <a:r>
              <a:rPr lang="de-DE" dirty="0" err="1" smtClean="0"/>
              <a:t>max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0206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Gelbes </a:t>
            </a:r>
            <a:r>
              <a:rPr lang="de-DE" dirty="0" err="1" smtClean="0"/>
              <a:t>rohr</a:t>
            </a:r>
            <a:r>
              <a:rPr lang="de-DE" baseline="0" dirty="0" smtClean="0"/>
              <a:t> nur bei 5xx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102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Like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previouse</a:t>
            </a:r>
            <a:r>
              <a:rPr lang="de-DE" dirty="0" smtClean="0"/>
              <a:t> </a:t>
            </a:r>
            <a:r>
              <a:rPr lang="de-DE" dirty="0" err="1" smtClean="0"/>
              <a:t>versions</a:t>
            </a:r>
            <a:endParaRPr lang="de-DE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2174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Calculated</a:t>
            </a:r>
            <a:r>
              <a:rPr lang="de-DE" dirty="0" smtClean="0"/>
              <a:t> </a:t>
            </a:r>
            <a:r>
              <a:rPr lang="de-DE" dirty="0" err="1" smtClean="0"/>
              <a:t>ambeint</a:t>
            </a:r>
            <a:r>
              <a:rPr lang="de-DE" dirty="0" smtClean="0"/>
              <a:t> </a:t>
            </a:r>
            <a:r>
              <a:rPr lang="de-DE" dirty="0" err="1" smtClean="0"/>
              <a:t>temp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1547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47553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otherviese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strange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sensors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87186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Currentless</a:t>
            </a:r>
            <a:r>
              <a:rPr lang="de-DE" dirty="0" smtClean="0"/>
              <a:t> -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dipps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</a:t>
            </a:r>
            <a:r>
              <a:rPr lang="de-DE" baseline="0" dirty="0" smtClean="0"/>
              <a:t> – push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hold </a:t>
            </a:r>
            <a:r>
              <a:rPr lang="de-DE" baseline="0" dirty="0" err="1" smtClean="0"/>
              <a:t>buttom</a:t>
            </a:r>
            <a:r>
              <a:rPr lang="de-DE" baseline="0" dirty="0" smtClean="0"/>
              <a:t> – </a:t>
            </a:r>
            <a:r>
              <a:rPr lang="de-DE" baseline="0" dirty="0" err="1" smtClean="0"/>
              <a:t>put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current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unit</a:t>
            </a:r>
            <a:r>
              <a:rPr lang="de-DE" baseline="0" dirty="0" smtClean="0"/>
              <a:t> – light </a:t>
            </a:r>
            <a:r>
              <a:rPr lang="de-DE" baseline="0" dirty="0" err="1" smtClean="0"/>
              <a:t>flashes</a:t>
            </a:r>
            <a:r>
              <a:rPr lang="de-DE" baseline="0" dirty="0" smtClean="0"/>
              <a:t> – light off – light on -  </a:t>
            </a:r>
            <a:r>
              <a:rPr lang="de-DE" baseline="0" dirty="0" err="1" smtClean="0"/>
              <a:t>release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buttom</a:t>
            </a:r>
            <a:r>
              <a:rPr lang="de-DE" baseline="0" dirty="0" smtClean="0"/>
              <a:t> – </a:t>
            </a:r>
            <a:r>
              <a:rPr lang="de-DE" baseline="0" dirty="0" err="1" smtClean="0"/>
              <a:t>currentless</a:t>
            </a:r>
            <a:r>
              <a:rPr lang="de-DE" baseline="0" dirty="0" smtClean="0"/>
              <a:t> – </a:t>
            </a:r>
            <a:r>
              <a:rPr lang="de-DE" baseline="0" dirty="0" err="1" smtClean="0"/>
              <a:t>dipps</a:t>
            </a:r>
            <a:r>
              <a:rPr lang="de-DE" baseline="0" dirty="0" smtClean="0"/>
              <a:t> down – </a:t>
            </a:r>
            <a:r>
              <a:rPr lang="de-DE" baseline="0" dirty="0" err="1" smtClean="0"/>
              <a:t>curren</a:t>
            </a:r>
            <a:r>
              <a:rPr lang="de-DE" baseline="0" dirty="0" smtClean="0"/>
              <a:t> on </a:t>
            </a:r>
            <a:r>
              <a:rPr lang="en-GB" baseline="0" dirty="0" smtClean="0"/>
              <a:t>– RESET DONE – Reset CUI</a:t>
            </a:r>
          </a:p>
          <a:p>
            <a:endParaRPr lang="de-DE" baseline="0" dirty="0" smtClean="0"/>
          </a:p>
          <a:p>
            <a:r>
              <a:rPr lang="de-DE" baseline="0" dirty="0" smtClean="0"/>
              <a:t>GCU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A1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different internal E-BUS</a:t>
            </a:r>
          </a:p>
        </p:txBody>
      </p:sp>
    </p:spTree>
    <p:extLst>
      <p:ext uri="{BB962C8B-B14F-4D97-AF65-F5344CB8AC3E}">
        <p14:creationId xmlns:p14="http://schemas.microsoft.com/office/powerpoint/2010/main" val="20130823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Wires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 </a:t>
            </a:r>
            <a:r>
              <a:rPr lang="de-DE" dirty="0" err="1" smtClean="0"/>
              <a:t>now</a:t>
            </a:r>
            <a:r>
              <a:rPr lang="de-DE" dirty="0" smtClean="0"/>
              <a:t> </a:t>
            </a:r>
            <a:r>
              <a:rPr lang="de-DE" dirty="0" err="1" smtClean="0"/>
              <a:t>braced</a:t>
            </a:r>
            <a:r>
              <a:rPr lang="de-DE" dirty="0" smtClean="0"/>
              <a:t> 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92450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1. Draw 3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relais</a:t>
            </a:r>
            <a:r>
              <a:rPr lang="de-DE" baseline="0" dirty="0" smtClean="0"/>
              <a:t> </a:t>
            </a:r>
          </a:p>
          <a:p>
            <a:r>
              <a:rPr lang="de-DE" baseline="0" dirty="0" smtClean="0"/>
              <a:t>3kw 1-2-3-1-2-3</a:t>
            </a:r>
          </a:p>
          <a:p>
            <a:r>
              <a:rPr lang="de-DE" baseline="0" dirty="0" smtClean="0"/>
              <a:t>6kw 12-23-31-12-23-31</a:t>
            </a:r>
          </a:p>
          <a:p>
            <a:endParaRPr lang="de-DE" baseline="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50619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Relaiility</a:t>
            </a:r>
            <a:r>
              <a:rPr lang="de-DE" dirty="0" smtClean="0"/>
              <a:t> </a:t>
            </a:r>
            <a:r>
              <a:rPr lang="de-DE" dirty="0" err="1" smtClean="0"/>
              <a:t>changet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a 100% check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42453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HS = </a:t>
            </a:r>
            <a:r>
              <a:rPr lang="de-DE" dirty="0" err="1" smtClean="0"/>
              <a:t>Heatsource</a:t>
            </a:r>
            <a:endParaRPr lang="de-DE" dirty="0" smtClean="0"/>
          </a:p>
          <a:p>
            <a:r>
              <a:rPr lang="de-DE" dirty="0" smtClean="0"/>
              <a:t>HC = </a:t>
            </a:r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ciruit</a:t>
            </a:r>
            <a:endParaRPr lang="de-DE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36224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Can</a:t>
            </a:r>
            <a:r>
              <a:rPr lang="de-DE" baseline="0" dirty="0" err="1" smtClean="0"/>
              <a:t>‘t</a:t>
            </a:r>
            <a:r>
              <a:rPr lang="de-DE" baseline="0" dirty="0" smtClean="0"/>
              <a:t> check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while</a:t>
            </a:r>
            <a:r>
              <a:rPr lang="de-DE" baseline="0" dirty="0" smtClean="0"/>
              <a:t> LT on</a:t>
            </a:r>
          </a:p>
          <a:p>
            <a:r>
              <a:rPr lang="de-DE" baseline="0" dirty="0" smtClean="0"/>
              <a:t>EHS 3kw </a:t>
            </a:r>
            <a:r>
              <a:rPr lang="de-DE" baseline="0" dirty="0" err="1" smtClean="0"/>
              <a:t>heating</a:t>
            </a:r>
            <a:r>
              <a:rPr lang="de-DE" baseline="0" dirty="0" smtClean="0"/>
              <a:t> 6kw </a:t>
            </a:r>
            <a:r>
              <a:rPr lang="de-DE" baseline="0" dirty="0" err="1" smtClean="0"/>
              <a:t>dhw</a:t>
            </a:r>
            <a:r>
              <a:rPr lang="de-DE" baseline="0" dirty="0" smtClean="0"/>
              <a:t> 9 </a:t>
            </a:r>
            <a:r>
              <a:rPr lang="de-DE" baseline="0" dirty="0" err="1" smtClean="0"/>
              <a:t>kw</a:t>
            </a:r>
            <a:r>
              <a:rPr lang="de-DE" baseline="0" dirty="0" smtClean="0"/>
              <a:t> buh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65349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Ta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moment</a:t>
            </a:r>
            <a:r>
              <a:rPr lang="de-DE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460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Like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previouse</a:t>
            </a:r>
            <a:r>
              <a:rPr lang="de-DE" dirty="0" smtClean="0"/>
              <a:t> </a:t>
            </a:r>
            <a:r>
              <a:rPr lang="de-DE" dirty="0" err="1" smtClean="0"/>
              <a:t>versions</a:t>
            </a:r>
            <a:endParaRPr lang="de-DE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21744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explain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57917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1x HOT </a:t>
            </a:r>
            <a:r>
              <a:rPr lang="de-DE" dirty="0" err="1" smtClean="0"/>
              <a:t>water</a:t>
            </a:r>
            <a:r>
              <a:rPr lang="de-DE" dirty="0" smtClean="0"/>
              <a:t> = einmal </a:t>
            </a:r>
            <a:r>
              <a:rPr lang="de-DE" dirty="0" err="1" smtClean="0"/>
              <a:t>ww</a:t>
            </a:r>
            <a:r>
              <a:rPr lang="de-DE" dirty="0" smtClean="0"/>
              <a:t> sofort</a:t>
            </a:r>
          </a:p>
          <a:p>
            <a:r>
              <a:rPr lang="de-DE" dirty="0" err="1" smtClean="0"/>
              <a:t>Hysst</a:t>
            </a:r>
            <a:r>
              <a:rPr lang="de-DE" baseline="0" dirty="0" smtClean="0"/>
              <a:t> = </a:t>
            </a:r>
            <a:r>
              <a:rPr lang="de-DE" baseline="0" dirty="0" err="1" smtClean="0"/>
              <a:t>temp</a:t>
            </a:r>
            <a:r>
              <a:rPr lang="de-DE" baseline="0" dirty="0" smtClean="0"/>
              <a:t> die </a:t>
            </a:r>
            <a:r>
              <a:rPr lang="de-DE" baseline="0" dirty="0" err="1" smtClean="0"/>
              <a:t>ww</a:t>
            </a:r>
            <a:r>
              <a:rPr lang="de-DE" baseline="0" dirty="0" smtClean="0"/>
              <a:t> sinken darf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676983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Party wird</a:t>
            </a:r>
            <a:r>
              <a:rPr lang="de-DE" baseline="0" dirty="0" smtClean="0"/>
              <a:t> angehängt </a:t>
            </a:r>
            <a:r>
              <a:rPr lang="de-DE" baseline="0" dirty="0" err="1" smtClean="0"/>
              <a:t>away</a:t>
            </a:r>
            <a:r>
              <a:rPr lang="de-DE" baseline="0" dirty="0" smtClean="0"/>
              <a:t> sofort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87622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Mixer </a:t>
            </a:r>
            <a:r>
              <a:rPr lang="de-DE" dirty="0" err="1" smtClean="0"/>
              <a:t>confused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wrong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401802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On </a:t>
            </a:r>
            <a:r>
              <a:rPr lang="de-DE" dirty="0" err="1" smtClean="0"/>
              <a:t>board</a:t>
            </a:r>
            <a:r>
              <a:rPr lang="en-GB" baseline="0" dirty="0" smtClean="0"/>
              <a:t> example</a:t>
            </a:r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5642129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BACKUPHEATER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309522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Power </a:t>
            </a:r>
            <a:r>
              <a:rPr lang="de-DE" dirty="0" err="1" smtClean="0"/>
              <a:t>dhw</a:t>
            </a:r>
            <a:r>
              <a:rPr lang="de-DE" dirty="0" smtClean="0"/>
              <a:t> </a:t>
            </a:r>
            <a:r>
              <a:rPr lang="de-DE" dirty="0" err="1" smtClean="0"/>
              <a:t>better</a:t>
            </a:r>
            <a:r>
              <a:rPr lang="de-DE" dirty="0" smtClean="0"/>
              <a:t> 6 </a:t>
            </a:r>
            <a:r>
              <a:rPr lang="de-DE" dirty="0" err="1" smtClean="0"/>
              <a:t>kw</a:t>
            </a:r>
            <a:r>
              <a:rPr lang="de-DE" dirty="0" smtClean="0"/>
              <a:t> 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slow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sensors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overheating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101176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Mixin</a:t>
            </a:r>
            <a:r>
              <a:rPr lang="de-DE" baseline="0" dirty="0" smtClean="0"/>
              <a:t>g </a:t>
            </a:r>
            <a:r>
              <a:rPr lang="de-DE" baseline="0" dirty="0" err="1" smtClean="0"/>
              <a:t>valve</a:t>
            </a:r>
            <a:r>
              <a:rPr lang="de-DE" baseline="0" dirty="0" smtClean="0"/>
              <a:t> will </a:t>
            </a:r>
            <a:r>
              <a:rPr lang="de-DE" baseline="0" dirty="0" err="1" smtClean="0"/>
              <a:t>evaluate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overheaeting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ufh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411011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Maybe</a:t>
            </a:r>
            <a:r>
              <a:rPr lang="de-DE" dirty="0" smtClean="0"/>
              <a:t> </a:t>
            </a:r>
            <a:r>
              <a:rPr lang="de-DE" dirty="0" err="1" smtClean="0"/>
              <a:t>draw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borad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52381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Gqi</a:t>
            </a:r>
            <a:r>
              <a:rPr lang="de-DE" dirty="0" smtClean="0"/>
              <a:t> 1-3 </a:t>
            </a:r>
            <a:r>
              <a:rPr lang="de-DE" dirty="0" err="1" smtClean="0"/>
              <a:t>dba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7634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21744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 smtClean="0"/>
              <a:t> Parameter </a:t>
            </a:r>
            <a:r>
              <a:rPr lang="de-DE" sz="1200" b="1" dirty="0" smtClean="0"/>
              <a:t>Off</a:t>
            </a:r>
            <a:r>
              <a:rPr lang="de-DE" sz="1200" dirty="0" smtClean="0"/>
              <a:t>:	 </a:t>
            </a:r>
            <a:r>
              <a:rPr lang="de-DE" sz="1200" dirty="0" err="1" smtClean="0"/>
              <a:t>no</a:t>
            </a:r>
            <a:r>
              <a:rPr lang="de-DE" sz="1200" dirty="0" smtClean="0"/>
              <a:t> </a:t>
            </a:r>
            <a:r>
              <a:rPr lang="de-DE" sz="1200" dirty="0" err="1" smtClean="0"/>
              <a:t>delay</a:t>
            </a:r>
            <a:r>
              <a:rPr lang="de-DE" sz="1200" dirty="0" smtClean="0"/>
              <a:t>			 Parameter </a:t>
            </a:r>
            <a:r>
              <a:rPr lang="de-DE" sz="1200" b="1" dirty="0" err="1" smtClean="0"/>
              <a:t>Good</a:t>
            </a:r>
            <a:r>
              <a:rPr lang="de-DE" sz="1200" dirty="0" smtClean="0"/>
              <a:t>:                 </a:t>
            </a:r>
            <a:r>
              <a:rPr lang="de-DE" sz="1200" dirty="0" err="1" smtClean="0"/>
              <a:t>delay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two</a:t>
            </a:r>
            <a:r>
              <a:rPr lang="de-DE" sz="1200" dirty="0" smtClean="0"/>
              <a:t> </a:t>
            </a:r>
            <a:r>
              <a:rPr lang="de-DE" sz="1200" dirty="0" err="1" smtClean="0"/>
              <a:t>hours</a:t>
            </a:r>
            <a:endParaRPr lang="de-DE" sz="1200" dirty="0" smtClean="0"/>
          </a:p>
          <a:p>
            <a:r>
              <a:rPr lang="de-DE" sz="1200" dirty="0" smtClean="0"/>
              <a:t>         Parameter </a:t>
            </a:r>
            <a:r>
              <a:rPr lang="de-DE" sz="1200" b="1" dirty="0" smtClean="0"/>
              <a:t>Low</a:t>
            </a:r>
            <a:r>
              <a:rPr lang="de-DE" sz="1200" dirty="0" smtClean="0"/>
              <a:t>:	 </a:t>
            </a:r>
            <a:r>
              <a:rPr lang="de-DE" sz="1200" dirty="0" err="1" smtClean="0"/>
              <a:t>delay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half an </a:t>
            </a:r>
            <a:r>
              <a:rPr lang="de-DE" sz="1200" dirty="0" err="1" smtClean="0"/>
              <a:t>hour</a:t>
            </a:r>
            <a:r>
              <a:rPr lang="de-DE" sz="1200" dirty="0" smtClean="0"/>
              <a:t>		 Parameter </a:t>
            </a:r>
            <a:r>
              <a:rPr lang="de-DE" sz="1200" b="1" dirty="0" err="1" smtClean="0"/>
              <a:t>Very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good</a:t>
            </a:r>
            <a:r>
              <a:rPr lang="de-DE" sz="1200" dirty="0" smtClean="0"/>
              <a:t>:         </a:t>
            </a:r>
            <a:r>
              <a:rPr lang="de-DE" sz="1200" dirty="0" err="1" smtClean="0"/>
              <a:t>delay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three</a:t>
            </a:r>
            <a:r>
              <a:rPr lang="de-DE" sz="1200" dirty="0" smtClean="0"/>
              <a:t> </a:t>
            </a:r>
            <a:r>
              <a:rPr lang="de-DE" sz="1200" dirty="0" err="1" smtClean="0"/>
              <a:t>hours</a:t>
            </a:r>
            <a:endParaRPr lang="de-DE" sz="1200" dirty="0" smtClean="0"/>
          </a:p>
          <a:p>
            <a:r>
              <a:rPr lang="de-DE" sz="1200" dirty="0" smtClean="0"/>
              <a:t>         Parameter </a:t>
            </a:r>
            <a:r>
              <a:rPr lang="de-DE" sz="1200" b="1" dirty="0" smtClean="0"/>
              <a:t>Norma</a:t>
            </a:r>
            <a:r>
              <a:rPr lang="de-DE" sz="1200" dirty="0" smtClean="0"/>
              <a:t>l:	 </a:t>
            </a:r>
            <a:r>
              <a:rPr lang="de-DE" sz="1200" dirty="0" err="1" smtClean="0"/>
              <a:t>delay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one</a:t>
            </a:r>
            <a:r>
              <a:rPr lang="de-DE" sz="1200" dirty="0" smtClean="0"/>
              <a:t> </a:t>
            </a:r>
            <a:r>
              <a:rPr lang="de-DE" sz="1200" dirty="0" err="1" smtClean="0"/>
              <a:t>hour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3146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e.g</a:t>
            </a:r>
            <a:r>
              <a:rPr lang="de-DE" baseline="0" dirty="0" smtClean="0"/>
              <a:t> tag 22°C nach 18°C würde heizen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944220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944777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Abdeckungen wurden</a:t>
            </a:r>
            <a:r>
              <a:rPr lang="de-DE" baseline="0" dirty="0" smtClean="0"/>
              <a:t> überarbeitet</a:t>
            </a:r>
          </a:p>
          <a:p>
            <a:endParaRPr lang="de-DE" baseline="0" dirty="0" smtClean="0"/>
          </a:p>
          <a:p>
            <a:r>
              <a:rPr lang="de-DE" baseline="0" dirty="0" smtClean="0"/>
              <a:t>Zange auch für </a:t>
            </a:r>
            <a:r>
              <a:rPr lang="de-DE" baseline="0" dirty="0" err="1" smtClean="0"/>
              <a:t>ufh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018125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837770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988451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day</a:t>
            </a:r>
            <a:r>
              <a:rPr lang="de-DE" dirty="0" smtClean="0"/>
              <a:t> --- </a:t>
            </a:r>
            <a:r>
              <a:rPr lang="de-DE" dirty="0" err="1" smtClean="0"/>
              <a:t>switch</a:t>
            </a:r>
            <a:r>
              <a:rPr lang="de-DE" dirty="0" smtClean="0"/>
              <a:t> 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392573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new outdoor has a f</a:t>
            </a:r>
            <a:r>
              <a:rPr lang="en-US" dirty="0" smtClean="0"/>
              <a:t>ree hanging coil so no </a:t>
            </a:r>
            <a:r>
              <a:rPr lang="en-US" dirty="0" err="1" smtClean="0"/>
              <a:t>drainpan</a:t>
            </a:r>
            <a:r>
              <a:rPr lang="en-US" dirty="0" smtClean="0"/>
              <a:t>. If </a:t>
            </a:r>
            <a:r>
              <a:rPr lang="en-US" dirty="0" err="1" smtClean="0"/>
              <a:t>drainpan</a:t>
            </a:r>
            <a:r>
              <a:rPr lang="en-US" dirty="0" smtClean="0"/>
              <a:t> is required, order this option. </a:t>
            </a:r>
          </a:p>
          <a:p>
            <a:r>
              <a:rPr lang="en-US" dirty="0" smtClean="0"/>
              <a:t>Dimensions are in a way that ice cannot accumulate. When</a:t>
            </a:r>
            <a:r>
              <a:rPr lang="en-US" baseline="0" dirty="0" smtClean="0"/>
              <a:t> ordering the </a:t>
            </a:r>
            <a:r>
              <a:rPr lang="en-US" baseline="0" dirty="0" err="1" smtClean="0"/>
              <a:t>drainpan</a:t>
            </a:r>
            <a:r>
              <a:rPr lang="en-US" baseline="0" dirty="0" smtClean="0"/>
              <a:t> and when used in areas where ambient temperatures might go below 0°C, also heater is required (EKDPH) otherwise the </a:t>
            </a:r>
            <a:r>
              <a:rPr lang="en-US" baseline="0" dirty="0" err="1" smtClean="0"/>
              <a:t>drainhole</a:t>
            </a:r>
            <a:r>
              <a:rPr lang="en-US" baseline="0" dirty="0" smtClean="0"/>
              <a:t> might freeze.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21744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Heater control: Heater is permanent ON when T is below 0°C.</a:t>
            </a:r>
            <a:r>
              <a:rPr lang="en-US" baseline="0" dirty="0" smtClean="0"/>
              <a:t> When ambient is above 0°C, the heater is only ON during defrost.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EKFT: use this instead of higher blocks. EKFT is sized so that it perfectly fits under the unit to avoid ice accumulation starting from the casing &amp; installation feet.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21744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23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74" y="4198292"/>
            <a:ext cx="2838470" cy="11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62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1" y="193005"/>
            <a:ext cx="8664575" cy="5943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631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5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on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430"/>
            <a:ext cx="9144000" cy="6309751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r>
              <a:rPr lang="nl-NL" dirty="0" err="1" smtClean="0"/>
              <a:t>Insert</a:t>
            </a:r>
            <a:r>
              <a:rPr lang="nl-NL" dirty="0" smtClean="0"/>
              <a:t> </a:t>
            </a:r>
            <a:r>
              <a:rPr lang="nl-NL" dirty="0" err="1" smtClean="0"/>
              <a:t>theme</a:t>
            </a:r>
            <a:r>
              <a:rPr lang="nl-NL" dirty="0" smtClean="0"/>
              <a:t> picture</a:t>
            </a:r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1000" y="402003"/>
            <a:ext cx="4068192" cy="66479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>
            <a:spAutoFit/>
          </a:bodyPr>
          <a:lstStyle>
            <a:lvl1pPr>
              <a:defRPr cap="none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cap="none" baseline="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defRPr cap="all" baseline="0">
                <a:solidFill>
                  <a:schemeClr val="bg1"/>
                </a:solidFill>
              </a:defRPr>
            </a:lvl3pPr>
            <a:lvl4pPr>
              <a:defRPr cap="all" baseline="0">
                <a:solidFill>
                  <a:schemeClr val="bg1"/>
                </a:solidFill>
              </a:defRPr>
            </a:lvl4pPr>
            <a:lvl5pPr>
              <a:defRPr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158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249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249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249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jdelijke aanduiding voor afbeelding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430"/>
            <a:ext cx="9144000" cy="6309751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r>
              <a:rPr lang="nl-NL" dirty="0" err="1" smtClean="0"/>
              <a:t>Insert</a:t>
            </a:r>
            <a:r>
              <a:rPr lang="nl-NL" dirty="0" smtClean="0"/>
              <a:t> </a:t>
            </a:r>
            <a:r>
              <a:rPr lang="nl-NL" dirty="0" err="1" smtClean="0"/>
              <a:t>theme</a:t>
            </a:r>
            <a:r>
              <a:rPr lang="nl-NL" dirty="0" smtClean="0"/>
              <a:t>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9050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point on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44000" cy="637539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anchor="ctr"/>
          <a:lstStyle>
            <a:lvl1pPr algn="ctr">
              <a:buNone/>
              <a:defRPr sz="5400" cap="none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678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poi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44000" cy="6375399"/>
          </a:xfrm>
          <a:prstGeom prst="rect">
            <a:avLst/>
          </a:prstGeom>
          <a:noFill/>
        </p:spPr>
        <p:txBody>
          <a:bodyPr vert="horz" anchor="ctr"/>
          <a:lstStyle>
            <a:lvl1pPr algn="ctr">
              <a:buNone/>
              <a:defRPr sz="5400" cap="none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7533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jdelijke aanduiding vo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anchor="ctr"/>
          <a:lstStyle>
            <a:lvl1pPr algn="ctr">
              <a:buNone/>
              <a:defRPr sz="5400" cap="all">
                <a:solidFill>
                  <a:schemeClr val="bg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BE" dirty="0" smtClean="0"/>
              <a:t>Thank you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8429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315200" y="111666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900" dirty="0" smtClean="0">
                <a:solidFill>
                  <a:schemeClr val="tx2"/>
                </a:solidFill>
              </a:rPr>
              <a:t>Top secret</a:t>
            </a:r>
          </a:p>
          <a:p>
            <a:pPr algn="r"/>
            <a:r>
              <a:rPr lang="nl-BE" sz="900" dirty="0" smtClean="0">
                <a:solidFill>
                  <a:schemeClr val="tx2"/>
                </a:solidFill>
              </a:rPr>
              <a:t>Secret</a:t>
            </a:r>
          </a:p>
          <a:p>
            <a:pPr algn="r"/>
            <a:r>
              <a:rPr lang="nl-BE" sz="900" dirty="0" smtClean="0"/>
              <a:t>Internal use only</a:t>
            </a:r>
          </a:p>
          <a:p>
            <a:pPr algn="r"/>
            <a:r>
              <a:rPr lang="nl-BE" sz="900" dirty="0" smtClean="0">
                <a:solidFill>
                  <a:schemeClr val="tx2"/>
                </a:solidFill>
              </a:rPr>
              <a:t>Public</a:t>
            </a:r>
            <a:endParaRPr lang="en-US" sz="900" dirty="0">
              <a:solidFill>
                <a:schemeClr val="tx2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447800"/>
            <a:ext cx="8686800" cy="2235200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54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4572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marL="9144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marL="13716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marL="18288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3683000"/>
            <a:ext cx="8686800" cy="1016000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28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4572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marL="9144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marL="13716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marL="18288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Presentation subtitle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213123"/>
            <a:ext cx="1524000" cy="318013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1" y="5077631"/>
            <a:ext cx="7789592" cy="1399369"/>
            <a:chOff x="1" y="2797556"/>
            <a:chExt cx="9144000" cy="1642683"/>
          </a:xfrm>
        </p:grpSpPr>
        <p:sp>
          <p:nvSpPr>
            <p:cNvPr id="24" name="Line 32"/>
            <p:cNvSpPr>
              <a:spLocks noChangeShapeType="1"/>
            </p:cNvSpPr>
            <p:nvPr/>
          </p:nvSpPr>
          <p:spPr bwMode="auto">
            <a:xfrm>
              <a:off x="2971800" y="2797556"/>
              <a:ext cx="0" cy="1642683"/>
            </a:xfrm>
            <a:prstGeom prst="line">
              <a:avLst/>
            </a:prstGeom>
            <a:noFill/>
            <a:ln w="333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3079751" y="2998788"/>
              <a:ext cx="392113" cy="309563"/>
            </a:xfrm>
            <a:custGeom>
              <a:avLst/>
              <a:gdLst>
                <a:gd name="T0" fmla="*/ 0 w 247"/>
                <a:gd name="T1" fmla="*/ 0 h 195"/>
                <a:gd name="T2" fmla="*/ 0 w 247"/>
                <a:gd name="T3" fmla="*/ 94 h 195"/>
                <a:gd name="T4" fmla="*/ 247 w 247"/>
                <a:gd name="T5" fmla="*/ 195 h 195"/>
                <a:gd name="T6" fmla="*/ 247 w 247"/>
                <a:gd name="T7" fmla="*/ 104 h 195"/>
                <a:gd name="T8" fmla="*/ 0 w 247"/>
                <a:gd name="T9" fmla="*/ 0 h 195"/>
                <a:gd name="T10" fmla="*/ 0 w 247"/>
                <a:gd name="T11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195">
                  <a:moveTo>
                    <a:pt x="0" y="0"/>
                  </a:moveTo>
                  <a:lnTo>
                    <a:pt x="0" y="94"/>
                  </a:lnTo>
                  <a:lnTo>
                    <a:pt x="247" y="195"/>
                  </a:lnTo>
                  <a:lnTo>
                    <a:pt x="247" y="10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33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3079751" y="3278188"/>
              <a:ext cx="392113" cy="266700"/>
            </a:xfrm>
            <a:custGeom>
              <a:avLst/>
              <a:gdLst>
                <a:gd name="T0" fmla="*/ 0 w 247"/>
                <a:gd name="T1" fmla="*/ 0 h 168"/>
                <a:gd name="T2" fmla="*/ 0 w 247"/>
                <a:gd name="T3" fmla="*/ 94 h 168"/>
                <a:gd name="T4" fmla="*/ 247 w 247"/>
                <a:gd name="T5" fmla="*/ 168 h 168"/>
                <a:gd name="T6" fmla="*/ 247 w 247"/>
                <a:gd name="T7" fmla="*/ 90 h 168"/>
                <a:gd name="T8" fmla="*/ 0 w 247"/>
                <a:gd name="T9" fmla="*/ 0 h 168"/>
                <a:gd name="T10" fmla="*/ 0 w 247"/>
                <a:gd name="T11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168">
                  <a:moveTo>
                    <a:pt x="0" y="0"/>
                  </a:moveTo>
                  <a:lnTo>
                    <a:pt x="0" y="94"/>
                  </a:lnTo>
                  <a:lnTo>
                    <a:pt x="247" y="168"/>
                  </a:lnTo>
                  <a:lnTo>
                    <a:pt x="247" y="9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33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5"/>
            <p:cNvSpPr>
              <a:spLocks/>
            </p:cNvSpPr>
            <p:nvPr/>
          </p:nvSpPr>
          <p:spPr bwMode="auto">
            <a:xfrm>
              <a:off x="3079751" y="3587750"/>
              <a:ext cx="392113" cy="239713"/>
            </a:xfrm>
            <a:custGeom>
              <a:avLst/>
              <a:gdLst>
                <a:gd name="T0" fmla="*/ 0 w 247"/>
                <a:gd name="T1" fmla="*/ 0 h 151"/>
                <a:gd name="T2" fmla="*/ 0 w 247"/>
                <a:gd name="T3" fmla="*/ 92 h 151"/>
                <a:gd name="T4" fmla="*/ 247 w 247"/>
                <a:gd name="T5" fmla="*/ 151 h 151"/>
                <a:gd name="T6" fmla="*/ 247 w 247"/>
                <a:gd name="T7" fmla="*/ 71 h 151"/>
                <a:gd name="T8" fmla="*/ 0 w 247"/>
                <a:gd name="T9" fmla="*/ 0 h 151"/>
                <a:gd name="T10" fmla="*/ 0 w 247"/>
                <a:gd name="T11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151">
                  <a:moveTo>
                    <a:pt x="0" y="0"/>
                  </a:moveTo>
                  <a:lnTo>
                    <a:pt x="0" y="92"/>
                  </a:lnTo>
                  <a:lnTo>
                    <a:pt x="247" y="151"/>
                  </a:lnTo>
                  <a:lnTo>
                    <a:pt x="247" y="7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33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6"/>
            <p:cNvSpPr>
              <a:spLocks/>
            </p:cNvSpPr>
            <p:nvPr/>
          </p:nvSpPr>
          <p:spPr bwMode="auto">
            <a:xfrm>
              <a:off x="3079751" y="3870325"/>
              <a:ext cx="392113" cy="214313"/>
            </a:xfrm>
            <a:custGeom>
              <a:avLst/>
              <a:gdLst>
                <a:gd name="T0" fmla="*/ 0 w 247"/>
                <a:gd name="T1" fmla="*/ 0 h 135"/>
                <a:gd name="T2" fmla="*/ 0 w 247"/>
                <a:gd name="T3" fmla="*/ 93 h 135"/>
                <a:gd name="T4" fmla="*/ 247 w 247"/>
                <a:gd name="T5" fmla="*/ 135 h 135"/>
                <a:gd name="T6" fmla="*/ 247 w 247"/>
                <a:gd name="T7" fmla="*/ 55 h 135"/>
                <a:gd name="T8" fmla="*/ 0 w 247"/>
                <a:gd name="T9" fmla="*/ 0 h 135"/>
                <a:gd name="T10" fmla="*/ 0 w 247"/>
                <a:gd name="T11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135">
                  <a:moveTo>
                    <a:pt x="0" y="0"/>
                  </a:moveTo>
                  <a:lnTo>
                    <a:pt x="0" y="93"/>
                  </a:lnTo>
                  <a:lnTo>
                    <a:pt x="247" y="135"/>
                  </a:lnTo>
                  <a:lnTo>
                    <a:pt x="247" y="5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33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7"/>
            <p:cNvSpPr>
              <a:spLocks/>
            </p:cNvSpPr>
            <p:nvPr/>
          </p:nvSpPr>
          <p:spPr bwMode="auto">
            <a:xfrm>
              <a:off x="3079751" y="4164013"/>
              <a:ext cx="392113" cy="169863"/>
            </a:xfrm>
            <a:custGeom>
              <a:avLst/>
              <a:gdLst>
                <a:gd name="T0" fmla="*/ 0 w 247"/>
                <a:gd name="T1" fmla="*/ 0 h 107"/>
                <a:gd name="T2" fmla="*/ 0 w 247"/>
                <a:gd name="T3" fmla="*/ 95 h 107"/>
                <a:gd name="T4" fmla="*/ 247 w 247"/>
                <a:gd name="T5" fmla="*/ 107 h 107"/>
                <a:gd name="T6" fmla="*/ 247 w 247"/>
                <a:gd name="T7" fmla="*/ 27 h 107"/>
                <a:gd name="T8" fmla="*/ 0 w 247"/>
                <a:gd name="T9" fmla="*/ 0 h 107"/>
                <a:gd name="T10" fmla="*/ 0 w 247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107">
                  <a:moveTo>
                    <a:pt x="0" y="0"/>
                  </a:moveTo>
                  <a:lnTo>
                    <a:pt x="0" y="95"/>
                  </a:lnTo>
                  <a:lnTo>
                    <a:pt x="247" y="107"/>
                  </a:lnTo>
                  <a:lnTo>
                    <a:pt x="24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33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9"/>
            <p:cNvSpPr>
              <a:spLocks/>
            </p:cNvSpPr>
            <p:nvPr/>
          </p:nvSpPr>
          <p:spPr bwMode="auto">
            <a:xfrm>
              <a:off x="1" y="2797556"/>
              <a:ext cx="9144000" cy="1642683"/>
            </a:xfrm>
            <a:custGeom>
              <a:avLst/>
              <a:gdLst>
                <a:gd name="T0" fmla="*/ 0 w 5650"/>
                <a:gd name="T1" fmla="*/ 541 h 1015"/>
                <a:gd name="T2" fmla="*/ 244 w 5650"/>
                <a:gd name="T3" fmla="*/ 541 h 1015"/>
                <a:gd name="T4" fmla="*/ 513 w 5650"/>
                <a:gd name="T5" fmla="*/ 256 h 1015"/>
                <a:gd name="T6" fmla="*/ 641 w 5650"/>
                <a:gd name="T7" fmla="*/ 384 h 1015"/>
                <a:gd name="T8" fmla="*/ 645 w 5650"/>
                <a:gd name="T9" fmla="*/ 325 h 1015"/>
                <a:gd name="T10" fmla="*/ 697 w 5650"/>
                <a:gd name="T11" fmla="*/ 325 h 1015"/>
                <a:gd name="T12" fmla="*/ 697 w 5650"/>
                <a:gd name="T13" fmla="*/ 438 h 1015"/>
                <a:gd name="T14" fmla="*/ 789 w 5650"/>
                <a:gd name="T15" fmla="*/ 541 h 1015"/>
                <a:gd name="T16" fmla="*/ 789 w 5650"/>
                <a:gd name="T17" fmla="*/ 1013 h 1015"/>
                <a:gd name="T18" fmla="*/ 1312 w 5650"/>
                <a:gd name="T19" fmla="*/ 1013 h 1015"/>
                <a:gd name="T20" fmla="*/ 1312 w 5650"/>
                <a:gd name="T21" fmla="*/ 633 h 1015"/>
                <a:gd name="T22" fmla="*/ 1465 w 5650"/>
                <a:gd name="T23" fmla="*/ 602 h 1015"/>
                <a:gd name="T24" fmla="*/ 1465 w 5650"/>
                <a:gd name="T25" fmla="*/ 107 h 1015"/>
                <a:gd name="T26" fmla="*/ 1835 w 5650"/>
                <a:gd name="T27" fmla="*/ 0 h 1015"/>
                <a:gd name="T28" fmla="*/ 2193 w 5650"/>
                <a:gd name="T29" fmla="*/ 176 h 1015"/>
                <a:gd name="T30" fmla="*/ 2193 w 5650"/>
                <a:gd name="T31" fmla="*/ 1013 h 1015"/>
                <a:gd name="T32" fmla="*/ 2672 w 5650"/>
                <a:gd name="T33" fmla="*/ 1015 h 1015"/>
                <a:gd name="T34" fmla="*/ 2682 w 5650"/>
                <a:gd name="T35" fmla="*/ 621 h 1015"/>
                <a:gd name="T36" fmla="*/ 2835 w 5650"/>
                <a:gd name="T37" fmla="*/ 617 h 1015"/>
                <a:gd name="T38" fmla="*/ 2917 w 5650"/>
                <a:gd name="T39" fmla="*/ 617 h 1015"/>
                <a:gd name="T40" fmla="*/ 3121 w 5650"/>
                <a:gd name="T41" fmla="*/ 428 h 1015"/>
                <a:gd name="T42" fmla="*/ 3121 w 5650"/>
                <a:gd name="T43" fmla="*/ 617 h 1015"/>
                <a:gd name="T44" fmla="*/ 3347 w 5650"/>
                <a:gd name="T45" fmla="*/ 436 h 1015"/>
                <a:gd name="T46" fmla="*/ 3347 w 5650"/>
                <a:gd name="T47" fmla="*/ 612 h 1015"/>
                <a:gd name="T48" fmla="*/ 3580 w 5650"/>
                <a:gd name="T49" fmla="*/ 436 h 1015"/>
                <a:gd name="T50" fmla="*/ 3580 w 5650"/>
                <a:gd name="T51" fmla="*/ 1015 h 1015"/>
                <a:gd name="T52" fmla="*/ 5650 w 5650"/>
                <a:gd name="T53" fmla="*/ 1015 h 1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50" h="1015">
                  <a:moveTo>
                    <a:pt x="0" y="541"/>
                  </a:moveTo>
                  <a:lnTo>
                    <a:pt x="244" y="541"/>
                  </a:lnTo>
                  <a:lnTo>
                    <a:pt x="513" y="256"/>
                  </a:lnTo>
                  <a:lnTo>
                    <a:pt x="641" y="384"/>
                  </a:lnTo>
                  <a:lnTo>
                    <a:pt x="645" y="325"/>
                  </a:lnTo>
                  <a:lnTo>
                    <a:pt x="697" y="325"/>
                  </a:lnTo>
                  <a:lnTo>
                    <a:pt x="697" y="438"/>
                  </a:lnTo>
                  <a:lnTo>
                    <a:pt x="789" y="541"/>
                  </a:lnTo>
                  <a:lnTo>
                    <a:pt x="789" y="1013"/>
                  </a:lnTo>
                  <a:lnTo>
                    <a:pt x="1312" y="1013"/>
                  </a:lnTo>
                  <a:lnTo>
                    <a:pt x="1312" y="633"/>
                  </a:lnTo>
                  <a:lnTo>
                    <a:pt x="1465" y="602"/>
                  </a:lnTo>
                  <a:lnTo>
                    <a:pt x="1465" y="107"/>
                  </a:lnTo>
                  <a:lnTo>
                    <a:pt x="1835" y="0"/>
                  </a:lnTo>
                  <a:lnTo>
                    <a:pt x="2193" y="176"/>
                  </a:lnTo>
                  <a:lnTo>
                    <a:pt x="2193" y="1013"/>
                  </a:lnTo>
                  <a:lnTo>
                    <a:pt x="2672" y="1015"/>
                  </a:lnTo>
                  <a:lnTo>
                    <a:pt x="2682" y="621"/>
                  </a:lnTo>
                  <a:lnTo>
                    <a:pt x="2835" y="617"/>
                  </a:lnTo>
                  <a:lnTo>
                    <a:pt x="2917" y="617"/>
                  </a:lnTo>
                  <a:lnTo>
                    <a:pt x="3121" y="428"/>
                  </a:lnTo>
                  <a:lnTo>
                    <a:pt x="3121" y="617"/>
                  </a:lnTo>
                  <a:lnTo>
                    <a:pt x="3347" y="436"/>
                  </a:lnTo>
                  <a:lnTo>
                    <a:pt x="3347" y="612"/>
                  </a:lnTo>
                  <a:lnTo>
                    <a:pt x="3580" y="436"/>
                  </a:lnTo>
                  <a:lnTo>
                    <a:pt x="3580" y="1015"/>
                  </a:lnTo>
                  <a:lnTo>
                    <a:pt x="5650" y="1015"/>
                  </a:lnTo>
                </a:path>
              </a:pathLst>
            </a:custGeom>
            <a:noFill/>
            <a:ln w="333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770939" y="3461507"/>
              <a:ext cx="151606" cy="151606"/>
            </a:xfrm>
            <a:prstGeom prst="ellipse">
              <a:avLst/>
            </a:prstGeom>
            <a:noFill/>
            <a:ln w="28575">
              <a:solidFill>
                <a:srgbClr val="0083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118101" y="3978389"/>
              <a:ext cx="209550" cy="20161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441951" y="3978389"/>
              <a:ext cx="209550" cy="20161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3978389"/>
              <a:ext cx="209550" cy="20161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Line 32"/>
          <p:cNvSpPr>
            <a:spLocks noChangeShapeType="1"/>
          </p:cNvSpPr>
          <p:nvPr userDrawn="1"/>
        </p:nvSpPr>
        <p:spPr bwMode="auto">
          <a:xfrm flipV="1">
            <a:off x="6400800" y="6476999"/>
            <a:ext cx="2743200" cy="0"/>
          </a:xfrm>
          <a:prstGeom prst="line">
            <a:avLst/>
          </a:prstGeom>
          <a:noFill/>
          <a:ln w="3333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Ellipse 3"/>
          <p:cNvSpPr/>
          <p:nvPr userDrawn="1"/>
        </p:nvSpPr>
        <p:spPr>
          <a:xfrm>
            <a:off x="656748" y="5643238"/>
            <a:ext cx="129150" cy="1291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Grafik 3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756" y="270592"/>
            <a:ext cx="696244" cy="27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54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315200" y="111666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900" dirty="0" smtClean="0">
                <a:solidFill>
                  <a:schemeClr val="tx2"/>
                </a:solidFill>
              </a:rPr>
              <a:t>Top secret</a:t>
            </a:r>
          </a:p>
          <a:p>
            <a:pPr algn="r"/>
            <a:r>
              <a:rPr lang="nl-BE" sz="900" dirty="0" smtClean="0">
                <a:solidFill>
                  <a:schemeClr val="tx2"/>
                </a:solidFill>
              </a:rPr>
              <a:t>Secret</a:t>
            </a:r>
          </a:p>
          <a:p>
            <a:pPr algn="r"/>
            <a:r>
              <a:rPr lang="nl-BE" sz="900" dirty="0" smtClean="0"/>
              <a:t>Internal use only</a:t>
            </a:r>
          </a:p>
          <a:p>
            <a:pPr algn="r"/>
            <a:r>
              <a:rPr lang="nl-BE" sz="900" dirty="0" smtClean="0">
                <a:solidFill>
                  <a:schemeClr val="tx2"/>
                </a:solidFill>
              </a:rPr>
              <a:t>Public</a:t>
            </a:r>
            <a:endParaRPr lang="en-US" sz="900" dirty="0">
              <a:solidFill>
                <a:schemeClr val="tx2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447800"/>
            <a:ext cx="8686800" cy="2235200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54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4572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marL="9144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marL="13716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marL="18288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3683000"/>
            <a:ext cx="8686800" cy="1016000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28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4572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marL="9144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marL="13716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marL="18288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Presentation subtitle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213123"/>
            <a:ext cx="1524000" cy="318013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1" y="5077631"/>
            <a:ext cx="7789592" cy="1399369"/>
            <a:chOff x="1" y="2797556"/>
            <a:chExt cx="9144000" cy="1642683"/>
          </a:xfrm>
        </p:grpSpPr>
        <p:sp>
          <p:nvSpPr>
            <p:cNvPr id="24" name="Line 32"/>
            <p:cNvSpPr>
              <a:spLocks noChangeShapeType="1"/>
            </p:cNvSpPr>
            <p:nvPr/>
          </p:nvSpPr>
          <p:spPr bwMode="auto">
            <a:xfrm>
              <a:off x="2971800" y="2797556"/>
              <a:ext cx="0" cy="1642683"/>
            </a:xfrm>
            <a:prstGeom prst="line">
              <a:avLst/>
            </a:prstGeom>
            <a:noFill/>
            <a:ln w="333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3079751" y="2998788"/>
              <a:ext cx="392113" cy="309563"/>
            </a:xfrm>
            <a:custGeom>
              <a:avLst/>
              <a:gdLst>
                <a:gd name="T0" fmla="*/ 0 w 247"/>
                <a:gd name="T1" fmla="*/ 0 h 195"/>
                <a:gd name="T2" fmla="*/ 0 w 247"/>
                <a:gd name="T3" fmla="*/ 94 h 195"/>
                <a:gd name="T4" fmla="*/ 247 w 247"/>
                <a:gd name="T5" fmla="*/ 195 h 195"/>
                <a:gd name="T6" fmla="*/ 247 w 247"/>
                <a:gd name="T7" fmla="*/ 104 h 195"/>
                <a:gd name="T8" fmla="*/ 0 w 247"/>
                <a:gd name="T9" fmla="*/ 0 h 195"/>
                <a:gd name="T10" fmla="*/ 0 w 247"/>
                <a:gd name="T11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195">
                  <a:moveTo>
                    <a:pt x="0" y="0"/>
                  </a:moveTo>
                  <a:lnTo>
                    <a:pt x="0" y="94"/>
                  </a:lnTo>
                  <a:lnTo>
                    <a:pt x="247" y="195"/>
                  </a:lnTo>
                  <a:lnTo>
                    <a:pt x="247" y="10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33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3079751" y="3278188"/>
              <a:ext cx="392113" cy="266700"/>
            </a:xfrm>
            <a:custGeom>
              <a:avLst/>
              <a:gdLst>
                <a:gd name="T0" fmla="*/ 0 w 247"/>
                <a:gd name="T1" fmla="*/ 0 h 168"/>
                <a:gd name="T2" fmla="*/ 0 w 247"/>
                <a:gd name="T3" fmla="*/ 94 h 168"/>
                <a:gd name="T4" fmla="*/ 247 w 247"/>
                <a:gd name="T5" fmla="*/ 168 h 168"/>
                <a:gd name="T6" fmla="*/ 247 w 247"/>
                <a:gd name="T7" fmla="*/ 90 h 168"/>
                <a:gd name="T8" fmla="*/ 0 w 247"/>
                <a:gd name="T9" fmla="*/ 0 h 168"/>
                <a:gd name="T10" fmla="*/ 0 w 247"/>
                <a:gd name="T11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168">
                  <a:moveTo>
                    <a:pt x="0" y="0"/>
                  </a:moveTo>
                  <a:lnTo>
                    <a:pt x="0" y="94"/>
                  </a:lnTo>
                  <a:lnTo>
                    <a:pt x="247" y="168"/>
                  </a:lnTo>
                  <a:lnTo>
                    <a:pt x="247" y="9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33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5"/>
            <p:cNvSpPr>
              <a:spLocks/>
            </p:cNvSpPr>
            <p:nvPr/>
          </p:nvSpPr>
          <p:spPr bwMode="auto">
            <a:xfrm>
              <a:off x="3079751" y="3587750"/>
              <a:ext cx="392113" cy="239713"/>
            </a:xfrm>
            <a:custGeom>
              <a:avLst/>
              <a:gdLst>
                <a:gd name="T0" fmla="*/ 0 w 247"/>
                <a:gd name="T1" fmla="*/ 0 h 151"/>
                <a:gd name="T2" fmla="*/ 0 w 247"/>
                <a:gd name="T3" fmla="*/ 92 h 151"/>
                <a:gd name="T4" fmla="*/ 247 w 247"/>
                <a:gd name="T5" fmla="*/ 151 h 151"/>
                <a:gd name="T6" fmla="*/ 247 w 247"/>
                <a:gd name="T7" fmla="*/ 71 h 151"/>
                <a:gd name="T8" fmla="*/ 0 w 247"/>
                <a:gd name="T9" fmla="*/ 0 h 151"/>
                <a:gd name="T10" fmla="*/ 0 w 247"/>
                <a:gd name="T11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151">
                  <a:moveTo>
                    <a:pt x="0" y="0"/>
                  </a:moveTo>
                  <a:lnTo>
                    <a:pt x="0" y="92"/>
                  </a:lnTo>
                  <a:lnTo>
                    <a:pt x="247" y="151"/>
                  </a:lnTo>
                  <a:lnTo>
                    <a:pt x="247" y="7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33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6"/>
            <p:cNvSpPr>
              <a:spLocks/>
            </p:cNvSpPr>
            <p:nvPr/>
          </p:nvSpPr>
          <p:spPr bwMode="auto">
            <a:xfrm>
              <a:off x="3079751" y="3870325"/>
              <a:ext cx="392113" cy="214313"/>
            </a:xfrm>
            <a:custGeom>
              <a:avLst/>
              <a:gdLst>
                <a:gd name="T0" fmla="*/ 0 w 247"/>
                <a:gd name="T1" fmla="*/ 0 h 135"/>
                <a:gd name="T2" fmla="*/ 0 w 247"/>
                <a:gd name="T3" fmla="*/ 93 h 135"/>
                <a:gd name="T4" fmla="*/ 247 w 247"/>
                <a:gd name="T5" fmla="*/ 135 h 135"/>
                <a:gd name="T6" fmla="*/ 247 w 247"/>
                <a:gd name="T7" fmla="*/ 55 h 135"/>
                <a:gd name="T8" fmla="*/ 0 w 247"/>
                <a:gd name="T9" fmla="*/ 0 h 135"/>
                <a:gd name="T10" fmla="*/ 0 w 247"/>
                <a:gd name="T11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135">
                  <a:moveTo>
                    <a:pt x="0" y="0"/>
                  </a:moveTo>
                  <a:lnTo>
                    <a:pt x="0" y="93"/>
                  </a:lnTo>
                  <a:lnTo>
                    <a:pt x="247" y="135"/>
                  </a:lnTo>
                  <a:lnTo>
                    <a:pt x="247" y="5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33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7"/>
            <p:cNvSpPr>
              <a:spLocks/>
            </p:cNvSpPr>
            <p:nvPr/>
          </p:nvSpPr>
          <p:spPr bwMode="auto">
            <a:xfrm>
              <a:off x="3079751" y="4164013"/>
              <a:ext cx="392113" cy="169863"/>
            </a:xfrm>
            <a:custGeom>
              <a:avLst/>
              <a:gdLst>
                <a:gd name="T0" fmla="*/ 0 w 247"/>
                <a:gd name="T1" fmla="*/ 0 h 107"/>
                <a:gd name="T2" fmla="*/ 0 w 247"/>
                <a:gd name="T3" fmla="*/ 95 h 107"/>
                <a:gd name="T4" fmla="*/ 247 w 247"/>
                <a:gd name="T5" fmla="*/ 107 h 107"/>
                <a:gd name="T6" fmla="*/ 247 w 247"/>
                <a:gd name="T7" fmla="*/ 27 h 107"/>
                <a:gd name="T8" fmla="*/ 0 w 247"/>
                <a:gd name="T9" fmla="*/ 0 h 107"/>
                <a:gd name="T10" fmla="*/ 0 w 247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107">
                  <a:moveTo>
                    <a:pt x="0" y="0"/>
                  </a:moveTo>
                  <a:lnTo>
                    <a:pt x="0" y="95"/>
                  </a:lnTo>
                  <a:lnTo>
                    <a:pt x="247" y="107"/>
                  </a:lnTo>
                  <a:lnTo>
                    <a:pt x="24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33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9"/>
            <p:cNvSpPr>
              <a:spLocks/>
            </p:cNvSpPr>
            <p:nvPr/>
          </p:nvSpPr>
          <p:spPr bwMode="auto">
            <a:xfrm>
              <a:off x="1" y="2797556"/>
              <a:ext cx="9144000" cy="1642683"/>
            </a:xfrm>
            <a:custGeom>
              <a:avLst/>
              <a:gdLst>
                <a:gd name="T0" fmla="*/ 0 w 5650"/>
                <a:gd name="T1" fmla="*/ 541 h 1015"/>
                <a:gd name="T2" fmla="*/ 244 w 5650"/>
                <a:gd name="T3" fmla="*/ 541 h 1015"/>
                <a:gd name="T4" fmla="*/ 513 w 5650"/>
                <a:gd name="T5" fmla="*/ 256 h 1015"/>
                <a:gd name="T6" fmla="*/ 641 w 5650"/>
                <a:gd name="T7" fmla="*/ 384 h 1015"/>
                <a:gd name="T8" fmla="*/ 645 w 5650"/>
                <a:gd name="T9" fmla="*/ 325 h 1015"/>
                <a:gd name="T10" fmla="*/ 697 w 5650"/>
                <a:gd name="T11" fmla="*/ 325 h 1015"/>
                <a:gd name="T12" fmla="*/ 697 w 5650"/>
                <a:gd name="T13" fmla="*/ 438 h 1015"/>
                <a:gd name="T14" fmla="*/ 789 w 5650"/>
                <a:gd name="T15" fmla="*/ 541 h 1015"/>
                <a:gd name="T16" fmla="*/ 789 w 5650"/>
                <a:gd name="T17" fmla="*/ 1013 h 1015"/>
                <a:gd name="T18" fmla="*/ 1312 w 5650"/>
                <a:gd name="T19" fmla="*/ 1013 h 1015"/>
                <a:gd name="T20" fmla="*/ 1312 w 5650"/>
                <a:gd name="T21" fmla="*/ 633 h 1015"/>
                <a:gd name="T22" fmla="*/ 1465 w 5650"/>
                <a:gd name="T23" fmla="*/ 602 h 1015"/>
                <a:gd name="T24" fmla="*/ 1465 w 5650"/>
                <a:gd name="T25" fmla="*/ 107 h 1015"/>
                <a:gd name="T26" fmla="*/ 1835 w 5650"/>
                <a:gd name="T27" fmla="*/ 0 h 1015"/>
                <a:gd name="T28" fmla="*/ 2193 w 5650"/>
                <a:gd name="T29" fmla="*/ 176 h 1015"/>
                <a:gd name="T30" fmla="*/ 2193 w 5650"/>
                <a:gd name="T31" fmla="*/ 1013 h 1015"/>
                <a:gd name="T32" fmla="*/ 2672 w 5650"/>
                <a:gd name="T33" fmla="*/ 1015 h 1015"/>
                <a:gd name="T34" fmla="*/ 2682 w 5650"/>
                <a:gd name="T35" fmla="*/ 621 h 1015"/>
                <a:gd name="T36" fmla="*/ 2835 w 5650"/>
                <a:gd name="T37" fmla="*/ 617 h 1015"/>
                <a:gd name="T38" fmla="*/ 2917 w 5650"/>
                <a:gd name="T39" fmla="*/ 617 h 1015"/>
                <a:gd name="T40" fmla="*/ 3121 w 5650"/>
                <a:gd name="T41" fmla="*/ 428 h 1015"/>
                <a:gd name="T42" fmla="*/ 3121 w 5650"/>
                <a:gd name="T43" fmla="*/ 617 h 1015"/>
                <a:gd name="T44" fmla="*/ 3347 w 5650"/>
                <a:gd name="T45" fmla="*/ 436 h 1015"/>
                <a:gd name="T46" fmla="*/ 3347 w 5650"/>
                <a:gd name="T47" fmla="*/ 612 h 1015"/>
                <a:gd name="T48" fmla="*/ 3580 w 5650"/>
                <a:gd name="T49" fmla="*/ 436 h 1015"/>
                <a:gd name="T50" fmla="*/ 3580 w 5650"/>
                <a:gd name="T51" fmla="*/ 1015 h 1015"/>
                <a:gd name="T52" fmla="*/ 5650 w 5650"/>
                <a:gd name="T53" fmla="*/ 1015 h 1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50" h="1015">
                  <a:moveTo>
                    <a:pt x="0" y="541"/>
                  </a:moveTo>
                  <a:lnTo>
                    <a:pt x="244" y="541"/>
                  </a:lnTo>
                  <a:lnTo>
                    <a:pt x="513" y="256"/>
                  </a:lnTo>
                  <a:lnTo>
                    <a:pt x="641" y="384"/>
                  </a:lnTo>
                  <a:lnTo>
                    <a:pt x="645" y="325"/>
                  </a:lnTo>
                  <a:lnTo>
                    <a:pt x="697" y="325"/>
                  </a:lnTo>
                  <a:lnTo>
                    <a:pt x="697" y="438"/>
                  </a:lnTo>
                  <a:lnTo>
                    <a:pt x="789" y="541"/>
                  </a:lnTo>
                  <a:lnTo>
                    <a:pt x="789" y="1013"/>
                  </a:lnTo>
                  <a:lnTo>
                    <a:pt x="1312" y="1013"/>
                  </a:lnTo>
                  <a:lnTo>
                    <a:pt x="1312" y="633"/>
                  </a:lnTo>
                  <a:lnTo>
                    <a:pt x="1465" y="602"/>
                  </a:lnTo>
                  <a:lnTo>
                    <a:pt x="1465" y="107"/>
                  </a:lnTo>
                  <a:lnTo>
                    <a:pt x="1835" y="0"/>
                  </a:lnTo>
                  <a:lnTo>
                    <a:pt x="2193" y="176"/>
                  </a:lnTo>
                  <a:lnTo>
                    <a:pt x="2193" y="1013"/>
                  </a:lnTo>
                  <a:lnTo>
                    <a:pt x="2672" y="1015"/>
                  </a:lnTo>
                  <a:lnTo>
                    <a:pt x="2682" y="621"/>
                  </a:lnTo>
                  <a:lnTo>
                    <a:pt x="2835" y="617"/>
                  </a:lnTo>
                  <a:lnTo>
                    <a:pt x="2917" y="617"/>
                  </a:lnTo>
                  <a:lnTo>
                    <a:pt x="3121" y="428"/>
                  </a:lnTo>
                  <a:lnTo>
                    <a:pt x="3121" y="617"/>
                  </a:lnTo>
                  <a:lnTo>
                    <a:pt x="3347" y="436"/>
                  </a:lnTo>
                  <a:lnTo>
                    <a:pt x="3347" y="612"/>
                  </a:lnTo>
                  <a:lnTo>
                    <a:pt x="3580" y="436"/>
                  </a:lnTo>
                  <a:lnTo>
                    <a:pt x="3580" y="1015"/>
                  </a:lnTo>
                  <a:lnTo>
                    <a:pt x="5650" y="1015"/>
                  </a:lnTo>
                </a:path>
              </a:pathLst>
            </a:custGeom>
            <a:noFill/>
            <a:ln w="333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770939" y="3461507"/>
              <a:ext cx="151606" cy="151606"/>
            </a:xfrm>
            <a:prstGeom prst="ellipse">
              <a:avLst/>
            </a:prstGeom>
            <a:noFill/>
            <a:ln w="28575">
              <a:solidFill>
                <a:srgbClr val="0083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118101" y="3978389"/>
              <a:ext cx="209550" cy="20161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441951" y="3978389"/>
              <a:ext cx="209550" cy="20161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3978389"/>
              <a:ext cx="209550" cy="20161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Line 32"/>
          <p:cNvSpPr>
            <a:spLocks noChangeShapeType="1"/>
          </p:cNvSpPr>
          <p:nvPr userDrawn="1"/>
        </p:nvSpPr>
        <p:spPr bwMode="auto">
          <a:xfrm flipV="1">
            <a:off x="6400800" y="6476999"/>
            <a:ext cx="2743200" cy="0"/>
          </a:xfrm>
          <a:prstGeom prst="line">
            <a:avLst/>
          </a:prstGeom>
          <a:noFill/>
          <a:ln w="3333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Ellipse 3"/>
          <p:cNvSpPr/>
          <p:nvPr userDrawn="1"/>
        </p:nvSpPr>
        <p:spPr>
          <a:xfrm>
            <a:off x="656748" y="5643238"/>
            <a:ext cx="129150" cy="1291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Grafik 3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756" y="270592"/>
            <a:ext cx="696244" cy="27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71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705725"/>
            <a:ext cx="9143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T</a:t>
            </a:r>
            <a:r>
              <a:rPr kumimoji="0" lang="nl-BE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hank you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10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3"/>
          </p:nvPr>
        </p:nvSpPr>
        <p:spPr>
          <a:xfrm>
            <a:off x="1371600" y="762000"/>
            <a:ext cx="7543800" cy="2844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 cap="none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1371600" y="3606800"/>
            <a:ext cx="7543800" cy="2133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  <p:sp>
        <p:nvSpPr>
          <p:cNvPr id="7" name="Text Placeholder 31"/>
          <p:cNvSpPr>
            <a:spLocks noGrp="1"/>
          </p:cNvSpPr>
          <p:nvPr>
            <p:ph type="body" sz="quarter" idx="15" hasCustomPrompt="1"/>
          </p:nvPr>
        </p:nvSpPr>
        <p:spPr>
          <a:xfrm>
            <a:off x="228600" y="762000"/>
            <a:ext cx="1143000" cy="28448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cap="none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 smtClean="0"/>
              <a:t>01</a:t>
            </a:r>
            <a:r>
              <a:rPr lang="nl-BE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397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Rechte verbindingslijn 2"/>
          <p:cNvCxnSpPr/>
          <p:nvPr userDrawn="1"/>
        </p:nvCxnSpPr>
        <p:spPr>
          <a:xfrm>
            <a:off x="922338" y="-228600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3"/>
          <p:cNvCxnSpPr/>
          <p:nvPr userDrawn="1"/>
        </p:nvCxnSpPr>
        <p:spPr>
          <a:xfrm>
            <a:off x="922338" y="469891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4"/>
          <p:cNvCxnSpPr/>
          <p:nvPr userDrawn="1"/>
        </p:nvCxnSpPr>
        <p:spPr>
          <a:xfrm>
            <a:off x="922338" y="1168380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5"/>
          <p:cNvCxnSpPr/>
          <p:nvPr userDrawn="1"/>
        </p:nvCxnSpPr>
        <p:spPr>
          <a:xfrm>
            <a:off x="922338" y="1866871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6"/>
          <p:cNvCxnSpPr/>
          <p:nvPr userDrawn="1"/>
        </p:nvCxnSpPr>
        <p:spPr>
          <a:xfrm>
            <a:off x="922338" y="2565362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7"/>
          <p:cNvCxnSpPr/>
          <p:nvPr userDrawn="1"/>
        </p:nvCxnSpPr>
        <p:spPr>
          <a:xfrm>
            <a:off x="922338" y="3962343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8"/>
          <p:cNvCxnSpPr/>
          <p:nvPr userDrawn="1"/>
        </p:nvCxnSpPr>
        <p:spPr>
          <a:xfrm>
            <a:off x="922338" y="3263852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9"/>
          <p:cNvCxnSpPr/>
          <p:nvPr userDrawn="1"/>
        </p:nvCxnSpPr>
        <p:spPr>
          <a:xfrm>
            <a:off x="922338" y="6057826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0"/>
          <p:cNvCxnSpPr/>
          <p:nvPr userDrawn="1"/>
        </p:nvCxnSpPr>
        <p:spPr>
          <a:xfrm>
            <a:off x="922338" y="5359324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1"/>
          <p:cNvCxnSpPr/>
          <p:nvPr userDrawn="1"/>
        </p:nvCxnSpPr>
        <p:spPr>
          <a:xfrm>
            <a:off x="922338" y="4660834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2"/>
          <p:cNvCxnSpPr/>
          <p:nvPr userDrawn="1"/>
        </p:nvCxnSpPr>
        <p:spPr>
          <a:xfrm>
            <a:off x="1143433" y="118275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3"/>
          <p:cNvCxnSpPr/>
          <p:nvPr userDrawn="1"/>
        </p:nvCxnSpPr>
        <p:spPr>
          <a:xfrm>
            <a:off x="1143433" y="816765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4"/>
          <p:cNvCxnSpPr/>
          <p:nvPr userDrawn="1"/>
        </p:nvCxnSpPr>
        <p:spPr>
          <a:xfrm>
            <a:off x="1143433" y="1515256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5"/>
          <p:cNvCxnSpPr/>
          <p:nvPr userDrawn="1"/>
        </p:nvCxnSpPr>
        <p:spPr>
          <a:xfrm>
            <a:off x="1143433" y="2213747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6"/>
          <p:cNvCxnSpPr/>
          <p:nvPr userDrawn="1"/>
        </p:nvCxnSpPr>
        <p:spPr>
          <a:xfrm>
            <a:off x="1143433" y="2912239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7"/>
          <p:cNvCxnSpPr/>
          <p:nvPr userDrawn="1"/>
        </p:nvCxnSpPr>
        <p:spPr>
          <a:xfrm>
            <a:off x="1143433" y="3610729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18"/>
          <p:cNvCxnSpPr/>
          <p:nvPr userDrawn="1"/>
        </p:nvCxnSpPr>
        <p:spPr>
          <a:xfrm>
            <a:off x="1143433" y="4309219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19"/>
          <p:cNvCxnSpPr/>
          <p:nvPr userDrawn="1"/>
        </p:nvCxnSpPr>
        <p:spPr>
          <a:xfrm>
            <a:off x="1143433" y="5007709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0"/>
          <p:cNvCxnSpPr/>
          <p:nvPr userDrawn="1"/>
        </p:nvCxnSpPr>
        <p:spPr>
          <a:xfrm>
            <a:off x="1143433" y="5706200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8"/>
          <p:cNvCxnSpPr/>
          <p:nvPr userDrawn="1"/>
        </p:nvCxnSpPr>
        <p:spPr>
          <a:xfrm>
            <a:off x="922338" y="3960225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0"/>
          <p:cNvCxnSpPr/>
          <p:nvPr userDrawn="1"/>
        </p:nvCxnSpPr>
        <p:spPr>
          <a:xfrm>
            <a:off x="1143434" y="6437129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608137" y="1"/>
            <a:ext cx="6400800" cy="61340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457200" indent="-457200">
              <a:lnSpc>
                <a:spcPct val="150000"/>
              </a:lnSpc>
              <a:buFont typeface="+mj-lt"/>
              <a:buAutoNum type="arabicPeriod"/>
              <a:defRPr sz="2400"/>
            </a:lvl1pPr>
            <a:lvl2pPr marL="800100" indent="-342900">
              <a:buFont typeface="+mj-lt"/>
              <a:buAutoNum type="alphaUcPeriod"/>
              <a:defRPr sz="18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89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3"/>
          </p:nvPr>
        </p:nvSpPr>
        <p:spPr>
          <a:xfrm>
            <a:off x="1371600" y="762000"/>
            <a:ext cx="7543800" cy="2844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 cap="none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1371600" y="3606800"/>
            <a:ext cx="7543800" cy="2133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  <p:sp>
        <p:nvSpPr>
          <p:cNvPr id="7" name="Text Placeholder 31"/>
          <p:cNvSpPr>
            <a:spLocks noGrp="1"/>
          </p:cNvSpPr>
          <p:nvPr>
            <p:ph type="body" sz="quarter" idx="15" hasCustomPrompt="1"/>
          </p:nvPr>
        </p:nvSpPr>
        <p:spPr>
          <a:xfrm>
            <a:off x="228600" y="762000"/>
            <a:ext cx="1143000" cy="28448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cap="none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 smtClean="0"/>
              <a:t>01</a:t>
            </a:r>
            <a:r>
              <a:rPr lang="nl-BE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2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1" y="193005"/>
            <a:ext cx="8664575" cy="594395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371600" y="1066800"/>
            <a:ext cx="6400800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1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2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1066800"/>
            <a:ext cx="4191000" cy="49784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724400" y="1066800"/>
            <a:ext cx="4191000" cy="49784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1" y="193005"/>
            <a:ext cx="8664575" cy="594395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165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51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975101" y="1051099"/>
            <a:ext cx="4940299" cy="51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  <a:lvl2pPr marL="252000" indent="-198000">
              <a:buFont typeface="Calibri" panose="020F0502020204030204" pitchFamily="34" charset="0"/>
              <a:buChar char="→"/>
              <a:defRPr sz="1600">
                <a:solidFill>
                  <a:schemeClr val="tx2"/>
                </a:solidFill>
                <a:latin typeface="+mn-lt"/>
                <a:cs typeface="Myriad Pro"/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4pPr>
            <a:lvl5pPr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5pPr>
          </a:lstStyle>
          <a:p>
            <a:pPr lvl="1"/>
            <a:r>
              <a:rPr lang="en-GB" dirty="0" smtClean="0"/>
              <a:t>Features</a:t>
            </a:r>
          </a:p>
        </p:txBody>
      </p:sp>
      <p:sp>
        <p:nvSpPr>
          <p:cNvPr id="9" name="Tijdelijke aanduiding voor afbeelding 10"/>
          <p:cNvSpPr>
            <a:spLocks noGrp="1"/>
          </p:cNvSpPr>
          <p:nvPr>
            <p:ph type="pic" sz="quarter" idx="13" hasCustomPrompt="1"/>
          </p:nvPr>
        </p:nvSpPr>
        <p:spPr>
          <a:xfrm>
            <a:off x="228600" y="1059163"/>
            <a:ext cx="3581400" cy="5113036"/>
          </a:xfrm>
          <a:prstGeom prst="rect">
            <a:avLst/>
          </a:prstGeom>
        </p:spPr>
        <p:txBody>
          <a:bodyPr vert="horz" anchor="t"/>
          <a:lstStyle>
            <a:lvl1pPr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nl-NL" dirty="0" smtClean="0"/>
              <a:t>Insert picture</a:t>
            </a:r>
            <a:endParaRPr lang="nl-NL" dirty="0"/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1" y="193005"/>
            <a:ext cx="8664575" cy="594395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342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 descr="intro.jpg"/>
          <p:cNvPicPr>
            <a:picLocks noChangeAspect="1"/>
          </p:cNvPicPr>
          <p:nvPr/>
        </p:nvPicPr>
        <p:blipFill rotWithShape="1">
          <a:blip r:embed="rId3"/>
          <a:srcRect l="6753" t="-6752" r="6753" b="-675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74" y="4198292"/>
            <a:ext cx="2838470" cy="11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60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4150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3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Title - Top secret/Secret/Internal use only/Public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563B4B-4410-459F-97AD-D0AEEE9266C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978" y="6551740"/>
            <a:ext cx="929640" cy="19398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34" y="6583932"/>
            <a:ext cx="434766" cy="17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733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61" r:id="rId2"/>
    <p:sldLayoutId id="2147483674" r:id="rId3"/>
    <p:sldLayoutId id="2147483684" r:id="rId4"/>
    <p:sldLayoutId id="2147483668" r:id="rId5"/>
    <p:sldLayoutId id="2147483666" r:id="rId6"/>
    <p:sldLayoutId id="2147483665" r:id="rId7"/>
    <p:sldLayoutId id="2147483688" r:id="rId8"/>
    <p:sldLayoutId id="2147483675" r:id="rId9"/>
    <p:sldLayoutId id="2147483667" r:id="rId10"/>
    <p:sldLayoutId id="2147483693" r:id="rId11"/>
    <p:sldLayoutId id="2147483677" r:id="rId12"/>
    <p:sldLayoutId id="2147483702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png"/><Relationship Id="rId5" Type="http://schemas.openxmlformats.org/officeDocument/2006/relationships/image" Target="../media/image156.png"/><Relationship Id="rId4" Type="http://schemas.openxmlformats.org/officeDocument/2006/relationships/image" Target="../media/image15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8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1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5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7.png"/><Relationship Id="rId5" Type="http://schemas.openxmlformats.org/officeDocument/2006/relationships/image" Target="../media/image175.png"/><Relationship Id="rId4" Type="http://schemas.openxmlformats.org/officeDocument/2006/relationships/image" Target="../media/image17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5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5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5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5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5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5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0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5.png"/><Relationship Id="rId4" Type="http://schemas.openxmlformats.org/officeDocument/2006/relationships/image" Target="../media/image191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2.png"/><Relationship Id="rId4" Type="http://schemas.openxmlformats.org/officeDocument/2006/relationships/image" Target="../media/image190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6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7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7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8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4.png"/><Relationship Id="rId4" Type="http://schemas.openxmlformats.org/officeDocument/2006/relationships/image" Target="../media/image19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9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2.jpeg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6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oleObject" Target="../embeddings/oleObject1.bin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4.wmf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7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2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4.png"/><Relationship Id="rId4" Type="http://schemas.openxmlformats.org/officeDocument/2006/relationships/image" Target="../media/image253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5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6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8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0.png"/><Relationship Id="rId4" Type="http://schemas.openxmlformats.org/officeDocument/2006/relationships/image" Target="../media/image251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1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1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1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5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6.png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png"/><Relationship Id="rId4" Type="http://schemas.openxmlformats.org/officeDocument/2006/relationships/image" Target="../media/image10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4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24.jpeg"/><Relationship Id="rId3" Type="http://schemas.openxmlformats.org/officeDocument/2006/relationships/image" Target="../media/image114.jpe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png"/><Relationship Id="rId11" Type="http://schemas.openxmlformats.org/officeDocument/2006/relationships/image" Target="../media/image122.jpeg"/><Relationship Id="rId5" Type="http://schemas.openxmlformats.org/officeDocument/2006/relationships/image" Target="../media/image116.png"/><Relationship Id="rId10" Type="http://schemas.openxmlformats.org/officeDocument/2006/relationships/image" Target="../media/image121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Relationship Id="rId9" Type="http://schemas.openxmlformats.org/officeDocument/2006/relationships/image" Target="../media/image131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13.pn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jpeg"/><Relationship Id="rId11" Type="http://schemas.openxmlformats.org/officeDocument/2006/relationships/image" Target="../media/image139.jpeg"/><Relationship Id="rId5" Type="http://schemas.openxmlformats.org/officeDocument/2006/relationships/image" Target="../media/image133.jpeg"/><Relationship Id="rId10" Type="http://schemas.openxmlformats.org/officeDocument/2006/relationships/image" Target="../media/image138.jpe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7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2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34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10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81000"/>
            <a:ext cx="7543800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System </a:t>
            </a:r>
            <a:r>
              <a:rPr lang="de-DE" sz="4000" dirty="0" err="1" smtClean="0"/>
              <a:t>build</a:t>
            </a:r>
            <a:r>
              <a:rPr lang="de-DE" sz="4000" dirty="0" smtClean="0"/>
              <a:t> </a:t>
            </a:r>
            <a:r>
              <a:rPr lang="de-DE" sz="4000" dirty="0" err="1" smtClean="0"/>
              <a:t>up</a:t>
            </a:r>
            <a:endParaRPr lang="en-GB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71600" y="1219200"/>
            <a:ext cx="7543800" cy="838200"/>
          </a:xfrm>
        </p:spPr>
        <p:txBody>
          <a:bodyPr/>
          <a:lstStyle/>
          <a:p>
            <a:r>
              <a:rPr lang="de-DE" dirty="0" smtClean="0"/>
              <a:t>Outdoor </a:t>
            </a:r>
            <a:r>
              <a:rPr lang="de-DE" dirty="0" err="1" smtClean="0"/>
              <a:t>unit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28600" y="381000"/>
            <a:ext cx="1143000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1.2</a:t>
            </a:r>
            <a:endParaRPr lang="en-GB" sz="40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58375"/>
            <a:ext cx="190432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28800"/>
            <a:ext cx="2050111" cy="343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Placeholder 4"/>
          <p:cNvSpPr txBox="1">
            <a:spLocks/>
          </p:cNvSpPr>
          <p:nvPr/>
        </p:nvSpPr>
        <p:spPr>
          <a:xfrm>
            <a:off x="1371600" y="5410200"/>
            <a:ext cx="7543800" cy="1066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         GBS                                  GQI</a:t>
            </a:r>
          </a:p>
          <a:p>
            <a:r>
              <a:rPr lang="de-DE" dirty="0"/>
              <a:t> </a:t>
            </a:r>
            <a:r>
              <a:rPr lang="de-DE" dirty="0" smtClean="0"/>
              <a:t>    4/6/8 kW                     11/14/16kW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553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5334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100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533651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1914728" y="2418944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708322" y="5413375"/>
            <a:ext cx="1143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810000" y="1720056"/>
            <a:ext cx="2743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Water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T-HS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T-HS </a:t>
            </a:r>
            <a:r>
              <a:rPr lang="de-DE" dirty="0" err="1" smtClean="0"/>
              <a:t>Setpoint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T-Outside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T-DHW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T-DHW </a:t>
            </a:r>
            <a:r>
              <a:rPr lang="de-DE" dirty="0" err="1" smtClean="0"/>
              <a:t>Setpoint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T-Return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Flow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T-HC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T-HC </a:t>
            </a:r>
            <a:r>
              <a:rPr lang="de-DE" dirty="0" err="1" smtClean="0"/>
              <a:t>Setpoint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Status HS pump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Runtime</a:t>
            </a:r>
            <a:r>
              <a:rPr lang="de-DE" dirty="0" smtClean="0"/>
              <a:t> </a:t>
            </a:r>
            <a:r>
              <a:rPr lang="en-US" dirty="0" smtClean="0"/>
              <a:t>Compressor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00800" y="1720056"/>
            <a:ext cx="2743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Runtime</a:t>
            </a:r>
            <a:r>
              <a:rPr lang="de-DE" dirty="0"/>
              <a:t> Pump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Mixer Position </a:t>
            </a:r>
            <a:r>
              <a:rPr lang="de-DE" dirty="0" smtClean="0">
                <a:solidFill>
                  <a:schemeClr val="bg2"/>
                </a:solidFill>
              </a:rPr>
              <a:t>(3UVB1)</a:t>
            </a:r>
            <a:endParaRPr lang="de-DE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Qboh</a:t>
            </a:r>
            <a:r>
              <a:rPr lang="de-DE" dirty="0" smtClean="0"/>
              <a:t> </a:t>
            </a:r>
            <a:r>
              <a:rPr lang="de-DE" dirty="0" smtClean="0">
                <a:solidFill>
                  <a:schemeClr val="bg2"/>
                </a:solidFill>
              </a:rPr>
              <a:t>(</a:t>
            </a:r>
            <a:r>
              <a:rPr lang="de-DE" dirty="0" err="1" smtClean="0">
                <a:solidFill>
                  <a:schemeClr val="bg2"/>
                </a:solidFill>
              </a:rPr>
              <a:t>for</a:t>
            </a:r>
            <a:r>
              <a:rPr lang="de-DE" dirty="0" smtClean="0">
                <a:solidFill>
                  <a:schemeClr val="bg2"/>
                </a:solidFill>
              </a:rPr>
              <a:t> DHW)</a:t>
            </a:r>
            <a:endParaRPr lang="de-DE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Qchhp</a:t>
            </a:r>
            <a:r>
              <a:rPr lang="de-DE" dirty="0" smtClean="0"/>
              <a:t> </a:t>
            </a:r>
            <a:r>
              <a:rPr lang="de-DE" dirty="0" smtClean="0">
                <a:solidFill>
                  <a:schemeClr val="bg2"/>
                </a:solidFill>
              </a:rPr>
              <a:t>(</a:t>
            </a:r>
            <a:r>
              <a:rPr lang="de-DE" dirty="0" err="1" smtClean="0">
                <a:solidFill>
                  <a:schemeClr val="bg2"/>
                </a:solidFill>
              </a:rPr>
              <a:t>for</a:t>
            </a:r>
            <a:r>
              <a:rPr lang="de-DE" dirty="0" smtClean="0">
                <a:solidFill>
                  <a:schemeClr val="bg2"/>
                </a:solidFill>
              </a:rPr>
              <a:t> CH)</a:t>
            </a:r>
            <a:endParaRPr lang="de-DE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Qsc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Qch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QWP </a:t>
            </a:r>
            <a:r>
              <a:rPr lang="en-US" dirty="0" smtClean="0">
                <a:solidFill>
                  <a:schemeClr val="bg2"/>
                </a:solidFill>
              </a:rPr>
              <a:t>(produced)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Qdhw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HS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Sw</a:t>
            </a:r>
            <a:r>
              <a:rPr lang="en-US" dirty="0" smtClean="0"/>
              <a:t> </a:t>
            </a:r>
            <a:r>
              <a:rPr lang="en-US" dirty="0" err="1" smtClean="0"/>
              <a:t>Nr</a:t>
            </a:r>
            <a:r>
              <a:rPr lang="en-US" dirty="0" smtClean="0"/>
              <a:t>. B1/U1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Sw</a:t>
            </a:r>
            <a:r>
              <a:rPr lang="en-US" dirty="0" smtClean="0"/>
              <a:t> </a:t>
            </a:r>
            <a:r>
              <a:rPr lang="en-US" dirty="0" err="1" smtClean="0"/>
              <a:t>Nr</a:t>
            </a:r>
            <a:r>
              <a:rPr lang="en-US" dirty="0" smtClean="0"/>
              <a:t>. Controller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Sw</a:t>
            </a:r>
            <a:r>
              <a:rPr lang="en-US" dirty="0" smtClean="0"/>
              <a:t> </a:t>
            </a:r>
            <a:r>
              <a:rPr lang="en-US" dirty="0" err="1" smtClean="0"/>
              <a:t>Nr</a:t>
            </a:r>
            <a:r>
              <a:rPr lang="en-US" dirty="0" smtClean="0"/>
              <a:t> RTX RT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General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0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5334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101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33651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06"/>
          <a:stretch/>
        </p:blipFill>
        <p:spPr bwMode="auto">
          <a:xfrm>
            <a:off x="4800600" y="2432206"/>
            <a:ext cx="3172405" cy="61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10000" y="1720056"/>
            <a:ext cx="274320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Overview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Pump</a:t>
            </a:r>
          </a:p>
        </p:txBody>
      </p:sp>
      <p:sp>
        <p:nvSpPr>
          <p:cNvPr id="16" name="Oval 15"/>
          <p:cNvSpPr/>
          <p:nvPr/>
        </p:nvSpPr>
        <p:spPr>
          <a:xfrm>
            <a:off x="1914728" y="2418944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513" y="3304169"/>
            <a:ext cx="3514487" cy="141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513" y="4833850"/>
            <a:ext cx="3514487" cy="4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69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6096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102</a:t>
            </a:fld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533651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2721522"/>
            <a:ext cx="3419011" cy="30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10000" y="1524000"/>
            <a:ext cx="27432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Overview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EHS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1" b="30677"/>
          <a:stretch/>
        </p:blipFill>
        <p:spPr bwMode="auto">
          <a:xfrm>
            <a:off x="4800600" y="2057440"/>
            <a:ext cx="3172405" cy="56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5859304"/>
            <a:ext cx="3419010" cy="23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1914728" y="2418944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57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685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103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33651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1914728" y="2418944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810000" y="1524000"/>
            <a:ext cx="27432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Overview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BPV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64" b="133"/>
          <a:stretch/>
        </p:blipFill>
        <p:spPr bwMode="auto">
          <a:xfrm>
            <a:off x="4800599" y="2006621"/>
            <a:ext cx="3172405" cy="52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2711043"/>
            <a:ext cx="3479867" cy="285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6"/>
          <a:stretch/>
        </p:blipFill>
        <p:spPr bwMode="auto">
          <a:xfrm>
            <a:off x="4800600" y="5864066"/>
            <a:ext cx="3479866" cy="45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73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8382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104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533651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914728" y="2418944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810000" y="1213723"/>
            <a:ext cx="2743200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Overview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TVBH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Tdhw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778" y="3319043"/>
            <a:ext cx="4146822" cy="285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129" y="1504544"/>
            <a:ext cx="2880871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86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8382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105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33651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0" y="1213723"/>
            <a:ext cx="2743200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Overview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endParaRPr lang="en-US" sz="1400" dirty="0"/>
          </a:p>
          <a:p>
            <a:endParaRPr lang="en-US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TVBH2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Tdhw2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Tliq2</a:t>
            </a: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TA2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quiet</a:t>
            </a:r>
          </a:p>
          <a:p>
            <a:endParaRPr lang="en-US" dirty="0"/>
          </a:p>
        </p:txBody>
      </p:sp>
      <p:pic>
        <p:nvPicPr>
          <p:cNvPr id="10" name="Picture 2" descr="C:\Users\mreichert\Pictures\Canon Powershot\2014_04_16\IMG_33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7" t="13512" r="19708" b="50000"/>
          <a:stretch/>
        </p:blipFill>
        <p:spPr bwMode="auto">
          <a:xfrm>
            <a:off x="5486400" y="1635447"/>
            <a:ext cx="2664971" cy="143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497" y="3441918"/>
            <a:ext cx="3914775" cy="226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1914728" y="2418944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08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6096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106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33651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914728" y="2418944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810000" y="1452257"/>
            <a:ext cx="2743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Sw</a:t>
            </a:r>
            <a:r>
              <a:rPr lang="en-US" dirty="0"/>
              <a:t> </a:t>
            </a:r>
            <a:r>
              <a:rPr lang="en-US" dirty="0" err="1"/>
              <a:t>Nr</a:t>
            </a:r>
            <a:r>
              <a:rPr lang="en-US" dirty="0"/>
              <a:t>. Controller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Sw</a:t>
            </a:r>
            <a:r>
              <a:rPr lang="en-US" dirty="0"/>
              <a:t> </a:t>
            </a:r>
            <a:r>
              <a:rPr lang="en-US" dirty="0" err="1"/>
              <a:t>Nr</a:t>
            </a:r>
            <a:r>
              <a:rPr lang="en-US" dirty="0"/>
              <a:t>. B1/U1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2050" name="Picture 2" descr="C:\Users\EU4444\Desktop\FQS\Training\HPSU v5\Bilder\SW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7" t="17447" r="23494" b="18348"/>
          <a:stretch/>
        </p:blipFill>
        <p:spPr bwMode="auto">
          <a:xfrm>
            <a:off x="5283731" y="3715029"/>
            <a:ext cx="2538938" cy="139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U4444\Desktop\FQS\Training\HPSU v5\Bilder\SW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9" t="14576" r="15519" b="21840"/>
          <a:stretch/>
        </p:blipFill>
        <p:spPr bwMode="auto">
          <a:xfrm>
            <a:off x="5283731" y="2280908"/>
            <a:ext cx="2538938" cy="131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02905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Overview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954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52400" y="6400800"/>
            <a:ext cx="4572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107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33651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2541245" y="2654300"/>
            <a:ext cx="709955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953000" y="1720056"/>
            <a:ext cx="2743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Standby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Reducing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Automatic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Automatic 2</a:t>
            </a:r>
          </a:p>
        </p:txBody>
      </p:sp>
      <p:sp>
        <p:nvSpPr>
          <p:cNvPr id="9" name="Rectangle 8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Operation mode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4750475"/>
            <a:ext cx="790774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current operating mode is indicated by </a:t>
            </a:r>
            <a:r>
              <a:rPr lang="en-US" dirty="0" smtClean="0"/>
              <a:t>the related symbol </a:t>
            </a:r>
            <a:r>
              <a:rPr lang="en-US" dirty="0"/>
              <a:t>in the standard display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Standby Energy Saving mode can be activated if: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Additional Ambient sensor is connected, active and above 8°C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No heating demand and no connected HC is on Frost protection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Unit is powered for at least 5 min</a:t>
            </a:r>
          </a:p>
        </p:txBody>
      </p:sp>
    </p:spTree>
    <p:extLst>
      <p:ext uri="{BB962C8B-B14F-4D97-AF65-F5344CB8AC3E}">
        <p14:creationId xmlns:p14="http://schemas.microsoft.com/office/powerpoint/2010/main" val="419783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52400" y="6400800"/>
            <a:ext cx="4572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108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33651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2766060" y="3172691"/>
            <a:ext cx="586740" cy="4849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Room set point temperature DAY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242947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T-Room1 </a:t>
            </a:r>
            <a:r>
              <a:rPr lang="en-US" dirty="0" err="1" smtClean="0"/>
              <a:t>Setpoint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T-Room2 </a:t>
            </a:r>
            <a:r>
              <a:rPr lang="en-US" dirty="0" err="1" smtClean="0"/>
              <a:t>Setpoint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T-Room3 </a:t>
            </a:r>
            <a:r>
              <a:rPr lang="en-US" dirty="0" err="1" smtClean="0"/>
              <a:t>Setpoint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609600" y="4750475"/>
            <a:ext cx="7907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 different temperature set points for the according timeframe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heating and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set point is a value which is needed for the calculation of the LWT</a:t>
            </a:r>
          </a:p>
        </p:txBody>
      </p:sp>
    </p:spTree>
    <p:extLst>
      <p:ext uri="{BB962C8B-B14F-4D97-AF65-F5344CB8AC3E}">
        <p14:creationId xmlns:p14="http://schemas.microsoft.com/office/powerpoint/2010/main" val="73683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5334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109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1968230"/>
            <a:ext cx="379095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Room set point temperature 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7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11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81000"/>
            <a:ext cx="7543800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Outdoor </a:t>
            </a:r>
            <a:r>
              <a:rPr lang="de-DE" sz="4000" dirty="0" err="1" smtClean="0"/>
              <a:t>unit</a:t>
            </a:r>
            <a:endParaRPr lang="en-GB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28600" y="381000"/>
            <a:ext cx="1143000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1.2</a:t>
            </a:r>
            <a:endParaRPr lang="en-GB" sz="4000" dirty="0"/>
          </a:p>
        </p:txBody>
      </p:sp>
      <p:sp>
        <p:nvSpPr>
          <p:cNvPr id="43" name="Text Placeholder 4"/>
          <p:cNvSpPr txBox="1">
            <a:spLocks/>
          </p:cNvSpPr>
          <p:nvPr/>
        </p:nvSpPr>
        <p:spPr>
          <a:xfrm>
            <a:off x="1292733" y="1371600"/>
            <a:ext cx="58674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chemeClr val="tx1"/>
                </a:solidFill>
              </a:rPr>
              <a:t>E   </a:t>
            </a:r>
            <a:r>
              <a:rPr lang="de-DE" dirty="0" smtClean="0"/>
              <a:t>R   </a:t>
            </a:r>
            <a:r>
              <a:rPr lang="de-DE" dirty="0" smtClean="0">
                <a:solidFill>
                  <a:schemeClr val="tx1"/>
                </a:solidFill>
              </a:rPr>
              <a:t>L/H    </a:t>
            </a:r>
            <a:r>
              <a:rPr lang="de-DE" dirty="0" smtClean="0"/>
              <a:t>Q   </a:t>
            </a:r>
            <a:r>
              <a:rPr lang="de-DE" dirty="0" smtClean="0">
                <a:solidFill>
                  <a:schemeClr val="tx1"/>
                </a:solidFill>
              </a:rPr>
              <a:t>0--  </a:t>
            </a:r>
            <a:r>
              <a:rPr lang="de-DE" dirty="0" smtClean="0"/>
              <a:t>CA   </a:t>
            </a:r>
            <a:r>
              <a:rPr lang="de-DE" dirty="0" smtClean="0">
                <a:solidFill>
                  <a:schemeClr val="tx1"/>
                </a:solidFill>
              </a:rPr>
              <a:t>V3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1495425" y="1981200"/>
            <a:ext cx="0" cy="4191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495426" y="6172200"/>
            <a:ext cx="597217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667000" y="1981200"/>
            <a:ext cx="0" cy="3276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2667000" y="5257800"/>
            <a:ext cx="4800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114800" y="1981200"/>
            <a:ext cx="4763" cy="22896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4114800" y="4270890"/>
            <a:ext cx="3352800" cy="47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429250" y="1981200"/>
            <a:ext cx="0" cy="12858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5429250" y="3267075"/>
            <a:ext cx="2038350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981200" y="1981200"/>
            <a:ext cx="0" cy="37338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1981200" y="5715000"/>
            <a:ext cx="54864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3424238" y="1981200"/>
            <a:ext cx="4762" cy="279511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3429000" y="4776311"/>
            <a:ext cx="40386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735460" y="1981200"/>
            <a:ext cx="0" cy="174307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4735460" y="3729037"/>
            <a:ext cx="2732140" cy="4763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500563" y="3892034"/>
            <a:ext cx="29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err="1" smtClean="0"/>
              <a:t>Capacity</a:t>
            </a:r>
            <a:r>
              <a:rPr lang="de-DE" dirty="0" smtClean="0"/>
              <a:t> 4/6/8/11/14/16kW</a:t>
            </a:r>
            <a:endParaRPr lang="en-GB" dirty="0"/>
          </a:p>
        </p:txBody>
      </p:sp>
      <p:sp>
        <p:nvSpPr>
          <p:cNvPr id="66" name="TextBox 65"/>
          <p:cNvSpPr txBox="1"/>
          <p:nvPr/>
        </p:nvSpPr>
        <p:spPr>
          <a:xfrm>
            <a:off x="4505325" y="5802868"/>
            <a:ext cx="29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/>
              <a:t>European </a:t>
            </a:r>
            <a:r>
              <a:rPr lang="de-DE" dirty="0" err="1" smtClean="0"/>
              <a:t>model</a:t>
            </a:r>
            <a:endParaRPr lang="en-GB" dirty="0"/>
          </a:p>
        </p:txBody>
      </p:sp>
      <p:sp>
        <p:nvSpPr>
          <p:cNvPr id="75" name="TextBox 74"/>
          <p:cNvSpPr txBox="1"/>
          <p:nvPr/>
        </p:nvSpPr>
        <p:spPr>
          <a:xfrm>
            <a:off x="4081462" y="4888468"/>
            <a:ext cx="338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err="1" smtClean="0"/>
              <a:t>Ambient</a:t>
            </a:r>
            <a:r>
              <a:rPr lang="de-DE" dirty="0" smtClean="0"/>
              <a:t> </a:t>
            </a:r>
            <a:r>
              <a:rPr lang="de-DE" dirty="0" err="1" smtClean="0"/>
              <a:t>zone</a:t>
            </a:r>
            <a:r>
              <a:rPr lang="de-DE" dirty="0" smtClean="0"/>
              <a:t> L(</a:t>
            </a:r>
            <a:r>
              <a:rPr lang="de-DE" dirty="0" err="1" smtClean="0"/>
              <a:t>cold</a:t>
            </a:r>
            <a:r>
              <a:rPr lang="de-DE" dirty="0" smtClean="0"/>
              <a:t>) / H(mild)</a:t>
            </a:r>
            <a:endParaRPr lang="en-GB" dirty="0"/>
          </a:p>
        </p:txBody>
      </p:sp>
      <p:sp>
        <p:nvSpPr>
          <p:cNvPr id="76" name="TextBox 75"/>
          <p:cNvSpPr txBox="1"/>
          <p:nvPr/>
        </p:nvSpPr>
        <p:spPr>
          <a:xfrm>
            <a:off x="5529261" y="2865477"/>
            <a:ext cx="1938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err="1" smtClean="0"/>
              <a:t>Volatge</a:t>
            </a:r>
            <a:r>
              <a:rPr lang="de-DE" dirty="0" smtClean="0"/>
              <a:t> </a:t>
            </a:r>
            <a:r>
              <a:rPr lang="de-DE" dirty="0" err="1" smtClean="0"/>
              <a:t>supply</a:t>
            </a:r>
            <a:endParaRPr lang="en-GB" dirty="0"/>
          </a:p>
        </p:txBody>
      </p:sp>
      <p:sp>
        <p:nvSpPr>
          <p:cNvPr id="77" name="TextBox 76"/>
          <p:cNvSpPr txBox="1"/>
          <p:nvPr/>
        </p:nvSpPr>
        <p:spPr>
          <a:xfrm>
            <a:off x="5529261" y="3364468"/>
            <a:ext cx="1938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solidFill>
                  <a:schemeClr val="tx2"/>
                </a:solidFill>
              </a:rPr>
              <a:t>Version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534024" y="4406979"/>
            <a:ext cx="1938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err="1" smtClean="0">
                <a:solidFill>
                  <a:schemeClr val="tx2"/>
                </a:solidFill>
              </a:rPr>
              <a:t>Refrigernat</a:t>
            </a:r>
            <a:r>
              <a:rPr lang="de-DE" dirty="0" smtClean="0">
                <a:solidFill>
                  <a:schemeClr val="tx2"/>
                </a:solidFill>
              </a:rPr>
              <a:t> R410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529261" y="5345668"/>
            <a:ext cx="1938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solidFill>
                  <a:schemeClr val="tx2"/>
                </a:solidFill>
              </a:rPr>
              <a:t>Outdoor </a:t>
            </a:r>
            <a:r>
              <a:rPr lang="de-DE" dirty="0" err="1" smtClean="0">
                <a:solidFill>
                  <a:schemeClr val="tx2"/>
                </a:solidFill>
              </a:rPr>
              <a:t>unit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6096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110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33651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2661285" y="3676650"/>
            <a:ext cx="586740" cy="4849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Room set point temperature Night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242947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T-Reduced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T-Absence</a:t>
            </a:r>
          </a:p>
        </p:txBody>
      </p:sp>
    </p:spTree>
    <p:extLst>
      <p:ext uri="{BB962C8B-B14F-4D97-AF65-F5344CB8AC3E}">
        <p14:creationId xmlns:p14="http://schemas.microsoft.com/office/powerpoint/2010/main" val="75573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5334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111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33651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2238375" y="4023879"/>
            <a:ext cx="58674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DHW set point temperature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242947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T-DHW </a:t>
            </a:r>
            <a:r>
              <a:rPr lang="en-US" dirty="0" err="1" smtClean="0"/>
              <a:t>Setpoint</a:t>
            </a:r>
            <a:r>
              <a:rPr lang="en-US" dirty="0" smtClean="0"/>
              <a:t>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T-DHW </a:t>
            </a:r>
            <a:r>
              <a:rPr lang="en-US" dirty="0" err="1"/>
              <a:t>Setpoint</a:t>
            </a:r>
            <a:r>
              <a:rPr lang="en-US" dirty="0"/>
              <a:t> </a:t>
            </a:r>
            <a:r>
              <a:rPr lang="en-US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T-DHW </a:t>
            </a:r>
            <a:r>
              <a:rPr lang="en-US" dirty="0" err="1"/>
              <a:t>Setpoint</a:t>
            </a:r>
            <a:r>
              <a:rPr lang="en-US" dirty="0"/>
              <a:t>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5040868"/>
            <a:ext cx="7907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 different temperature set points for the according timeframe</a:t>
            </a:r>
          </a:p>
        </p:txBody>
      </p:sp>
    </p:spTree>
    <p:extLst>
      <p:ext uri="{BB962C8B-B14F-4D97-AF65-F5344CB8AC3E}">
        <p14:creationId xmlns:p14="http://schemas.microsoft.com/office/powerpoint/2010/main" val="404309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6096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112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533651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600200" y="4038600"/>
            <a:ext cx="58674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DHW </a:t>
            </a:r>
            <a:r>
              <a:rPr lang="en-US" dirty="0" err="1" smtClean="0"/>
              <a:t>Intallation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27600" y="242947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1x Hot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Hyst</a:t>
            </a:r>
            <a:r>
              <a:rPr lang="en-US" dirty="0" smtClean="0"/>
              <a:t> HP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Timer BOH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11641"/>
            <a:ext cx="7924800" cy="160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64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5334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113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533651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914400" y="3657600"/>
            <a:ext cx="780951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Time program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1981200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Away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572000"/>
            <a:ext cx="8763000" cy="16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70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5334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114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38600" y="1295400"/>
            <a:ext cx="0" cy="129540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038600" y="2590800"/>
            <a:ext cx="4191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038600" y="2895600"/>
            <a:ext cx="0" cy="129540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038600" y="4191000"/>
            <a:ext cx="4191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038600" y="4419600"/>
            <a:ext cx="0" cy="129540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038600" y="5715000"/>
            <a:ext cx="4191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1838806"/>
            <a:ext cx="378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Automatic 1 = 06:00-20:00</a:t>
            </a:r>
          </a:p>
          <a:p>
            <a:r>
              <a:rPr lang="en-US" dirty="0" smtClean="0"/>
              <a:t>Party mode = 2h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0" y="2603943"/>
            <a:ext cx="533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0:00         06:00                 20:00    21:00   22:00   23:00   24:00</a:t>
            </a:r>
            <a:endParaRPr lang="en-GB" sz="1400" dirty="0"/>
          </a:p>
        </p:txBody>
      </p:sp>
      <p:sp>
        <p:nvSpPr>
          <p:cNvPr id="9" name="Rectangle 8"/>
          <p:cNvSpPr/>
          <p:nvPr/>
        </p:nvSpPr>
        <p:spPr>
          <a:xfrm>
            <a:off x="4048328" y="1739697"/>
            <a:ext cx="752272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5867400" y="1739697"/>
            <a:ext cx="20574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048328" y="3339897"/>
            <a:ext cx="739572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6959600" y="3344494"/>
            <a:ext cx="9652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4048328" y="4863897"/>
            <a:ext cx="752272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861050" y="4863897"/>
            <a:ext cx="53975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3810000" y="4191000"/>
            <a:ext cx="533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0:00         06:00                 20:00    21:00   22:00   23:00     24:00</a:t>
            </a:r>
            <a:endParaRPr lang="en-GB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3810000" y="5715000"/>
            <a:ext cx="533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0:00         06:00                 20:00    21:00   22:00   23:00      24:00</a:t>
            </a:r>
            <a:endParaRPr lang="en-GB" sz="1400" dirty="0"/>
          </a:p>
        </p:txBody>
      </p:sp>
      <p:sp>
        <p:nvSpPr>
          <p:cNvPr id="29" name="Rectangle 28"/>
          <p:cNvSpPr/>
          <p:nvPr/>
        </p:nvSpPr>
        <p:spPr>
          <a:xfrm>
            <a:off x="7486650" y="4863897"/>
            <a:ext cx="74295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4800600" y="1515860"/>
            <a:ext cx="1066800" cy="10619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4787900" y="3120758"/>
            <a:ext cx="2171700" cy="10619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4800600" y="4640161"/>
            <a:ext cx="1066800" cy="10619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6400800" y="4639350"/>
            <a:ext cx="1085850" cy="10619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981528" y="1295400"/>
            <a:ext cx="1057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2"/>
                </a:solidFill>
              </a:rPr>
              <a:t>No</a:t>
            </a:r>
            <a:r>
              <a:rPr lang="de-DE" dirty="0" smtClean="0">
                <a:solidFill>
                  <a:schemeClr val="bg2"/>
                </a:solidFill>
              </a:rPr>
              <a:t> Party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38300" y="2895600"/>
            <a:ext cx="24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2"/>
                </a:solidFill>
              </a:rPr>
              <a:t>Party aktiv </a:t>
            </a:r>
            <a:r>
              <a:rPr lang="en-US" dirty="0" smtClean="0">
                <a:solidFill>
                  <a:schemeClr val="bg2"/>
                </a:solidFill>
              </a:rPr>
              <a:t>before</a:t>
            </a:r>
            <a:r>
              <a:rPr lang="de-DE" dirty="0" smtClean="0">
                <a:solidFill>
                  <a:schemeClr val="bg2"/>
                </a:solidFill>
              </a:rPr>
              <a:t> 20:00 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38756" y="4419600"/>
            <a:ext cx="2009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2"/>
                </a:solidFill>
              </a:rPr>
              <a:t>Party aktiv at 21:00 </a:t>
            </a:r>
            <a:endParaRPr lang="en-GB" dirty="0">
              <a:solidFill>
                <a:schemeClr val="bg2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5867400" y="2513408"/>
            <a:ext cx="0" cy="118806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794250" y="2544540"/>
            <a:ext cx="0" cy="118806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413500" y="2528979"/>
            <a:ext cx="0" cy="118806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965950" y="2528979"/>
            <a:ext cx="0" cy="118806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486650" y="2535494"/>
            <a:ext cx="0" cy="118806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5861050" y="4110912"/>
            <a:ext cx="0" cy="118806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4787900" y="4142044"/>
            <a:ext cx="0" cy="118806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6407150" y="4126483"/>
            <a:ext cx="0" cy="118806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6959600" y="4126483"/>
            <a:ext cx="0" cy="118806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7480300" y="4132998"/>
            <a:ext cx="0" cy="118806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5861050" y="5613400"/>
            <a:ext cx="0" cy="118806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4787900" y="5644532"/>
            <a:ext cx="0" cy="118806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6407150" y="5628971"/>
            <a:ext cx="0" cy="118806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6959600" y="5628971"/>
            <a:ext cx="0" cy="118806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7480300" y="5635486"/>
            <a:ext cx="0" cy="118806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96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10" grpId="0"/>
      <p:bldP spid="35" grpId="0"/>
      <p:bldP spid="36" grpId="0"/>
      <p:bldP spid="53" grpId="0" build="allAtOnce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953000" y="1981200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Holiday (Sunday)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5334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115</a:t>
            </a:fld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33651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914400" y="3657600"/>
            <a:ext cx="780951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953000"/>
            <a:ext cx="8229600" cy="140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Time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3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10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6096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116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33651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22236"/>
            <a:ext cx="4669718" cy="309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914400" y="3657600"/>
            <a:ext cx="780951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8576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Time program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067175" y="4010024"/>
            <a:ext cx="762000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4438650" y="1676400"/>
            <a:ext cx="4181475" cy="1477328"/>
            <a:chOff x="4438650" y="1676400"/>
            <a:chExt cx="4181475" cy="1477328"/>
          </a:xfrm>
        </p:grpSpPr>
        <p:sp>
          <p:nvSpPr>
            <p:cNvPr id="8" name="TextBox 7"/>
            <p:cNvSpPr txBox="1"/>
            <p:nvPr/>
          </p:nvSpPr>
          <p:spPr>
            <a:xfrm>
              <a:off x="4438650" y="1676400"/>
              <a:ext cx="207645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HC </a:t>
              </a:r>
              <a:r>
                <a:rPr lang="en-US" dirty="0" smtClean="0"/>
                <a:t>Program1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HC </a:t>
              </a:r>
              <a:r>
                <a:rPr lang="en-US" dirty="0"/>
                <a:t>Program2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DHW Program1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43675" y="1676400"/>
              <a:ext cx="20764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DHW </a:t>
              </a:r>
              <a:r>
                <a:rPr lang="en-US" dirty="0"/>
                <a:t>Program2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Circulation Time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3400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4572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117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33651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Time program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438650" y="1676400"/>
            <a:ext cx="4181475" cy="2031325"/>
            <a:chOff x="4438650" y="1676400"/>
            <a:chExt cx="4181475" cy="2031325"/>
          </a:xfrm>
        </p:grpSpPr>
        <p:sp>
          <p:nvSpPr>
            <p:cNvPr id="11" name="TextBox 10"/>
            <p:cNvSpPr txBox="1"/>
            <p:nvPr/>
          </p:nvSpPr>
          <p:spPr>
            <a:xfrm>
              <a:off x="4438650" y="1676400"/>
              <a:ext cx="207645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HC </a:t>
              </a:r>
              <a:r>
                <a:rPr lang="en-US" dirty="0" smtClean="0"/>
                <a:t>Program1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HC </a:t>
              </a:r>
              <a:r>
                <a:rPr lang="en-US" dirty="0"/>
                <a:t>Program2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DHW </a:t>
              </a:r>
              <a:r>
                <a:rPr lang="en-US" dirty="0" smtClean="0"/>
                <a:t>Program1</a:t>
              </a:r>
            </a:p>
            <a:p>
              <a:endParaRPr lang="en-US" dirty="0" smtClean="0"/>
            </a:p>
            <a:p>
              <a:r>
                <a:rPr lang="en-US" dirty="0" smtClean="0"/>
                <a:t>Example:</a:t>
              </a:r>
              <a:endParaRPr lang="en-US" dirty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43675" y="1676400"/>
              <a:ext cx="20764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DHW </a:t>
              </a:r>
              <a:r>
                <a:rPr lang="en-US" dirty="0"/>
                <a:t>Program2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Circulation Time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62400" y="3287531"/>
            <a:ext cx="2286000" cy="1503545"/>
            <a:chOff x="4343400" y="3297055"/>
            <a:chExt cx="2676608" cy="178788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10" b="66902"/>
            <a:stretch/>
          </p:blipFill>
          <p:spPr bwMode="auto">
            <a:xfrm>
              <a:off x="4343400" y="3297055"/>
              <a:ext cx="2676608" cy="1787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878722" y="3962400"/>
              <a:ext cx="1873626" cy="9881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06:00 -&gt; 08:30</a:t>
              </a:r>
            </a:p>
            <a:p>
              <a:r>
                <a:rPr lang="de-DE" sz="1600" dirty="0" smtClean="0">
                  <a:solidFill>
                    <a:schemeClr val="accent2"/>
                  </a:solidFill>
                </a:rPr>
                <a:t>09:00 -&gt; 15:00</a:t>
              </a:r>
            </a:p>
            <a:p>
              <a:r>
                <a:rPr lang="de-DE" sz="1600" dirty="0" smtClean="0">
                  <a:solidFill>
                    <a:schemeClr val="accent6"/>
                  </a:solidFill>
                </a:rPr>
                <a:t>15:00 -&gt; 22:30</a:t>
              </a:r>
              <a:endParaRPr lang="en-GB" sz="160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292174" y="3354888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T-Room1 </a:t>
            </a:r>
            <a:r>
              <a:rPr lang="en-US" dirty="0" err="1" smtClean="0"/>
              <a:t>Setpoint</a:t>
            </a:r>
            <a:r>
              <a:rPr lang="en-US" dirty="0" smtClean="0"/>
              <a:t> = 20°C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T-Room 2 </a:t>
            </a:r>
            <a:r>
              <a:rPr lang="en-US" dirty="0" err="1" smtClean="0">
                <a:solidFill>
                  <a:schemeClr val="accent2"/>
                </a:solidFill>
              </a:rPr>
              <a:t>Setpoint</a:t>
            </a:r>
            <a:r>
              <a:rPr lang="en-US" dirty="0" smtClean="0">
                <a:solidFill>
                  <a:schemeClr val="accent2"/>
                </a:solidFill>
              </a:rPr>
              <a:t> = 25°C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T-Room 3 </a:t>
            </a:r>
            <a:r>
              <a:rPr lang="en-US" dirty="0" err="1" smtClean="0">
                <a:solidFill>
                  <a:schemeClr val="accent6"/>
                </a:solidFill>
              </a:rPr>
              <a:t>Setpoint</a:t>
            </a:r>
            <a:r>
              <a:rPr lang="en-US" dirty="0" smtClean="0">
                <a:solidFill>
                  <a:schemeClr val="accent6"/>
                </a:solidFill>
              </a:rPr>
              <a:t> = 18°C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T-Reduced               = 15°C</a:t>
            </a:r>
            <a:endParaRPr lang="en-US" dirty="0">
              <a:solidFill>
                <a:schemeClr val="accent5"/>
              </a:solidFill>
            </a:endParaRPr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810000" y="6248399"/>
            <a:ext cx="411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0:00      06:00       08:30   9:00                 15:00           22:30             24:00</a:t>
            </a:r>
            <a:endParaRPr lang="en-GB" sz="1000" dirty="0"/>
          </a:p>
        </p:txBody>
      </p:sp>
      <p:sp>
        <p:nvSpPr>
          <p:cNvPr id="32" name="Rectangle 31"/>
          <p:cNvSpPr/>
          <p:nvPr/>
        </p:nvSpPr>
        <p:spPr>
          <a:xfrm>
            <a:off x="4038600" y="5562600"/>
            <a:ext cx="393700" cy="59205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4455751" y="5181600"/>
            <a:ext cx="469034" cy="9652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5278037" y="5024639"/>
            <a:ext cx="741763" cy="11176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4948237" y="5543556"/>
            <a:ext cx="304807" cy="59205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6034088" y="5257799"/>
            <a:ext cx="595312" cy="87796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6655271" y="5542047"/>
            <a:ext cx="634059" cy="59205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>
            <a:off x="4025900" y="4953000"/>
            <a:ext cx="0" cy="121920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016374" y="6162674"/>
            <a:ext cx="328612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022723" y="6146884"/>
            <a:ext cx="0" cy="117307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48170" y="6096000"/>
            <a:ext cx="0" cy="117307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948237" y="6105510"/>
            <a:ext cx="0" cy="117307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253045" y="6105494"/>
            <a:ext cx="0" cy="117307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029326" y="6100763"/>
            <a:ext cx="0" cy="117307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629400" y="6096000"/>
            <a:ext cx="0" cy="117307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300911" y="6096000"/>
            <a:ext cx="0" cy="117307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581400" y="5245099"/>
            <a:ext cx="381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chemeClr val="accent6"/>
                </a:solidFill>
              </a:rPr>
              <a:t>18°</a:t>
            </a:r>
            <a:endParaRPr lang="en-GB" sz="1000" dirty="0">
              <a:solidFill>
                <a:schemeClr val="accent6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81400" y="5450642"/>
            <a:ext cx="381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chemeClr val="accent5"/>
                </a:solidFill>
              </a:rPr>
              <a:t>15°</a:t>
            </a:r>
            <a:endParaRPr lang="en-GB" sz="1000" dirty="0">
              <a:solidFill>
                <a:schemeClr val="accent5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581400" y="5058489"/>
            <a:ext cx="381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20°</a:t>
            </a:r>
            <a:endParaRPr lang="en-GB" sz="1000" dirty="0"/>
          </a:p>
        </p:txBody>
      </p:sp>
      <p:sp>
        <p:nvSpPr>
          <p:cNvPr id="44" name="TextBox 43"/>
          <p:cNvSpPr txBox="1"/>
          <p:nvPr/>
        </p:nvSpPr>
        <p:spPr>
          <a:xfrm>
            <a:off x="3581400" y="4891800"/>
            <a:ext cx="381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chemeClr val="accent2"/>
                </a:solidFill>
              </a:rPr>
              <a:t>25°</a:t>
            </a:r>
            <a:endParaRPr lang="en-GB" sz="1000" dirty="0">
              <a:solidFill>
                <a:schemeClr val="accent2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914400" y="3657600"/>
            <a:ext cx="780951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34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3" grpId="0"/>
      <p:bldP spid="32" grpId="0" animBg="1"/>
      <p:bldP spid="34" grpId="0" animBg="1"/>
      <p:bldP spid="36" grpId="0" animBg="1"/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/>
      <p:bldP spid="50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6096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118</a:t>
            </a:fld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1720056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System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HC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DHW Configuration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33651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050417" y="3124200"/>
            <a:ext cx="58674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79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6096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119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1050417" y="2124277"/>
            <a:ext cx="58674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6"/>
          <a:stretch/>
        </p:blipFill>
        <p:spPr bwMode="auto">
          <a:xfrm>
            <a:off x="228600" y="3886200"/>
            <a:ext cx="8686800" cy="232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53000" y="1720056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System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HC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DHW Configuration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1635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12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81000"/>
            <a:ext cx="7543800" cy="762000"/>
          </a:xfrm>
        </p:spPr>
        <p:txBody>
          <a:bodyPr>
            <a:normAutofit/>
          </a:bodyPr>
          <a:lstStyle/>
          <a:p>
            <a:r>
              <a:rPr lang="de-DE" sz="4000" dirty="0" err="1" smtClean="0"/>
              <a:t>Accessories</a:t>
            </a:r>
            <a:r>
              <a:rPr lang="de-DE" sz="4000" dirty="0" smtClean="0"/>
              <a:t>/</a:t>
            </a:r>
            <a:r>
              <a:rPr lang="de-DE" sz="4000" dirty="0" err="1" smtClean="0"/>
              <a:t>options</a:t>
            </a:r>
            <a:r>
              <a:rPr lang="de-DE" sz="4000" dirty="0" smtClean="0"/>
              <a:t>: Outdoor </a:t>
            </a:r>
            <a:r>
              <a:rPr lang="de-DE" sz="4000" dirty="0" err="1" smtClean="0"/>
              <a:t>unit</a:t>
            </a:r>
            <a:endParaRPr lang="en-GB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28600" y="381000"/>
            <a:ext cx="1143000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1.3</a:t>
            </a:r>
            <a:endParaRPr lang="en-GB" sz="4000" dirty="0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71600" y="1447800"/>
            <a:ext cx="7543800" cy="480060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000" dirty="0"/>
              <a:t>EKDP008CA </a:t>
            </a:r>
            <a:r>
              <a:rPr lang="en-US" sz="2000" dirty="0" err="1"/>
              <a:t>drainpan</a:t>
            </a:r>
            <a:r>
              <a:rPr lang="en-US" sz="2000" dirty="0"/>
              <a:t> (</a:t>
            </a:r>
            <a:r>
              <a:rPr lang="nl-BE" sz="2000" dirty="0"/>
              <a:t>Small OU (04-08kW</a:t>
            </a:r>
            <a:r>
              <a:rPr lang="nl-BE" sz="2000" dirty="0" smtClean="0"/>
              <a:t>)</a:t>
            </a:r>
            <a:r>
              <a:rPr lang="en-US" sz="2000" dirty="0" smtClean="0"/>
              <a:t>)</a:t>
            </a:r>
            <a:endParaRPr lang="en-US" sz="2000" dirty="0"/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000" dirty="0"/>
              <a:t>EKDPH008CA </a:t>
            </a:r>
            <a:r>
              <a:rPr lang="en-US" sz="2000" dirty="0" err="1"/>
              <a:t>drainpan</a:t>
            </a:r>
            <a:r>
              <a:rPr lang="en-US" sz="2000" dirty="0"/>
              <a:t> heater (</a:t>
            </a:r>
            <a:r>
              <a:rPr lang="nl-BE" sz="2000" dirty="0"/>
              <a:t>Small OU (04-08kW</a:t>
            </a:r>
            <a:r>
              <a:rPr lang="nl-BE" sz="2000" dirty="0" smtClean="0"/>
              <a:t>))</a:t>
            </a:r>
            <a:endParaRPr lang="en-US" sz="2000" dirty="0"/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000" dirty="0"/>
              <a:t>EKFT008CA U-beams for mounting (</a:t>
            </a:r>
            <a:r>
              <a:rPr lang="nl-BE" sz="2000" dirty="0"/>
              <a:t>Small OU (04-08kW)</a:t>
            </a:r>
            <a:r>
              <a:rPr lang="en-US" sz="2000" dirty="0"/>
              <a:t> only)</a:t>
            </a:r>
            <a:endParaRPr lang="pl-PL" sz="2000" dirty="0"/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000" dirty="0"/>
              <a:t>EKHBPHTH16A bottom plate heater (for ERHQ)</a:t>
            </a:r>
            <a:endParaRPr lang="pl-PL" sz="2000" dirty="0"/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000" dirty="0"/>
              <a:t>EKDK04* drain plug </a:t>
            </a:r>
            <a:r>
              <a:rPr lang="pl-PL" sz="2000" dirty="0"/>
              <a:t> </a:t>
            </a:r>
            <a:r>
              <a:rPr lang="en-US" sz="2000" dirty="0"/>
              <a:t>(for ERHQ)</a:t>
            </a:r>
            <a:endParaRPr lang="pl-PL" sz="2000" dirty="0"/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000" dirty="0"/>
              <a:t>EK016SNC snow hood (for ERLQ - </a:t>
            </a:r>
            <a:r>
              <a:rPr lang="nl-BE" sz="2000" dirty="0"/>
              <a:t>Big OU (11-16kW)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1941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6096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120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1050417" y="2124277"/>
            <a:ext cx="58674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t="74705" b="-2803"/>
          <a:stretch/>
        </p:blipFill>
        <p:spPr bwMode="auto">
          <a:xfrm>
            <a:off x="321012" y="4572000"/>
            <a:ext cx="8594387" cy="87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pic>
        <p:nvPicPr>
          <p:cNvPr id="9219" name="Picture 3" descr="C:\Users\EU4444\Desktop\FQS\Training\HPSU v5\Bilder\Parameter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97" y="4109618"/>
            <a:ext cx="8686800" cy="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953000" y="1720056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System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HC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DHW Configuration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1087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18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121</a:t>
            </a:fld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1050417" y="2124277"/>
            <a:ext cx="58674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30045"/>
            <a:ext cx="8380382" cy="150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EU4444\Desktop\FQS\Training\HPSU v5\Bilder\Parameter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4" y="3682198"/>
            <a:ext cx="8686800" cy="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18" y="5249696"/>
            <a:ext cx="8679964" cy="15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953000" y="1720056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System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HC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DHW Configuration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4177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4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5334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122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1050417" y="2124277"/>
            <a:ext cx="58674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53000" y="1720056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System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HC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DHW Configuration</a:t>
            </a:r>
            <a:endParaRPr lang="en-US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6" y="4435468"/>
            <a:ext cx="8437826" cy="158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Users\EU4444\Desktop\FQS\Training\HPSU v5\Bilder\Parameter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4" y="3987620"/>
            <a:ext cx="8686800" cy="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3217" y="4646577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2"/>
                </a:solidFill>
              </a:rPr>
              <a:t>Rod</a:t>
            </a:r>
            <a:endParaRPr lang="en-GB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61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4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5334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123</a:t>
            </a:fld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sp>
        <p:nvSpPr>
          <p:cNvPr id="10" name="Rectangle 9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Heating  support (HZU)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752600"/>
            <a:ext cx="868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the heating support function (parameter [HZU] = On) is </a:t>
            </a:r>
            <a:r>
              <a:rPr lang="en-US" dirty="0" smtClean="0"/>
              <a:t>activated, the </a:t>
            </a:r>
            <a:r>
              <a:rPr lang="en-US" dirty="0"/>
              <a:t>energy in the </a:t>
            </a:r>
            <a:r>
              <a:rPr lang="en-US" dirty="0" smtClean="0"/>
              <a:t> ROTEX </a:t>
            </a:r>
            <a:r>
              <a:rPr lang="en-US" dirty="0"/>
              <a:t>HPSU compact </a:t>
            </a:r>
            <a:r>
              <a:rPr lang="en-US" dirty="0" smtClean="0"/>
              <a:t>integrated storage </a:t>
            </a:r>
            <a:r>
              <a:rPr lang="en-US" dirty="0"/>
              <a:t>tank is used to take over the </a:t>
            </a:r>
            <a:r>
              <a:rPr lang="en-US" dirty="0" smtClean="0"/>
              <a:t>heating function.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At </a:t>
            </a:r>
            <a:r>
              <a:rPr lang="en-US" dirty="0"/>
              <a:t>a </a:t>
            </a:r>
            <a:r>
              <a:rPr lang="en-US" dirty="0" smtClean="0"/>
              <a:t>sufficiently high </a:t>
            </a:r>
            <a:r>
              <a:rPr lang="en-US" dirty="0"/>
              <a:t>storage tank temperature, the heat pump (</a:t>
            </a:r>
            <a:r>
              <a:rPr lang="en-US" dirty="0" smtClean="0"/>
              <a:t>refrigerant circuit</a:t>
            </a:r>
            <a:r>
              <a:rPr lang="en-US" dirty="0"/>
              <a:t>) remains out of use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838200" y="3215692"/>
            <a:ext cx="723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</a:rPr>
              <a:t>T</a:t>
            </a:r>
            <a:r>
              <a:rPr lang="en-US" sz="1400" dirty="0" err="1">
                <a:solidFill>
                  <a:schemeClr val="bg2"/>
                </a:solidFill>
              </a:rPr>
              <a:t>HZUmin</a:t>
            </a:r>
            <a:r>
              <a:rPr lang="en-US" dirty="0">
                <a:solidFill>
                  <a:schemeClr val="bg2"/>
                </a:solidFill>
              </a:rPr>
              <a:t> = </a:t>
            </a:r>
            <a:r>
              <a:rPr lang="en-US" dirty="0" smtClean="0">
                <a:solidFill>
                  <a:schemeClr val="bg2"/>
                </a:solidFill>
              </a:rPr>
              <a:t>[T-DHW</a:t>
            </a:r>
            <a:r>
              <a:rPr lang="en-GB" dirty="0" err="1" smtClean="0">
                <a:solidFill>
                  <a:schemeClr val="bg2"/>
                </a:solidFill>
              </a:rPr>
              <a:t>Setpoint</a:t>
            </a:r>
            <a:r>
              <a:rPr lang="en-GB" dirty="0">
                <a:solidFill>
                  <a:schemeClr val="bg2"/>
                </a:solidFill>
              </a:rPr>
              <a:t>] + parameter [</a:t>
            </a:r>
            <a:r>
              <a:rPr lang="en-GB" dirty="0" err="1">
                <a:solidFill>
                  <a:schemeClr val="bg2"/>
                </a:solidFill>
              </a:rPr>
              <a:t>TDiff</a:t>
            </a:r>
            <a:r>
              <a:rPr lang="en-GB" dirty="0">
                <a:solidFill>
                  <a:schemeClr val="bg2"/>
                </a:solidFill>
              </a:rPr>
              <a:t>-DHW CH ].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3953470"/>
            <a:ext cx="2117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/>
              <a:t>Switch-on condition: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4410670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chemeClr val="bg2"/>
                </a:solidFill>
              </a:rPr>
              <a:t>T</a:t>
            </a:r>
            <a:r>
              <a:rPr lang="en-GB" sz="1400" dirty="0" err="1">
                <a:solidFill>
                  <a:schemeClr val="bg2"/>
                </a:solidFill>
              </a:rPr>
              <a:t>dhw</a:t>
            </a:r>
            <a:r>
              <a:rPr lang="en-GB" dirty="0">
                <a:solidFill>
                  <a:schemeClr val="bg2"/>
                </a:solidFill>
              </a:rPr>
              <a:t> &gt; </a:t>
            </a:r>
            <a:r>
              <a:rPr lang="en-GB" dirty="0" err="1">
                <a:solidFill>
                  <a:schemeClr val="bg2"/>
                </a:solidFill>
              </a:rPr>
              <a:t>T</a:t>
            </a:r>
            <a:r>
              <a:rPr lang="en-GB" sz="1400" dirty="0" err="1">
                <a:solidFill>
                  <a:schemeClr val="bg2"/>
                </a:solidFill>
              </a:rPr>
              <a:t>HZUmin</a:t>
            </a:r>
            <a:r>
              <a:rPr lang="en-GB" dirty="0">
                <a:solidFill>
                  <a:schemeClr val="bg2"/>
                </a:solidFill>
              </a:rPr>
              <a:t> + 4 K </a:t>
            </a:r>
            <a:r>
              <a:rPr lang="en-GB" b="1" dirty="0">
                <a:solidFill>
                  <a:schemeClr val="bg2"/>
                </a:solidFill>
              </a:rPr>
              <a:t>and </a:t>
            </a:r>
            <a:r>
              <a:rPr lang="en-GB" dirty="0" err="1">
                <a:solidFill>
                  <a:schemeClr val="bg2"/>
                </a:solidFill>
              </a:rPr>
              <a:t>T</a:t>
            </a:r>
            <a:r>
              <a:rPr lang="en-GB" sz="1400" dirty="0" err="1">
                <a:solidFill>
                  <a:schemeClr val="bg2"/>
                </a:solidFill>
              </a:rPr>
              <a:t>dhw</a:t>
            </a:r>
            <a:r>
              <a:rPr lang="en-GB" sz="1400" dirty="0">
                <a:solidFill>
                  <a:schemeClr val="bg2"/>
                </a:solidFill>
              </a:rPr>
              <a:t> </a:t>
            </a:r>
            <a:r>
              <a:rPr lang="en-GB" dirty="0">
                <a:solidFill>
                  <a:schemeClr val="bg2"/>
                </a:solidFill>
              </a:rPr>
              <a:t>&gt; info parameter [T-HS </a:t>
            </a:r>
            <a:r>
              <a:rPr lang="en-GB" dirty="0" err="1">
                <a:solidFill>
                  <a:schemeClr val="bg2"/>
                </a:solidFill>
              </a:rPr>
              <a:t>Setpoint</a:t>
            </a:r>
            <a:r>
              <a:rPr lang="en-GB" dirty="0" smtClean="0">
                <a:solidFill>
                  <a:schemeClr val="bg2"/>
                </a:solidFill>
              </a:rPr>
              <a:t>] + </a:t>
            </a:r>
            <a:r>
              <a:rPr lang="en-GB" dirty="0">
                <a:solidFill>
                  <a:schemeClr val="bg2"/>
                </a:solidFill>
              </a:rPr>
              <a:t>1 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5616" y="4867870"/>
            <a:ext cx="2134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/>
              <a:t>Switch-off condition: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14400" y="5421868"/>
            <a:ext cx="701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</a:rPr>
              <a:t>T</a:t>
            </a:r>
            <a:r>
              <a:rPr lang="en-US" sz="1400" dirty="0" err="1">
                <a:solidFill>
                  <a:schemeClr val="bg2"/>
                </a:solidFill>
              </a:rPr>
              <a:t>dhw</a:t>
            </a:r>
            <a:r>
              <a:rPr lang="en-US" dirty="0">
                <a:solidFill>
                  <a:schemeClr val="bg2"/>
                </a:solidFill>
              </a:rPr>
              <a:t> &lt; </a:t>
            </a:r>
            <a:r>
              <a:rPr lang="en-US" dirty="0" err="1">
                <a:solidFill>
                  <a:schemeClr val="bg2"/>
                </a:solidFill>
              </a:rPr>
              <a:t>T</a:t>
            </a:r>
            <a:r>
              <a:rPr lang="en-US" sz="1400" dirty="0" err="1">
                <a:solidFill>
                  <a:schemeClr val="bg2"/>
                </a:solidFill>
              </a:rPr>
              <a:t>HZUmin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smtClean="0">
                <a:solidFill>
                  <a:schemeClr val="bg2"/>
                </a:solidFill>
              </a:rPr>
              <a:t>	</a:t>
            </a:r>
            <a:r>
              <a:rPr lang="en-US" b="1" dirty="0" smtClean="0">
                <a:solidFill>
                  <a:schemeClr val="bg2"/>
                </a:solidFill>
              </a:rPr>
              <a:t>or 	</a:t>
            </a:r>
            <a:r>
              <a:rPr lang="en-US" dirty="0" err="1" smtClean="0">
                <a:solidFill>
                  <a:schemeClr val="bg2"/>
                </a:solidFill>
              </a:rPr>
              <a:t>T</a:t>
            </a:r>
            <a:r>
              <a:rPr lang="en-US" sz="1400" dirty="0" err="1" smtClean="0">
                <a:solidFill>
                  <a:schemeClr val="bg2"/>
                </a:solidFill>
              </a:rPr>
              <a:t>dhw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&lt; info parameter [T-HS </a:t>
            </a:r>
            <a:r>
              <a:rPr lang="en-US" dirty="0" err="1">
                <a:solidFill>
                  <a:schemeClr val="bg2"/>
                </a:solidFill>
              </a:rPr>
              <a:t>Setpoint</a:t>
            </a:r>
            <a:r>
              <a:rPr lang="en-US" dirty="0">
                <a:solidFill>
                  <a:schemeClr val="bg2"/>
                </a:solidFill>
              </a:rPr>
              <a:t>]</a:t>
            </a:r>
            <a:endParaRPr lang="en-GB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17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6096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124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1050417" y="2124277"/>
            <a:ext cx="58674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53000" y="1720056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System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HC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DHW Configuration</a:t>
            </a:r>
            <a:endParaRPr lang="en-US" dirty="0" smtClean="0"/>
          </a:p>
        </p:txBody>
      </p:sp>
      <p:pic>
        <p:nvPicPr>
          <p:cNvPr id="14" name="Picture 3" descr="C:\Users\EU4444\Desktop\FQS\Training\HPSU v5\Bilder\Parameter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4" y="4136594"/>
            <a:ext cx="8686800" cy="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5"/>
          <a:stretch/>
        </p:blipFill>
        <p:spPr bwMode="auto">
          <a:xfrm>
            <a:off x="217254" y="4581376"/>
            <a:ext cx="8686800" cy="75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79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6096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125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sp>
        <p:nvSpPr>
          <p:cNvPr id="10" name="Rectangle 9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SMART GRID</a:t>
            </a:r>
            <a:endParaRPr lang="en-US" dirty="0"/>
          </a:p>
        </p:txBody>
      </p:sp>
      <p:pic>
        <p:nvPicPr>
          <p:cNvPr id="8" name="Picture 3" descr="C:\Users\EU4444\Desktop\FQS\Training\HPSU v5\Bilder\Paramet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4" y="2743200"/>
            <a:ext cx="8686800" cy="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5400"/>
            <a:ext cx="172179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13"/>
          <p:cNvSpPr/>
          <p:nvPr/>
        </p:nvSpPr>
        <p:spPr>
          <a:xfrm>
            <a:off x="762001" y="1716214"/>
            <a:ext cx="384407" cy="3589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9" b="1"/>
          <a:stretch/>
        </p:blipFill>
        <p:spPr bwMode="auto">
          <a:xfrm>
            <a:off x="179964" y="3200776"/>
            <a:ext cx="8714362" cy="302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3210301"/>
            <a:ext cx="78105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18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6096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126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sp>
        <p:nvSpPr>
          <p:cNvPr id="10" name="Rectangle 9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SMART GRID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3214350"/>
            <a:ext cx="374240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4095750"/>
            <a:ext cx="3505200" cy="216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1450" y="1807161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soon as the function is activated by the parameter [</a:t>
            </a:r>
            <a:r>
              <a:rPr lang="en-US" dirty="0" smtClean="0"/>
              <a:t>SMART GRID</a:t>
            </a:r>
            <a:r>
              <a:rPr lang="en-US" dirty="0"/>
              <a:t>] = 1, the heat pump is moved to an operating </a:t>
            </a:r>
            <a:r>
              <a:rPr lang="en-US" dirty="0" smtClean="0"/>
              <a:t>mode, depending </a:t>
            </a:r>
            <a:r>
              <a:rPr lang="en-US" dirty="0"/>
              <a:t>on the signal </a:t>
            </a:r>
            <a:r>
              <a:rPr lang="en-US" dirty="0" smtClean="0"/>
              <a:t>from the energy </a:t>
            </a:r>
            <a:r>
              <a:rPr lang="en-GB" dirty="0" smtClean="0"/>
              <a:t>supply </a:t>
            </a:r>
            <a:r>
              <a:rPr lang="en-GB" dirty="0"/>
              <a:t>company.</a:t>
            </a:r>
          </a:p>
        </p:txBody>
      </p:sp>
    </p:spTree>
    <p:extLst>
      <p:ext uri="{BB962C8B-B14F-4D97-AF65-F5344CB8AC3E}">
        <p14:creationId xmlns:p14="http://schemas.microsoft.com/office/powerpoint/2010/main" val="252524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5334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127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1050417" y="2124277"/>
            <a:ext cx="58674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53000" y="1720056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System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HC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DHW Configuration</a:t>
            </a:r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4319661"/>
            <a:ext cx="8715375" cy="162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Users\EU4444\Desktop\FQS\Training\HPSU v5\Bilder\Parameter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62085"/>
            <a:ext cx="8686800" cy="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69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6096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128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69617"/>
            <a:ext cx="1279389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903732" y="1554461"/>
            <a:ext cx="293370" cy="2268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24425" y="1471632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System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HC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DHW Configuration</a:t>
            </a:r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3" y="2133802"/>
            <a:ext cx="7734934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23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6096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129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Interlink function</a:t>
            </a:r>
            <a:endParaRPr lang="en-US" dirty="0"/>
          </a:p>
        </p:txBody>
      </p:sp>
      <p:pic>
        <p:nvPicPr>
          <p:cNvPr id="11" name="Picture 2" descr="C:\Users\EU4444\Desktop\FQS\Training\HPSU v5\Bilder\RoCon BM1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28" t="21034" b="35461"/>
          <a:stretch/>
        </p:blipFill>
        <p:spPr bwMode="auto">
          <a:xfrm>
            <a:off x="762000" y="3124200"/>
            <a:ext cx="2570979" cy="340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1952625" y="1924050"/>
            <a:ext cx="0" cy="1198626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0" cy="99060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286000" y="2743200"/>
            <a:ext cx="0" cy="379478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466975" y="2889265"/>
            <a:ext cx="0" cy="234936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952625" y="1943100"/>
            <a:ext cx="2847975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127250" y="2139950"/>
            <a:ext cx="2847975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286000" y="2743200"/>
            <a:ext cx="4219576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466975" y="2873358"/>
            <a:ext cx="4038601" cy="15907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39632"/>
            <a:ext cx="111811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426494"/>
            <a:ext cx="111811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2051"/>
          <p:cNvSpPr txBox="1"/>
          <p:nvPr/>
        </p:nvSpPr>
        <p:spPr>
          <a:xfrm>
            <a:off x="4718160" y="2279024"/>
            <a:ext cx="1244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Main Zone</a:t>
            </a:r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6126184" y="3176638"/>
            <a:ext cx="1777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Additional Zone</a:t>
            </a:r>
            <a:endParaRPr lang="en-GB" dirty="0"/>
          </a:p>
        </p:txBody>
      </p:sp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4396406"/>
            <a:ext cx="754035" cy="162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376612" y="6019800"/>
            <a:ext cx="375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Switching form heating to cooling</a:t>
            </a:r>
            <a:endParaRPr lang="en-US" dirty="0"/>
          </a:p>
        </p:txBody>
      </p:sp>
      <p:sp>
        <p:nvSpPr>
          <p:cNvPr id="2053" name="TextBox 2052"/>
          <p:cNvSpPr txBox="1"/>
          <p:nvPr/>
        </p:nvSpPr>
        <p:spPr>
          <a:xfrm>
            <a:off x="6329125" y="354597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t</a:t>
            </a:r>
            <a:r>
              <a:rPr lang="de-DE" sz="900" dirty="0" err="1" smtClean="0"/>
              <a:t>MAIN</a:t>
            </a:r>
            <a:r>
              <a:rPr lang="de-DE" dirty="0" smtClean="0"/>
              <a:t> + 0-50K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538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2052" grpId="0"/>
      <p:bldP spid="38" grpId="0"/>
      <p:bldP spid="40" grpId="0"/>
      <p:bldP spid="20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13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81000"/>
            <a:ext cx="7543800" cy="762000"/>
          </a:xfrm>
        </p:spPr>
        <p:txBody>
          <a:bodyPr>
            <a:normAutofit/>
          </a:bodyPr>
          <a:lstStyle/>
          <a:p>
            <a:r>
              <a:rPr lang="de-DE" sz="4000" dirty="0" err="1" smtClean="0"/>
              <a:t>Accessories</a:t>
            </a:r>
            <a:r>
              <a:rPr lang="de-DE" sz="4000" dirty="0" smtClean="0"/>
              <a:t>/</a:t>
            </a:r>
            <a:r>
              <a:rPr lang="de-DE" sz="4000" dirty="0" err="1" smtClean="0"/>
              <a:t>options</a:t>
            </a:r>
            <a:r>
              <a:rPr lang="de-DE" sz="4000" dirty="0" smtClean="0"/>
              <a:t>: Outdoor </a:t>
            </a:r>
            <a:r>
              <a:rPr lang="de-DE" sz="4000" dirty="0" err="1" smtClean="0"/>
              <a:t>unit</a:t>
            </a:r>
            <a:endParaRPr lang="en-GB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28600" y="381000"/>
            <a:ext cx="1143000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1.3</a:t>
            </a:r>
            <a:endParaRPr lang="en-GB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71600" y="1447800"/>
            <a:ext cx="6781800" cy="2133600"/>
          </a:xfrm>
        </p:spPr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en-US" sz="2000" b="1" dirty="0" smtClean="0"/>
              <a:t>EKDP008CA </a:t>
            </a:r>
            <a:r>
              <a:rPr lang="pl-PL" sz="2000" b="1" dirty="0"/>
              <a:t>drainpan</a:t>
            </a:r>
            <a:r>
              <a:rPr lang="en-US" sz="2000" b="1" dirty="0"/>
              <a:t> </a:t>
            </a:r>
            <a:r>
              <a:rPr lang="en-US" sz="2000" dirty="0"/>
              <a:t>(only for </a:t>
            </a:r>
            <a:r>
              <a:rPr lang="nl-BE" sz="2000" dirty="0"/>
              <a:t>Small OU (04-08kW</a:t>
            </a:r>
            <a:r>
              <a:rPr lang="nl-BE" sz="2000" dirty="0" smtClean="0"/>
              <a:t>)</a:t>
            </a:r>
            <a:r>
              <a:rPr lang="en-US" sz="2000" dirty="0" smtClean="0"/>
              <a:t> </a:t>
            </a:r>
          </a:p>
          <a:p>
            <a:pPr marL="457200" indent="-457200">
              <a:buAutoNum type="arabicParenR"/>
            </a:pPr>
            <a:endParaRPr lang="en-US" sz="1100" dirty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Small </a:t>
            </a:r>
            <a:r>
              <a:rPr lang="en-US" dirty="0"/>
              <a:t>OU (04-08 kW) for </a:t>
            </a:r>
            <a:r>
              <a:rPr lang="de-DE" dirty="0" smtClean="0"/>
              <a:t>HPSU </a:t>
            </a:r>
            <a:r>
              <a:rPr lang="en-US" dirty="0" smtClean="0"/>
              <a:t>has </a:t>
            </a:r>
            <a:r>
              <a:rPr lang="en-US" dirty="0"/>
              <a:t>free hanging coil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If required, you can mount a drain pan for outdoor unit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Collect water from defrost cycle and drain via central hole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Consists of a </a:t>
            </a:r>
            <a:r>
              <a:rPr lang="en-US" dirty="0" smtClean="0"/>
              <a:t>drain pan </a:t>
            </a:r>
            <a:r>
              <a:rPr lang="en-US" dirty="0"/>
              <a:t>and U-beams</a:t>
            </a:r>
          </a:p>
          <a:p>
            <a:endParaRPr lang="en-GB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719052"/>
            <a:ext cx="285914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268759"/>
            <a:ext cx="645954" cy="69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90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6096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130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050417" y="2124277"/>
            <a:ext cx="58674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47507"/>
            <a:ext cx="8229600" cy="1773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EU4444\Desktop\FQS\Training\HPSU v5\Bilder\Parameter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3819525"/>
            <a:ext cx="8229600" cy="43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24425" y="1471632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System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HC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DHW Configuration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229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6096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131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050417" y="2124277"/>
            <a:ext cx="58674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24425" y="1471632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System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HC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DHW Configuration</a:t>
            </a:r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4885"/>
          <a:stretch/>
        </p:blipFill>
        <p:spPr bwMode="auto">
          <a:xfrm>
            <a:off x="304800" y="4648200"/>
            <a:ext cx="8305800" cy="59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EU4444\Desktop\FQS\Training\HPSU v5\Bilder\Parameter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05182"/>
            <a:ext cx="8305800" cy="43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03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6096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132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524001"/>
            <a:ext cx="1447800" cy="115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953888" y="1876425"/>
            <a:ext cx="331987" cy="2667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57"/>
          <a:stretch/>
        </p:blipFill>
        <p:spPr bwMode="auto">
          <a:xfrm>
            <a:off x="670085" y="3429000"/>
            <a:ext cx="780382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EU4444\Desktop\FQS\Training\HPSU v5\Bilder\Parameter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5" y="3041634"/>
            <a:ext cx="7803829" cy="41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24425" y="1471632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System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HC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DHW Configuration</a:t>
            </a:r>
            <a:endParaRPr lang="en-US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562600" y="4057650"/>
            <a:ext cx="3048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57400" y="4178300"/>
            <a:ext cx="31242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905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6096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133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050417" y="2124277"/>
            <a:ext cx="58674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23" b="1033"/>
          <a:stretch/>
        </p:blipFill>
        <p:spPr bwMode="auto">
          <a:xfrm>
            <a:off x="523875" y="4191000"/>
            <a:ext cx="7803829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EU4444\Desktop\FQS\Training\HPSU v5\Bilder\Parameter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96251"/>
            <a:ext cx="7803829" cy="41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924425" y="1471632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System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HC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DHW Configuration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807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4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6096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134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050417" y="2124277"/>
            <a:ext cx="58674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24425" y="1471632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Setup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System Configuration</a:t>
            </a:r>
            <a:endParaRPr lang="en-US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HC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DHW Configuration</a:t>
            </a:r>
            <a:endParaRPr lang="en-US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62400"/>
            <a:ext cx="8991600" cy="160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40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5334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135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050417" y="2124277"/>
            <a:ext cx="58674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24425" y="1471632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Setup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System Configuration</a:t>
            </a:r>
            <a:endParaRPr lang="en-US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HC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DHW Configuration</a:t>
            </a:r>
            <a:endParaRPr lang="en-US" dirty="0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45797"/>
            <a:ext cx="8229600" cy="194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EU4444\Desktop\FQS\Training\HPSU v5\Bilder\Parameter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96249"/>
            <a:ext cx="8534400" cy="44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69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5334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136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Power BIV Example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23850" y="1752600"/>
            <a:ext cx="84963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HPSU tank </a:t>
            </a:r>
            <a:r>
              <a:rPr lang="en-US" dirty="0"/>
              <a:t>is loaded to 65°C and HZU is </a:t>
            </a:r>
            <a:r>
              <a:rPr lang="en-US" dirty="0" smtClean="0"/>
              <a:t>permitted.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3000W </a:t>
            </a:r>
            <a:r>
              <a:rPr lang="en-US" dirty="0"/>
              <a:t>are </a:t>
            </a:r>
            <a:r>
              <a:rPr lang="en-US" dirty="0" smtClean="0"/>
              <a:t>taken </a:t>
            </a:r>
            <a:r>
              <a:rPr lang="en-US" dirty="0"/>
              <a:t>for </a:t>
            </a:r>
            <a:r>
              <a:rPr lang="en-US" dirty="0" smtClean="0"/>
              <a:t>CH. (Power BIV)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The additional heater (BIV or DB) is loading the tank with more than 3000W.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Tank temperature won’t change. (3000W out and 3000W 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Heat pump won’t start.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needed heating load for the house is 4000W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 The house will cool down</a:t>
            </a:r>
          </a:p>
        </p:txBody>
      </p:sp>
    </p:spTree>
    <p:extLst>
      <p:ext uri="{BB962C8B-B14F-4D97-AF65-F5344CB8AC3E}">
        <p14:creationId xmlns:p14="http://schemas.microsoft.com/office/powerpoint/2010/main" val="23549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5334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137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050417" y="2124277"/>
            <a:ext cx="58674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24425" y="1471632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Setup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System Configuration</a:t>
            </a:r>
            <a:endParaRPr lang="en-US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HC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DHW Configuration</a:t>
            </a:r>
            <a:endParaRPr lang="en-US" dirty="0" smtClean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3581400"/>
            <a:ext cx="7829550" cy="139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886201"/>
            <a:ext cx="7848600" cy="180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28600" y="5702765"/>
            <a:ext cx="883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Quite mode reduced the capacity to 55% and tests showed a reduction of 10dbA (for GBS)</a:t>
            </a:r>
          </a:p>
        </p:txBody>
      </p:sp>
    </p:spTree>
    <p:extLst>
      <p:ext uri="{BB962C8B-B14F-4D97-AF65-F5344CB8AC3E}">
        <p14:creationId xmlns:p14="http://schemas.microsoft.com/office/powerpoint/2010/main" val="349075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5334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138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1"/>
            <a:ext cx="1524000" cy="121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949220" y="1908003"/>
            <a:ext cx="349460" cy="2667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24425" y="1471632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Setup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System Configuration</a:t>
            </a:r>
            <a:endParaRPr lang="en-US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HC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DHW Configuration</a:t>
            </a:r>
            <a:endParaRPr lang="en-US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743200"/>
            <a:ext cx="6934200" cy="379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25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5334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139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050417" y="2124277"/>
            <a:ext cx="58674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24425" y="1471632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Setup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System Configuration</a:t>
            </a:r>
            <a:endParaRPr lang="en-US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HC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DHW Configuration</a:t>
            </a:r>
            <a:endParaRPr lang="en-US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95800"/>
            <a:ext cx="7827577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99"/>
          <a:stretch/>
        </p:blipFill>
        <p:spPr bwMode="auto">
          <a:xfrm>
            <a:off x="838200" y="4127770"/>
            <a:ext cx="7829550" cy="36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6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14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81000"/>
            <a:ext cx="7543800" cy="762000"/>
          </a:xfrm>
        </p:spPr>
        <p:txBody>
          <a:bodyPr>
            <a:normAutofit/>
          </a:bodyPr>
          <a:lstStyle/>
          <a:p>
            <a:r>
              <a:rPr lang="de-DE" sz="4000" dirty="0" err="1" smtClean="0"/>
              <a:t>Accessories</a:t>
            </a:r>
            <a:r>
              <a:rPr lang="de-DE" sz="4000" dirty="0" smtClean="0"/>
              <a:t>/</a:t>
            </a:r>
            <a:r>
              <a:rPr lang="de-DE" sz="4000" dirty="0" err="1" smtClean="0"/>
              <a:t>options</a:t>
            </a:r>
            <a:r>
              <a:rPr lang="de-DE" sz="4000" dirty="0" smtClean="0"/>
              <a:t>: Outdoor </a:t>
            </a:r>
            <a:r>
              <a:rPr lang="de-DE" sz="4000" dirty="0" err="1" smtClean="0"/>
              <a:t>unit</a:t>
            </a:r>
            <a:endParaRPr lang="en-GB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28600" y="381000"/>
            <a:ext cx="1143000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1.3</a:t>
            </a:r>
            <a:endParaRPr lang="en-GB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71600" y="1447800"/>
            <a:ext cx="6858000" cy="2743200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2) </a:t>
            </a:r>
            <a:r>
              <a:rPr lang="en-US" sz="2400" b="1" dirty="0"/>
              <a:t>EKDPH008CA </a:t>
            </a:r>
            <a:r>
              <a:rPr lang="en-US" sz="2400" b="1" dirty="0" smtClean="0"/>
              <a:t>drain pan </a:t>
            </a:r>
            <a:r>
              <a:rPr lang="en-US" sz="2400" b="1" dirty="0"/>
              <a:t>heater </a:t>
            </a:r>
            <a:r>
              <a:rPr lang="en-US" sz="2400" dirty="0"/>
              <a:t>(</a:t>
            </a:r>
            <a:r>
              <a:rPr lang="nl-BE" sz="2400" dirty="0"/>
              <a:t>Small OU (04-08kW)</a:t>
            </a:r>
            <a:r>
              <a:rPr lang="en-US" sz="2400" dirty="0"/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Drain pan heater for drain pan EKDP008CA 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Recommended when a drain pan is used in cold regions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90W  &amp; controlled by OU (</a:t>
            </a:r>
            <a:r>
              <a:rPr lang="en-US" dirty="0" err="1"/>
              <a:t>faston</a:t>
            </a:r>
            <a:r>
              <a:rPr lang="en-US" dirty="0"/>
              <a:t> terminal on </a:t>
            </a:r>
            <a:r>
              <a:rPr lang="en-US" dirty="0" err="1"/>
              <a:t>pcb</a:t>
            </a:r>
            <a:r>
              <a:rPr lang="en-US" dirty="0"/>
              <a:t>)</a:t>
            </a:r>
          </a:p>
          <a:p>
            <a:endParaRPr lang="en-US" sz="1800" b="1" dirty="0"/>
          </a:p>
          <a:p>
            <a:r>
              <a:rPr lang="en-US" sz="2400" dirty="0"/>
              <a:t>3) </a:t>
            </a:r>
            <a:r>
              <a:rPr lang="en-US" sz="2400" b="1" dirty="0"/>
              <a:t>EKFT008CA U-beams </a:t>
            </a:r>
            <a:r>
              <a:rPr lang="en-US" sz="2400" dirty="0"/>
              <a:t>(</a:t>
            </a:r>
            <a:r>
              <a:rPr lang="nl-BE" sz="2400" dirty="0"/>
              <a:t>Small OU (04-08kW)</a:t>
            </a:r>
            <a:r>
              <a:rPr lang="en-US" sz="2400" dirty="0"/>
              <a:t> only)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U-beams for mounting outdoor unit </a:t>
            </a:r>
            <a:r>
              <a:rPr lang="en-US" b="1" dirty="0"/>
              <a:t>without</a:t>
            </a:r>
            <a:r>
              <a:rPr lang="en-US" dirty="0"/>
              <a:t> </a:t>
            </a:r>
            <a:r>
              <a:rPr lang="en-US" dirty="0" err="1"/>
              <a:t>drainpan</a:t>
            </a: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Height 25cm</a:t>
            </a:r>
          </a:p>
          <a:p>
            <a:endParaRPr lang="en-GB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268759"/>
            <a:ext cx="645954" cy="69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773323"/>
            <a:ext cx="1512168" cy="1607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014" y="5048271"/>
            <a:ext cx="13335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5048271"/>
            <a:ext cx="13335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05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5334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140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1088333" cy="86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936842" y="1786608"/>
            <a:ext cx="227149" cy="2268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24425" y="1471632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Setup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System Configuration</a:t>
            </a:r>
            <a:endParaRPr lang="en-US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HC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DHW Configuration</a:t>
            </a:r>
            <a:endParaRPr lang="en-US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25738"/>
            <a:ext cx="8033606" cy="412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46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5334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141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1"/>
            <a:ext cx="1676400" cy="133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982321" y="1952016"/>
            <a:ext cx="384407" cy="2966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24425" y="1471632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Setup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System Configuration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HC Configuration</a:t>
            </a: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DHW Configuration</a:t>
            </a:r>
            <a:endParaRPr lang="en-US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98" y="3124200"/>
            <a:ext cx="7427879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68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5334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142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050417" y="2124277"/>
            <a:ext cx="58674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24425" y="1471632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Setup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System Configuration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HC Configuration</a:t>
            </a: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DHW Configuration</a:t>
            </a:r>
            <a:endParaRPr lang="en-US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62349"/>
            <a:ext cx="8382000" cy="158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20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5334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143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2558778" cy="20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050417" y="2124277"/>
            <a:ext cx="58674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24425" y="1471632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Setup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System Configuration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HC Configuration</a:t>
            </a: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DHW Configuration</a:t>
            </a:r>
            <a:endParaRPr lang="en-US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72" y="3908291"/>
            <a:ext cx="8382000" cy="217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71"/>
          <a:stretch/>
        </p:blipFill>
        <p:spPr bwMode="auto">
          <a:xfrm>
            <a:off x="342900" y="3717991"/>
            <a:ext cx="8382000" cy="22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96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5334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144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1"/>
            <a:ext cx="162614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971144" y="1905000"/>
            <a:ext cx="366933" cy="3389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24425" y="1471632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Setup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System Configuration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HC Configuration</a:t>
            </a: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DHW Configuration</a:t>
            </a:r>
            <a:endParaRPr lang="en-US" dirty="0" smtClean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71800"/>
            <a:ext cx="7696200" cy="358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85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5334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145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Cooling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18" y="1574800"/>
            <a:ext cx="2976563" cy="256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4495800"/>
            <a:ext cx="777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the ambient temperature below 4°C the unit changes automatically to heating.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T_H/K </a:t>
            </a:r>
            <a:r>
              <a:rPr lang="en-US" dirty="0" err="1" smtClean="0"/>
              <a:t>Umschaltung</a:t>
            </a:r>
            <a:r>
              <a:rPr lang="en-US" dirty="0" smtClean="0"/>
              <a:t> (changeover) is reached unit changes to cooling, if the ambient temperature is min 2K below the unit changes back to the previous operation mode.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9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5334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146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1371600" cy="109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953137" y="1848256"/>
            <a:ext cx="314514" cy="2667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24425" y="1471632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Setup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System Configuration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HC Configuration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DHW Configuration</a:t>
            </a:r>
            <a:endParaRPr lang="en-US" sz="2400" b="1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01557"/>
            <a:ext cx="8191500" cy="370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04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5334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147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</a:t>
            </a:r>
            <a:endParaRPr lang="en-US" sz="4000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3.3</a:t>
            </a:r>
            <a:endParaRPr lang="en-GB" sz="4000" dirty="0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Special Level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2667000" cy="143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06" y="2895600"/>
            <a:ext cx="7543800" cy="323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48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U4444\Desktop\FQS\Training\HPSU v5\Bilder\Tite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6" b="7428"/>
          <a:stretch/>
        </p:blipFill>
        <p:spPr bwMode="auto">
          <a:xfrm>
            <a:off x="3842750" y="2743200"/>
            <a:ext cx="469619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914400"/>
            <a:ext cx="8686800" cy="1168400"/>
          </a:xfrm>
        </p:spPr>
        <p:txBody>
          <a:bodyPr/>
          <a:lstStyle/>
          <a:p>
            <a:pPr algn="l"/>
            <a:r>
              <a:rPr lang="de-DE" dirty="0" smtClean="0">
                <a:solidFill>
                  <a:schemeClr val="tx1"/>
                </a:solidFill>
              </a:rPr>
              <a:t>4. </a:t>
            </a:r>
            <a:r>
              <a:rPr lang="en-US" dirty="0" smtClean="0">
                <a:solidFill>
                  <a:schemeClr val="tx1"/>
                </a:solidFill>
              </a:rPr>
              <a:t>Commissioning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04800" y="2057400"/>
            <a:ext cx="8686800" cy="1016000"/>
          </a:xfrm>
        </p:spPr>
        <p:txBody>
          <a:bodyPr/>
          <a:lstStyle/>
          <a:p>
            <a:pPr algn="l"/>
            <a:r>
              <a:rPr lang="en-US" dirty="0" smtClean="0"/>
              <a:t>DAIKIN Altherma with integrated solar unit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19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10668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149</a:t>
            </a:fld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Commissioning and Installation</a:t>
            </a:r>
            <a:endParaRPr lang="en-US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4.</a:t>
            </a:r>
            <a:endParaRPr lang="en-GB" sz="4000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71600" y="1447800"/>
            <a:ext cx="7543800" cy="4292600"/>
          </a:xfrm>
        </p:spPr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 smtClean="0"/>
              <a:t>Outdoor Unit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 smtClean="0"/>
              <a:t>Indoor</a:t>
            </a:r>
            <a:r>
              <a:rPr lang="de-DE" dirty="0" smtClean="0"/>
              <a:t> Unit</a:t>
            </a:r>
          </a:p>
          <a:p>
            <a:pPr marL="971550" lvl="1" indent="-514350">
              <a:buFont typeface="Arial" panose="020B0604020202020204" pitchFamily="34" charset="0"/>
              <a:buAutoNum type="arabicPeriod"/>
            </a:pPr>
            <a:endParaRPr lang="de-DE" dirty="0" smtClean="0"/>
          </a:p>
          <a:p>
            <a:endParaRPr lang="en-US" dirty="0" smtClean="0"/>
          </a:p>
          <a:p>
            <a:pPr marL="514350" indent="-514350"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7029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15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81000"/>
            <a:ext cx="7543800" cy="762000"/>
          </a:xfrm>
        </p:spPr>
        <p:txBody>
          <a:bodyPr>
            <a:normAutofit/>
          </a:bodyPr>
          <a:lstStyle/>
          <a:p>
            <a:r>
              <a:rPr lang="de-DE" sz="4000" dirty="0" err="1" smtClean="0"/>
              <a:t>Accessories</a:t>
            </a:r>
            <a:r>
              <a:rPr lang="de-DE" sz="4000" dirty="0" smtClean="0"/>
              <a:t>/</a:t>
            </a:r>
            <a:r>
              <a:rPr lang="de-DE" sz="4000" dirty="0" err="1" smtClean="0"/>
              <a:t>options</a:t>
            </a:r>
            <a:r>
              <a:rPr lang="de-DE" sz="4000" dirty="0" smtClean="0"/>
              <a:t>: Outdoor </a:t>
            </a:r>
            <a:r>
              <a:rPr lang="de-DE" sz="4000" dirty="0" err="1" smtClean="0"/>
              <a:t>unit</a:t>
            </a:r>
            <a:endParaRPr lang="en-GB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28600" y="381000"/>
            <a:ext cx="1143000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1.3</a:t>
            </a:r>
            <a:endParaRPr lang="en-GB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71600" y="1447800"/>
            <a:ext cx="6629400" cy="19812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4) EKHBPHTH16A </a:t>
            </a:r>
            <a:r>
              <a:rPr lang="en-US" sz="2400" b="1" dirty="0"/>
              <a:t>bottom plate heater </a:t>
            </a:r>
            <a:r>
              <a:rPr lang="en-US" sz="2400" dirty="0"/>
              <a:t>(for ERHQ</a:t>
            </a:r>
            <a:r>
              <a:rPr lang="en-US" sz="2400" dirty="0" smtClean="0"/>
              <a:t>)</a:t>
            </a:r>
          </a:p>
          <a:p>
            <a:endParaRPr lang="en-US" sz="1600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Bottom plate heater for ER</a:t>
            </a:r>
            <a:r>
              <a:rPr lang="en-US" b="1" dirty="0"/>
              <a:t>H</a:t>
            </a:r>
            <a:r>
              <a:rPr lang="en-US" dirty="0"/>
              <a:t>Q* units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Controlled by indoor unit (settings)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EKRP1HBAA is also required </a:t>
            </a:r>
            <a:r>
              <a:rPr lang="en-US" dirty="0" smtClean="0"/>
              <a:t>(</a:t>
            </a:r>
            <a:r>
              <a:rPr lang="en-US" dirty="0"/>
              <a:t>for control signal)</a:t>
            </a:r>
          </a:p>
          <a:p>
            <a:endParaRPr lang="en-GB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129" y="1143000"/>
            <a:ext cx="774525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956" y="2514600"/>
            <a:ext cx="2476432" cy="172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221254"/>
              </p:ext>
            </p:extLst>
          </p:nvPr>
        </p:nvGraphicFramePr>
        <p:xfrm>
          <a:off x="1143000" y="4247359"/>
          <a:ext cx="7192254" cy="1752600"/>
        </p:xfrm>
        <a:graphic>
          <a:graphicData uri="http://schemas.openxmlformats.org/drawingml/2006/table">
            <a:tbl>
              <a:tblPr/>
              <a:tblGrid>
                <a:gridCol w="1457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3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3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Bottom plate heater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Drain socket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ERLQ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Standard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Use prohibited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1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ERHQ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Optional kit </a:t>
                      </a:r>
                      <a:r>
                        <a:rPr lang="en-GB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(a)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Optional kit </a:t>
                      </a:r>
                      <a:r>
                        <a:rPr lang="en-GB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(a)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(a) Combination of both options prohibited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171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150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OU</a:t>
            </a:r>
            <a:endParaRPr lang="en-US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4.1</a:t>
            </a:r>
            <a:endParaRPr lang="en-GB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1371600"/>
            <a:ext cx="8229600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>
              <a:spcBef>
                <a:spcPct val="50000"/>
              </a:spcBef>
              <a:defRPr/>
            </a:pPr>
            <a:r>
              <a:rPr lang="en-GB" kern="0" dirty="0" smtClean="0">
                <a:solidFill>
                  <a:srgbClr val="0083C1"/>
                </a:solidFill>
              </a:rPr>
              <a:t>When </a:t>
            </a:r>
            <a:r>
              <a:rPr lang="en-GB" kern="0" dirty="0">
                <a:solidFill>
                  <a:srgbClr val="0083C1"/>
                </a:solidFill>
              </a:rPr>
              <a:t>installing the </a:t>
            </a:r>
            <a:r>
              <a:rPr lang="en-GB" b="1" kern="0" dirty="0">
                <a:solidFill>
                  <a:srgbClr val="0083C1"/>
                </a:solidFill>
              </a:rPr>
              <a:t>outdoor</a:t>
            </a:r>
            <a:r>
              <a:rPr lang="en-GB" kern="0" dirty="0">
                <a:solidFill>
                  <a:srgbClr val="0083C1"/>
                </a:solidFill>
              </a:rPr>
              <a:t> unit, the following points should be </a:t>
            </a:r>
            <a:r>
              <a:rPr lang="en-GB" kern="0" dirty="0" smtClean="0">
                <a:solidFill>
                  <a:srgbClr val="0083C1"/>
                </a:solidFill>
              </a:rPr>
              <a:t>considered:</a:t>
            </a:r>
          </a:p>
          <a:p>
            <a:pPr lvl="0" eaLnBrk="0" hangingPunct="0">
              <a:spcBef>
                <a:spcPct val="50000"/>
              </a:spcBef>
              <a:defRPr/>
            </a:pPr>
            <a:endParaRPr lang="en-GB" kern="0" dirty="0" smtClean="0">
              <a:solidFill>
                <a:srgbClr val="0083C1"/>
              </a:solidFill>
            </a:endParaRPr>
          </a:p>
          <a:p>
            <a:pPr marL="285750" lvl="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0083C1"/>
                </a:solidFill>
              </a:rPr>
              <a:t>Is </a:t>
            </a:r>
            <a:r>
              <a:rPr lang="en-GB" kern="0" dirty="0">
                <a:solidFill>
                  <a:srgbClr val="0083C1"/>
                </a:solidFill>
              </a:rPr>
              <a:t>the </a:t>
            </a:r>
            <a:r>
              <a:rPr lang="en-GB" kern="0" dirty="0" smtClean="0">
                <a:solidFill>
                  <a:srgbClr val="0083C1"/>
                </a:solidFill>
              </a:rPr>
              <a:t>unit</a:t>
            </a:r>
            <a:r>
              <a:rPr lang="de-DE" kern="0" dirty="0" smtClean="0">
                <a:solidFill>
                  <a:srgbClr val="0083C1"/>
                </a:solidFill>
              </a:rPr>
              <a:t> </a:t>
            </a:r>
            <a:r>
              <a:rPr lang="en-GB" kern="0" dirty="0" smtClean="0">
                <a:solidFill>
                  <a:srgbClr val="0083C1"/>
                </a:solidFill>
              </a:rPr>
              <a:t>safely situated</a:t>
            </a:r>
          </a:p>
          <a:p>
            <a:pPr marL="285750" lvl="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0083C1"/>
                </a:solidFill>
              </a:rPr>
              <a:t>Can </a:t>
            </a:r>
            <a:r>
              <a:rPr lang="en-GB" kern="0" dirty="0">
                <a:solidFill>
                  <a:srgbClr val="0083C1"/>
                </a:solidFill>
              </a:rPr>
              <a:t>the unit be safely maintained</a:t>
            </a:r>
          </a:p>
          <a:p>
            <a:pPr marL="285750" lvl="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0083C1"/>
                </a:solidFill>
              </a:rPr>
              <a:t>Is </a:t>
            </a:r>
            <a:r>
              <a:rPr lang="en-GB" kern="0" dirty="0">
                <a:solidFill>
                  <a:srgbClr val="0083C1"/>
                </a:solidFill>
              </a:rPr>
              <a:t>there sufficient room to remove components</a:t>
            </a:r>
          </a:p>
          <a:p>
            <a:pPr marL="285750" lvl="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0083C1"/>
                </a:solidFill>
              </a:rPr>
              <a:t>Is </a:t>
            </a:r>
            <a:r>
              <a:rPr lang="en-GB" kern="0" dirty="0">
                <a:solidFill>
                  <a:srgbClr val="0083C1"/>
                </a:solidFill>
              </a:rPr>
              <a:t>there sufficient space to clean the outdoor unit heat exchanger</a:t>
            </a:r>
          </a:p>
          <a:p>
            <a:pPr marL="285750" lvl="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0083C1"/>
                </a:solidFill>
              </a:rPr>
              <a:t>Is </a:t>
            </a:r>
            <a:r>
              <a:rPr lang="en-GB" kern="0" dirty="0">
                <a:solidFill>
                  <a:srgbClr val="0083C1"/>
                </a:solidFill>
              </a:rPr>
              <a:t>there adequate air flow available around the unit</a:t>
            </a:r>
          </a:p>
          <a:p>
            <a:pPr marL="285750" lvl="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0083C1"/>
                </a:solidFill>
              </a:rPr>
              <a:t>Is </a:t>
            </a:r>
            <a:r>
              <a:rPr lang="en-GB" kern="0" dirty="0">
                <a:solidFill>
                  <a:srgbClr val="0083C1"/>
                </a:solidFill>
              </a:rPr>
              <a:t>there a requirement for a snow canopy</a:t>
            </a:r>
          </a:p>
          <a:p>
            <a:pPr marL="285750" lvl="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0083C1"/>
                </a:solidFill>
              </a:rPr>
              <a:t>Is </a:t>
            </a:r>
            <a:r>
              <a:rPr lang="en-GB" kern="0" dirty="0">
                <a:solidFill>
                  <a:srgbClr val="0083C1"/>
                </a:solidFill>
              </a:rPr>
              <a:t>the discharge air route acceptable, no </a:t>
            </a:r>
            <a:r>
              <a:rPr lang="en-GB" kern="0" dirty="0" err="1" smtClean="0">
                <a:solidFill>
                  <a:srgbClr val="0083C1"/>
                </a:solidFill>
              </a:rPr>
              <a:t>noisance</a:t>
            </a:r>
            <a:r>
              <a:rPr lang="en-GB" kern="0" dirty="0" smtClean="0">
                <a:solidFill>
                  <a:srgbClr val="0083C1"/>
                </a:solidFill>
              </a:rPr>
              <a:t> </a:t>
            </a:r>
            <a:r>
              <a:rPr lang="en-GB" kern="0" dirty="0">
                <a:solidFill>
                  <a:srgbClr val="0083C1"/>
                </a:solidFill>
              </a:rPr>
              <a:t>towards neighbours</a:t>
            </a:r>
          </a:p>
          <a:p>
            <a:pPr marL="285750" lvl="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0083C1"/>
                </a:solidFill>
              </a:rPr>
              <a:t>Is </a:t>
            </a:r>
            <a:r>
              <a:rPr lang="en-GB" kern="0" dirty="0">
                <a:solidFill>
                  <a:srgbClr val="0083C1"/>
                </a:solidFill>
              </a:rPr>
              <a:t>operational noise a problem to consider, is it under a bedroom window</a:t>
            </a:r>
          </a:p>
          <a:p>
            <a:pPr marL="285750" lvl="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0083C1"/>
                </a:solidFill>
              </a:rPr>
              <a:t>Is </a:t>
            </a:r>
            <a:r>
              <a:rPr lang="en-GB" kern="0" dirty="0">
                <a:solidFill>
                  <a:srgbClr val="0083C1"/>
                </a:solidFill>
              </a:rPr>
              <a:t>drainage required on the outdoor unit </a:t>
            </a:r>
          </a:p>
          <a:p>
            <a:pPr marL="285750" lvl="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0083C1"/>
                </a:solidFill>
              </a:rPr>
              <a:t>Prevailing </a:t>
            </a:r>
            <a:r>
              <a:rPr lang="en-GB" kern="0" dirty="0">
                <a:solidFill>
                  <a:srgbClr val="0083C1"/>
                </a:solidFill>
              </a:rPr>
              <a:t>wind</a:t>
            </a:r>
            <a:endParaRPr lang="en-US" kern="0" dirty="0">
              <a:solidFill>
                <a:srgbClr val="0083C1"/>
              </a:solidFill>
            </a:endParaRPr>
          </a:p>
          <a:p>
            <a:endParaRPr lang="en-GB" dirty="0">
              <a:solidFill>
                <a:srgbClr val="0083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09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151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4.1</a:t>
            </a:r>
            <a:endParaRPr lang="en-GB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1371600"/>
            <a:ext cx="8229600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000" dirty="0">
                <a:solidFill>
                  <a:srgbClr val="0083C1"/>
                </a:solidFill>
              </a:rPr>
              <a:t>We expect the installation of the equipment to comply with the installation instructions</a:t>
            </a:r>
            <a:r>
              <a:rPr lang="pl-PL" sz="2000" dirty="0">
                <a:solidFill>
                  <a:srgbClr val="0083C1"/>
                </a:solidFill>
              </a:rPr>
              <a:t>.</a:t>
            </a:r>
            <a:endParaRPr lang="nl-BE" sz="2000" kern="0" dirty="0">
              <a:solidFill>
                <a:srgbClr val="0083C1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en-GB" sz="2000" kern="0" dirty="0">
                <a:solidFill>
                  <a:srgbClr val="0083C1"/>
                </a:solidFill>
              </a:rPr>
              <a:t>With this in mind, we also expect the outdoor unit not to be mounted directly onto the floor. i.e. the unit to be mounted on a wall bracket, or some form of elevated feet with all drain holes free</a:t>
            </a:r>
            <a:r>
              <a:rPr lang="pl-PL" sz="2000" kern="0" dirty="0">
                <a:solidFill>
                  <a:srgbClr val="0083C1"/>
                </a:solidFill>
              </a:rPr>
              <a:t>.</a:t>
            </a:r>
            <a:r>
              <a:rPr lang="en-GB" sz="2000" kern="0" dirty="0">
                <a:solidFill>
                  <a:srgbClr val="0083C1"/>
                </a:solidFill>
              </a:rPr>
              <a:t>  </a:t>
            </a:r>
          </a:p>
          <a:p>
            <a:pPr>
              <a:spcBef>
                <a:spcPct val="50000"/>
              </a:spcBef>
              <a:defRPr/>
            </a:pPr>
            <a:r>
              <a:rPr lang="en-GB" sz="2200" b="1" kern="0" dirty="0">
                <a:sym typeface="Wingdings" panose="05000000000000000000" pitchFamily="2" charset="2"/>
              </a:rPr>
              <a:t> </a:t>
            </a:r>
            <a:r>
              <a:rPr lang="en-GB" sz="2200" b="1" kern="0" dirty="0"/>
              <a:t>Minimum gap of 150mm required.</a:t>
            </a:r>
          </a:p>
          <a:p>
            <a:pPr lvl="1">
              <a:spcBef>
                <a:spcPct val="50000"/>
              </a:spcBef>
              <a:defRPr/>
            </a:pPr>
            <a:r>
              <a:rPr lang="en-GB" sz="1600" b="1" kern="0" dirty="0"/>
              <a:t>Minimum 300 mm is recommended. For Scandinavian countries 500 mm due to snow &amp; ice. </a:t>
            </a:r>
          </a:p>
          <a:p>
            <a:endParaRPr lang="en-GB" dirty="0">
              <a:solidFill>
                <a:srgbClr val="0083C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616307" y="4481186"/>
            <a:ext cx="5018454" cy="2061643"/>
            <a:chOff x="3770947" y="4621297"/>
            <a:chExt cx="5018454" cy="2061643"/>
          </a:xfrm>
        </p:grpSpPr>
        <p:sp>
          <p:nvSpPr>
            <p:cNvPr id="8" name="TextBox 7"/>
            <p:cNvSpPr txBox="1"/>
            <p:nvPr/>
          </p:nvSpPr>
          <p:spPr>
            <a:xfrm>
              <a:off x="4499991" y="5297945"/>
              <a:ext cx="273630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 smtClean="0"/>
                <a:t>If the drain holes of the outdoor unit are covered by a mounting base or by floor surface, raise the unit in order to provide a free space of more than 150mm under the outdoor unit. </a:t>
              </a:r>
              <a:endParaRPr lang="en-US" sz="1400" dirty="0"/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0" y="5322356"/>
              <a:ext cx="653974" cy="379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770947" y="5018968"/>
              <a:ext cx="778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b="1" dirty="0" smtClean="0"/>
                <a:t>NOTE:</a:t>
              </a:r>
              <a:endParaRPr lang="en-GB" sz="1400" b="1" dirty="0"/>
            </a:p>
          </p:txBody>
        </p:sp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4621297"/>
              <a:ext cx="1553105" cy="2061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OU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8664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152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4.1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OU</a:t>
            </a:r>
            <a:endParaRPr lang="en-US" sz="4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976" y="1393568"/>
            <a:ext cx="2442181" cy="260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99159"/>
            <a:ext cx="2229529" cy="236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3536" y="4061390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a </a:t>
            </a:r>
            <a:r>
              <a:rPr lang="en-GB" sz="1600" dirty="0"/>
              <a:t>Baffle plate</a:t>
            </a:r>
          </a:p>
          <a:p>
            <a:r>
              <a:rPr lang="en-GB" sz="1600" b="1" dirty="0"/>
              <a:t>b </a:t>
            </a:r>
            <a:r>
              <a:rPr lang="en-GB" sz="1600" dirty="0"/>
              <a:t>Prevailing </a:t>
            </a:r>
            <a:r>
              <a:rPr lang="en-GB" sz="1600" dirty="0" smtClean="0"/>
              <a:t>wind</a:t>
            </a:r>
            <a:r>
              <a:rPr lang="pl-PL" sz="1600" dirty="0" smtClean="0"/>
              <a:t> </a:t>
            </a:r>
            <a:r>
              <a:rPr lang="en-GB" sz="1600" dirty="0" smtClean="0"/>
              <a:t>direction</a:t>
            </a:r>
            <a:endParaRPr lang="en-GB" sz="1600" dirty="0"/>
          </a:p>
          <a:p>
            <a:r>
              <a:rPr lang="en-GB" sz="1600" b="1" dirty="0"/>
              <a:t>c </a:t>
            </a:r>
            <a:r>
              <a:rPr lang="en-GB" sz="1600" dirty="0"/>
              <a:t>Air outlet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222" y="1580792"/>
            <a:ext cx="2448969" cy="2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46945" y="4061390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a </a:t>
            </a:r>
            <a:r>
              <a:rPr lang="en-GB" sz="1600" dirty="0"/>
              <a:t>Snow cover or shed</a:t>
            </a:r>
          </a:p>
          <a:p>
            <a:r>
              <a:rPr lang="en-GB" sz="1600" b="1" dirty="0"/>
              <a:t>b </a:t>
            </a:r>
            <a:r>
              <a:rPr lang="en-GB" sz="1600" dirty="0"/>
              <a:t>Pedestal</a:t>
            </a:r>
          </a:p>
          <a:p>
            <a:r>
              <a:rPr lang="en-GB" sz="1600" b="1" dirty="0"/>
              <a:t>c </a:t>
            </a:r>
            <a:r>
              <a:rPr lang="en-GB" sz="1600" dirty="0"/>
              <a:t>Prevailing wind direction</a:t>
            </a:r>
          </a:p>
          <a:p>
            <a:r>
              <a:rPr lang="en-GB" sz="1600" b="1" dirty="0"/>
              <a:t>d </a:t>
            </a:r>
            <a:r>
              <a:rPr lang="en-GB" sz="1600" dirty="0"/>
              <a:t>Air outlet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64574" y="5521000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 smtClean="0"/>
              <a:t>Install</a:t>
            </a:r>
            <a:r>
              <a:rPr lang="pl-PL" sz="1600" dirty="0" smtClean="0"/>
              <a:t> the </a:t>
            </a:r>
            <a:r>
              <a:rPr lang="pl-PL" sz="1600" dirty="0" err="1" smtClean="0"/>
              <a:t>outdoor</a:t>
            </a:r>
            <a:r>
              <a:rPr lang="pl-PL" sz="1600" dirty="0" smtClean="0"/>
              <a:t> unit in a </a:t>
            </a:r>
            <a:r>
              <a:rPr lang="pl-PL" sz="1600" dirty="0" err="1" smtClean="0"/>
              <a:t>way</a:t>
            </a:r>
            <a:r>
              <a:rPr lang="pl-PL" sz="1600" dirty="0" smtClean="0"/>
              <a:t> to </a:t>
            </a:r>
            <a:r>
              <a:rPr lang="en-GB" sz="1600" dirty="0"/>
              <a:t>prevent </a:t>
            </a:r>
            <a:r>
              <a:rPr lang="pl-PL" sz="1600" dirty="0" err="1" smtClean="0"/>
              <a:t>it</a:t>
            </a:r>
            <a:r>
              <a:rPr lang="pl-PL" sz="1600" dirty="0" smtClean="0"/>
              <a:t> </a:t>
            </a:r>
            <a:r>
              <a:rPr lang="en-GB" sz="1600" dirty="0" smtClean="0"/>
              <a:t>from falling</a:t>
            </a:r>
            <a:r>
              <a:rPr lang="pl-PL" sz="1600" dirty="0" smtClean="0"/>
              <a:t> </a:t>
            </a:r>
            <a:r>
              <a:rPr lang="en-GB" sz="1600" dirty="0" smtClean="0"/>
              <a:t>over</a:t>
            </a:r>
            <a:r>
              <a:rPr lang="pl-PL" sz="1600" dirty="0" smtClean="0"/>
              <a:t>.</a:t>
            </a:r>
            <a:endParaRPr lang="en-GB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353976" y="5512858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Install the unit in a way </a:t>
            </a:r>
            <a:r>
              <a:rPr lang="nl-BE" sz="1600" dirty="0" err="1" smtClean="0"/>
              <a:t>so</a:t>
            </a:r>
            <a:r>
              <a:rPr lang="nl-BE" sz="1600" dirty="0" smtClean="0"/>
              <a:t> </a:t>
            </a:r>
            <a:r>
              <a:rPr lang="en-GB" sz="1600" dirty="0" smtClean="0"/>
              <a:t>snow </a:t>
            </a:r>
            <a:r>
              <a:rPr lang="en-GB" sz="1600" dirty="0"/>
              <a:t>will NOT affect the </a:t>
            </a:r>
            <a:r>
              <a:rPr lang="en-GB" sz="1600" dirty="0" smtClean="0"/>
              <a:t>unit</a:t>
            </a:r>
            <a:r>
              <a:rPr lang="pl-PL" sz="1600" dirty="0" smtClean="0"/>
              <a:t>.</a:t>
            </a:r>
            <a:endParaRPr lang="en-GB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30180" y="5512857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I</a:t>
            </a:r>
            <a:r>
              <a:rPr lang="en-GB" sz="1600" dirty="0" err="1" smtClean="0"/>
              <a:t>nstall</a:t>
            </a:r>
            <a:r>
              <a:rPr lang="en-GB" sz="1600" dirty="0" smtClean="0"/>
              <a:t> </a:t>
            </a:r>
            <a:r>
              <a:rPr lang="en-GB" sz="1600" dirty="0"/>
              <a:t>a baffle plate when the air outlet is</a:t>
            </a:r>
          </a:p>
          <a:p>
            <a:r>
              <a:rPr lang="en-GB" sz="1600" dirty="0"/>
              <a:t>exposed to wind.</a:t>
            </a:r>
          </a:p>
        </p:txBody>
      </p:sp>
    </p:spTree>
    <p:extLst>
      <p:ext uri="{BB962C8B-B14F-4D97-AF65-F5344CB8AC3E}">
        <p14:creationId xmlns:p14="http://schemas.microsoft.com/office/powerpoint/2010/main" val="328756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153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4.1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OU</a:t>
            </a:r>
            <a:endParaRPr lang="en-US" sz="4000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54120"/>
            <a:ext cx="504825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1829752"/>
            <a:ext cx="476250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08104" y="5593601"/>
            <a:ext cx="3635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 drip tray under heat exchanger</a:t>
            </a:r>
            <a:r>
              <a:rPr lang="en-GB" sz="1600" dirty="0" smtClean="0"/>
              <a:t> (free hanging coil)</a:t>
            </a:r>
          </a:p>
        </p:txBody>
      </p:sp>
      <p:cxnSp>
        <p:nvCxnSpPr>
          <p:cNvPr id="11" name="Straight Arrow Connector 10"/>
          <p:cNvCxnSpPr>
            <a:stCxn id="10" idx="0"/>
          </p:cNvCxnSpPr>
          <p:nvPr/>
        </p:nvCxnSpPr>
        <p:spPr>
          <a:xfrm flipV="1">
            <a:off x="7326052" y="3616247"/>
            <a:ext cx="846348" cy="197735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8300" y="596293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 leaf guard to the side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187624" y="5163502"/>
            <a:ext cx="216024" cy="7994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9572" y="154172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New front grill to help prevent ice build up</a:t>
            </a:r>
            <a:endParaRPr lang="en-GB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771800" y="1911052"/>
            <a:ext cx="324036" cy="7827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95836" y="502002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New easy to install feet</a:t>
            </a:r>
            <a:endParaRPr lang="en-GB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527798" y="3496627"/>
            <a:ext cx="620266" cy="15233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45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154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4.1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OU</a:t>
            </a:r>
            <a:endParaRPr lang="en-US" sz="4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1" y="1518192"/>
            <a:ext cx="5280843" cy="465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048733">
            <a:off x="5343176" y="3585997"/>
            <a:ext cx="2444007" cy="264031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20999971" lon="0" rev="212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2267744" y="3847243"/>
            <a:ext cx="3168352" cy="199142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779912" y="3102368"/>
            <a:ext cx="1368151" cy="7448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48063" y="1518192"/>
            <a:ext cx="2664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Mount feet first,</a:t>
            </a:r>
          </a:p>
          <a:p>
            <a:r>
              <a:rPr lang="en-GB" dirty="0"/>
              <a:t>t</a:t>
            </a:r>
            <a:r>
              <a:rPr lang="en-GB" dirty="0" smtClean="0"/>
              <a:t>hen mount unit to the back feet then secure the</a:t>
            </a:r>
            <a:r>
              <a:rPr lang="en-GB" dirty="0"/>
              <a:t> </a:t>
            </a:r>
            <a:r>
              <a:rPr lang="en-GB" dirty="0" smtClean="0"/>
              <a:t>front feet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635896" y="1734216"/>
            <a:ext cx="1512167" cy="10081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155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4.1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OU</a:t>
            </a:r>
            <a:endParaRPr lang="en-US" sz="4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085" y="3248980"/>
            <a:ext cx="3098902" cy="3105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91580" y="2697127"/>
            <a:ext cx="247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EKFT008CA U-beams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036" y="1639852"/>
            <a:ext cx="13335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2567" y="1639851"/>
            <a:ext cx="13335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31740" y="4779150"/>
            <a:ext cx="1860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Wall bracket mounting</a:t>
            </a:r>
            <a:endParaRPr lang="en-GB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081433" y="5769550"/>
            <a:ext cx="1215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Floor mounting</a:t>
            </a:r>
            <a:endParaRPr lang="en-GB" sz="16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469987" y="2269922"/>
            <a:ext cx="126080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465925" y="2539952"/>
            <a:ext cx="126080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528965" y="2269922"/>
            <a:ext cx="0" cy="270030"/>
          </a:xfrm>
          <a:prstGeom prst="straightConnector1">
            <a:avLst/>
          </a:prstGeom>
          <a:ln w="12700"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491880" y="2279447"/>
            <a:ext cx="10351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100mm</a:t>
            </a:r>
            <a:endParaRPr lang="en-GB" sz="1000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110" y="3248980"/>
            <a:ext cx="3084848" cy="3105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465925" y="3338990"/>
            <a:ext cx="20961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83C1"/>
                </a:solidFill>
              </a:rPr>
              <a:t>Fix the U-beams to the adequate support, fix rear unit feet, lift the unit to the support appropriately.</a:t>
            </a:r>
          </a:p>
          <a:p>
            <a:pPr algn="ctr"/>
            <a:r>
              <a:rPr lang="en-GB" dirty="0" smtClean="0">
                <a:solidFill>
                  <a:srgbClr val="0083C1"/>
                </a:solidFill>
              </a:rPr>
              <a:t>(continued on next slide) </a:t>
            </a:r>
            <a:endParaRPr lang="en-GB" dirty="0">
              <a:solidFill>
                <a:srgbClr val="0083C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65093" y="1783155"/>
            <a:ext cx="2745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Please use adequate health and safety protection - gloves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8428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7" grpId="0"/>
      <p:bldP spid="19" grpId="0"/>
      <p:bldP spid="20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156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4.1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OU</a:t>
            </a:r>
            <a:endParaRPr lang="en-US" sz="4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550" y="2618910"/>
            <a:ext cx="286702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5660" y="2609384"/>
            <a:ext cx="2867025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88576" y="2708920"/>
            <a:ext cx="23770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83C1"/>
                </a:solidFill>
              </a:rPr>
              <a:t>Slide unit into rear feet already fixed to the U-beam, fix the front support feet and discard protective cardboard material</a:t>
            </a:r>
            <a:endParaRPr lang="en-GB" dirty="0">
              <a:solidFill>
                <a:srgbClr val="0083C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0808" y="1556792"/>
            <a:ext cx="2745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Please use adequate health and safety protection - gloves</a:t>
            </a:r>
            <a:endParaRPr lang="en-GB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652120" y="4914165"/>
            <a:ext cx="72008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78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157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4.1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OU</a:t>
            </a:r>
            <a:endParaRPr lang="en-US" sz="4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545" y="1546803"/>
            <a:ext cx="8153800" cy="418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45477" y="5733256"/>
            <a:ext cx="84159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On selection of outdoor unit location, please ensure the  location does NOT permit any </a:t>
            </a:r>
            <a:r>
              <a:rPr kumimoji="0" lang="pl-PL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r</a:t>
            </a:r>
            <a:r>
              <a:rPr kumimoji="0" lang="en-GB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e-circulation of the </a:t>
            </a:r>
            <a:r>
              <a:rPr lang="en-GB" kern="0" dirty="0" smtClean="0"/>
              <a:t>outdoor</a:t>
            </a:r>
            <a:r>
              <a:rPr kumimoji="0" lang="en-GB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airflow.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Please allow for as much space around the </a:t>
            </a:r>
            <a:r>
              <a:rPr lang="en-GB" kern="0" dirty="0" smtClean="0"/>
              <a:t>outdoor</a:t>
            </a:r>
            <a:r>
              <a:rPr kumimoji="0" lang="en-GB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unit as possible</a:t>
            </a:r>
            <a:r>
              <a:rPr kumimoji="0" lang="pl-PL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.</a:t>
            </a:r>
            <a:endParaRPr kumimoji="0" lang="en-GB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7774" y="1535645"/>
            <a:ext cx="331236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pl-PL" sz="1200" dirty="0" smtClean="0"/>
              <a:t>Minimum </a:t>
            </a:r>
            <a:r>
              <a:rPr lang="pl-PL" sz="1200" dirty="0" err="1" smtClean="0"/>
              <a:t>space</a:t>
            </a:r>
            <a:r>
              <a:rPr lang="pl-PL" sz="1200" dirty="0" smtClean="0"/>
              <a:t> for </a:t>
            </a:r>
            <a:r>
              <a:rPr lang="pl-PL" sz="1200" dirty="0" err="1" smtClean="0"/>
              <a:t>air</a:t>
            </a:r>
            <a:r>
              <a:rPr lang="pl-PL" sz="1200" dirty="0" smtClean="0"/>
              <a:t> </a:t>
            </a:r>
            <a:r>
              <a:rPr lang="pl-PL" sz="1200" dirty="0" err="1" smtClean="0"/>
              <a:t>passage</a:t>
            </a:r>
            <a:endParaRPr lang="pl-PL" sz="1200" dirty="0" smtClean="0"/>
          </a:p>
          <a:p>
            <a:r>
              <a:rPr lang="pl-PL" sz="1200" dirty="0" smtClean="0"/>
              <a:t>Wall height on air outlet side=less than 1200</a:t>
            </a:r>
            <a:r>
              <a:rPr lang="nl-BE" sz="1200" dirty="0" smtClean="0"/>
              <a:t>mm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7462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158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4.1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OU</a:t>
            </a:r>
            <a:endParaRPr lang="en-US" sz="4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2380109" cy="305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6875" y="4691654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1</a:t>
            </a:r>
            <a:r>
              <a:rPr lang="en-GB" sz="1600" b="1" dirty="0" smtClean="0"/>
              <a:t> </a:t>
            </a:r>
            <a:r>
              <a:rPr lang="en-GB" sz="1600" dirty="0"/>
              <a:t>Baffle plate</a:t>
            </a:r>
          </a:p>
          <a:p>
            <a:r>
              <a:rPr lang="pl-PL" sz="1600" b="1" dirty="0" smtClean="0"/>
              <a:t>2</a:t>
            </a:r>
            <a:r>
              <a:rPr lang="en-GB" sz="1600" b="1" dirty="0" smtClean="0"/>
              <a:t> </a:t>
            </a:r>
            <a:r>
              <a:rPr lang="pl-PL" sz="1600" dirty="0" err="1" smtClean="0"/>
              <a:t>Strong</a:t>
            </a:r>
            <a:r>
              <a:rPr lang="en-GB" sz="1600" dirty="0" smtClean="0"/>
              <a:t> wind</a:t>
            </a:r>
            <a:r>
              <a:rPr lang="pl-PL" sz="1600" dirty="0" smtClean="0"/>
              <a:t> </a:t>
            </a:r>
            <a:endParaRPr lang="en-GB" sz="1600" dirty="0"/>
          </a:p>
          <a:p>
            <a:r>
              <a:rPr lang="pl-PL" sz="1600" b="1" dirty="0" smtClean="0"/>
              <a:t>3</a:t>
            </a:r>
            <a:r>
              <a:rPr lang="en-GB" sz="1600" b="1" dirty="0" smtClean="0"/>
              <a:t> </a:t>
            </a:r>
            <a:r>
              <a:rPr lang="pl-PL" sz="1600" dirty="0" err="1" smtClean="0"/>
              <a:t>Discharge</a:t>
            </a:r>
            <a:r>
              <a:rPr lang="pl-PL" sz="1600" dirty="0" smtClean="0"/>
              <a:t> </a:t>
            </a:r>
            <a:r>
              <a:rPr lang="pl-PL" sz="1600" dirty="0" err="1" smtClean="0"/>
              <a:t>air</a:t>
            </a: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30180" y="5512857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I</a:t>
            </a:r>
            <a:r>
              <a:rPr lang="en-GB" sz="1600" dirty="0" err="1" smtClean="0"/>
              <a:t>nstall</a:t>
            </a:r>
            <a:r>
              <a:rPr lang="en-GB" sz="1600" dirty="0" smtClean="0"/>
              <a:t> </a:t>
            </a:r>
            <a:r>
              <a:rPr lang="en-GB" sz="1600" dirty="0"/>
              <a:t>a baffle plate when the air outlet is</a:t>
            </a:r>
          </a:p>
          <a:p>
            <a:r>
              <a:rPr lang="en-GB" sz="1600" dirty="0"/>
              <a:t>exposed to wind.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84784"/>
            <a:ext cx="27336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53380" y="4675703"/>
            <a:ext cx="38549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1 </a:t>
            </a:r>
            <a:r>
              <a:rPr lang="en-GB" sz="1600" dirty="0"/>
              <a:t>Construct a large canopy.</a:t>
            </a:r>
          </a:p>
          <a:p>
            <a:r>
              <a:rPr lang="en-GB" sz="1600" b="1" dirty="0"/>
              <a:t>2 </a:t>
            </a:r>
            <a:r>
              <a:rPr lang="en-GB" sz="1600" dirty="0"/>
              <a:t>Construct a pedestal.</a:t>
            </a:r>
          </a:p>
          <a:p>
            <a:r>
              <a:rPr lang="en-GB" sz="1600" dirty="0"/>
              <a:t>Install the unit high enough </a:t>
            </a:r>
            <a:endParaRPr lang="en-GB" sz="1600" dirty="0" smtClean="0"/>
          </a:p>
          <a:p>
            <a:r>
              <a:rPr lang="en-GB" sz="1600" dirty="0" smtClean="0"/>
              <a:t>off </a:t>
            </a:r>
            <a:r>
              <a:rPr lang="en-GB" sz="1600" dirty="0"/>
              <a:t>the ground to prevent</a:t>
            </a:r>
          </a:p>
          <a:p>
            <a:r>
              <a:rPr lang="en-GB" sz="1600" dirty="0"/>
              <a:t>burying in snow.</a:t>
            </a:r>
          </a:p>
          <a:p>
            <a:r>
              <a:rPr lang="en-GB" sz="1600" b="1" dirty="0"/>
              <a:t>3 </a:t>
            </a:r>
            <a:r>
              <a:rPr lang="en-GB" sz="1600" dirty="0"/>
              <a:t>Strong wind</a:t>
            </a:r>
          </a:p>
          <a:p>
            <a:r>
              <a:rPr lang="en-GB" sz="1600" b="1" dirty="0"/>
              <a:t>4 </a:t>
            </a:r>
            <a:r>
              <a:rPr lang="en-GB" sz="1600" dirty="0"/>
              <a:t>Discharge </a:t>
            </a:r>
            <a:r>
              <a:rPr lang="en-GB" sz="1600" dirty="0" smtClean="0"/>
              <a:t>air</a:t>
            </a:r>
            <a:r>
              <a:rPr lang="pl-PL" sz="1600" dirty="0" smtClean="0"/>
              <a:t> </a:t>
            </a:r>
            <a:r>
              <a:rPr lang="pl-PL" sz="1600" dirty="0" err="1" smtClean="0"/>
              <a:t>without</a:t>
            </a:r>
            <a:r>
              <a:rPr lang="pl-PL" sz="1600" dirty="0" smtClean="0"/>
              <a:t> re-</a:t>
            </a:r>
            <a:r>
              <a:rPr lang="pl-PL" sz="1600" dirty="0" err="1" smtClean="0"/>
              <a:t>circulation</a:t>
            </a:r>
            <a:endParaRPr lang="en-GB" sz="1600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39291"/>
            <a:ext cx="2843808" cy="245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 bwMode="auto">
          <a:xfrm>
            <a:off x="6972433" y="2176498"/>
            <a:ext cx="432048" cy="388406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pitchFamily="1" charset="-128"/>
            </a:endParaRPr>
          </a:p>
        </p:txBody>
      </p:sp>
      <p:cxnSp>
        <p:nvCxnSpPr>
          <p:cNvPr id="15" name="Straight Arrow Connector 14"/>
          <p:cNvCxnSpPr>
            <a:stCxn id="14" idx="7"/>
          </p:cNvCxnSpPr>
          <p:nvPr/>
        </p:nvCxnSpPr>
        <p:spPr bwMode="auto">
          <a:xfrm flipV="1">
            <a:off x="7341209" y="1772816"/>
            <a:ext cx="471151" cy="460563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6945599" y="4750074"/>
            <a:ext cx="2198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 smtClean="0"/>
              <a:t>Install</a:t>
            </a:r>
            <a:r>
              <a:rPr lang="pl-PL" sz="1600" dirty="0" smtClean="0"/>
              <a:t> the </a:t>
            </a:r>
            <a:r>
              <a:rPr lang="pl-PL" sz="1600" dirty="0" err="1" smtClean="0"/>
              <a:t>outdoor</a:t>
            </a:r>
            <a:r>
              <a:rPr lang="pl-PL" sz="1600" dirty="0" smtClean="0"/>
              <a:t> unit in a </a:t>
            </a:r>
            <a:r>
              <a:rPr lang="pl-PL" sz="1600" dirty="0" err="1" smtClean="0"/>
              <a:t>way</a:t>
            </a:r>
            <a:r>
              <a:rPr lang="pl-PL" sz="1600" dirty="0" smtClean="0"/>
              <a:t> to </a:t>
            </a:r>
            <a:r>
              <a:rPr lang="en-GB" sz="1600" dirty="0"/>
              <a:t>prevent </a:t>
            </a:r>
            <a:r>
              <a:rPr lang="pl-PL" sz="1600" dirty="0" err="1" smtClean="0"/>
              <a:t>it</a:t>
            </a:r>
            <a:r>
              <a:rPr lang="pl-PL" sz="1600" dirty="0" smtClean="0"/>
              <a:t> </a:t>
            </a:r>
            <a:r>
              <a:rPr lang="en-GB" sz="1600" dirty="0" smtClean="0"/>
              <a:t>from falling</a:t>
            </a:r>
            <a:r>
              <a:rPr lang="pl-PL" sz="1600" dirty="0" smtClean="0"/>
              <a:t> </a:t>
            </a:r>
            <a:r>
              <a:rPr lang="en-GB" sz="1600" dirty="0" smtClean="0"/>
              <a:t>over</a:t>
            </a:r>
            <a:r>
              <a:rPr lang="pl-PL" sz="1600" dirty="0" smtClean="0"/>
              <a:t>.</a:t>
            </a:r>
            <a:endParaRPr lang="en-GB" sz="1600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124744"/>
            <a:ext cx="842477" cy="105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11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 animBg="1"/>
      <p:bldP spid="16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159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4.1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OU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38686"/>
            <a:ext cx="2776084" cy="442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38686"/>
            <a:ext cx="1244427" cy="531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4443" y="2519890"/>
            <a:ext cx="2952328" cy="358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95536" y="1456184"/>
            <a:ext cx="4392488" cy="10367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000" dirty="0" err="1" smtClean="0"/>
              <a:t>Install</a:t>
            </a:r>
            <a:r>
              <a:rPr lang="nl-BE" sz="2000" dirty="0" smtClean="0"/>
              <a:t> </a:t>
            </a:r>
            <a:r>
              <a:rPr lang="pl-PL" sz="2000" dirty="0" smtClean="0"/>
              <a:t>the outdoor temperature sensor</a:t>
            </a:r>
            <a:r>
              <a:rPr lang="nl-BE" sz="2000" dirty="0" smtClean="0"/>
              <a:t> (m</a:t>
            </a:r>
            <a:r>
              <a:rPr lang="pl-PL" sz="2000" dirty="0" smtClean="0"/>
              <a:t>ounting kit is in</a:t>
            </a:r>
            <a:r>
              <a:rPr lang="nl-BE" sz="2000" dirty="0" smtClean="0"/>
              <a:t>side</a:t>
            </a:r>
            <a:r>
              <a:rPr lang="pl-PL" sz="2000" dirty="0" smtClean="0"/>
              <a:t> the accesory bag</a:t>
            </a:r>
            <a:r>
              <a:rPr lang="nl-BE" sz="2000" dirty="0" smtClean="0"/>
              <a:t>)</a:t>
            </a:r>
            <a:r>
              <a:rPr lang="pl-PL" sz="2000" dirty="0" smtClean="0"/>
              <a:t>.</a:t>
            </a:r>
            <a:endParaRPr lang="en-GB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051720" y="613478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BEFORE</a:t>
            </a:r>
            <a:endParaRPr lang="en-GB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001568" y="610614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AFTER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0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16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81000"/>
            <a:ext cx="7543800" cy="762000"/>
          </a:xfrm>
        </p:spPr>
        <p:txBody>
          <a:bodyPr>
            <a:normAutofit/>
          </a:bodyPr>
          <a:lstStyle/>
          <a:p>
            <a:r>
              <a:rPr lang="de-DE" sz="4000" dirty="0" err="1" smtClean="0"/>
              <a:t>Accessories</a:t>
            </a:r>
            <a:r>
              <a:rPr lang="de-DE" sz="4000" dirty="0" smtClean="0"/>
              <a:t>/</a:t>
            </a:r>
            <a:r>
              <a:rPr lang="de-DE" sz="4000" dirty="0" err="1" smtClean="0"/>
              <a:t>options</a:t>
            </a:r>
            <a:r>
              <a:rPr lang="de-DE" sz="4000" dirty="0" smtClean="0"/>
              <a:t>: Outdoor </a:t>
            </a:r>
            <a:r>
              <a:rPr lang="de-DE" sz="4000" dirty="0" err="1" smtClean="0"/>
              <a:t>unit</a:t>
            </a:r>
            <a:endParaRPr lang="en-GB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28600" y="381000"/>
            <a:ext cx="1143000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1.3</a:t>
            </a:r>
            <a:endParaRPr lang="en-GB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71600" y="1447800"/>
            <a:ext cx="6629400" cy="1981200"/>
          </a:xfrm>
        </p:spPr>
        <p:txBody>
          <a:bodyPr>
            <a:normAutofit/>
          </a:bodyPr>
          <a:lstStyle/>
          <a:p>
            <a:r>
              <a:rPr lang="en-US" sz="2400" dirty="0"/>
              <a:t>5) </a:t>
            </a:r>
            <a:r>
              <a:rPr lang="en-US" sz="2400" b="1" dirty="0"/>
              <a:t>EKDK04* drain plug </a:t>
            </a:r>
          </a:p>
          <a:p>
            <a:r>
              <a:rPr lang="en-US" sz="1600" dirty="0"/>
              <a:t>(for ERHQ only, ERLQ has standard BPH for Small OU (04-08kW</a:t>
            </a:r>
            <a:r>
              <a:rPr lang="en-US" sz="1600" dirty="0" smtClean="0"/>
              <a:t>))</a:t>
            </a:r>
          </a:p>
          <a:p>
            <a:endParaRPr lang="en-US" sz="1600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Drain plug/stop kit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To </a:t>
            </a:r>
            <a:r>
              <a:rPr lang="en-US" dirty="0"/>
              <a:t>guide the condensate through one hole in the bottom plate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Not allowed to use if bottom plate heater installed</a:t>
            </a:r>
          </a:p>
          <a:p>
            <a:endParaRPr lang="en-GB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129" y="1143000"/>
            <a:ext cx="774525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287" y="3433916"/>
            <a:ext cx="3241842" cy="305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87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160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4.1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OU</a:t>
            </a:r>
            <a:endParaRPr lang="en-US" sz="40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47650" y="1587279"/>
            <a:ext cx="8648700" cy="4247317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lg"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0083C1"/>
                </a:solidFill>
                <a:effectLst/>
                <a:uLnTx/>
                <a:uFillTx/>
              </a:rPr>
              <a:t>The unit should never be installed</a:t>
            </a:r>
            <a:r>
              <a:rPr kumimoji="0" lang="en-GB" b="0" i="0" u="none" strike="noStrike" kern="0" cap="none" spc="0" normalizeH="0" noProof="0" dirty="0" smtClean="0">
                <a:ln>
                  <a:noFill/>
                </a:ln>
                <a:solidFill>
                  <a:srgbClr val="0083C1"/>
                </a:solidFill>
                <a:effectLst/>
                <a:uLnTx/>
                <a:uFillTx/>
              </a:rPr>
              <a:t> in a sound sensitive area (i.e. - a bedroom)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0083C1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kern="0" dirty="0" smtClean="0">
                <a:solidFill>
                  <a:srgbClr val="0083C1"/>
                </a:solidFill>
              </a:rPr>
              <a:t>Vibration consideration of the water pump may need to be considered</a:t>
            </a: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0083C1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0083C1"/>
              </a:solidFill>
              <a:effectLst/>
              <a:uLnTx/>
              <a:uFillTx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0083C1"/>
                </a:solidFill>
              </a:rPr>
              <a:t>The space around the unit is adequate for servicing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0083C1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0083C1"/>
                </a:solidFill>
                <a:effectLst/>
                <a:uLnTx/>
                <a:uFillTx/>
              </a:rPr>
              <a:t>The space around the unit allows for sufficient air circulation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0083C1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0083C1"/>
                </a:solidFill>
                <a:effectLst/>
                <a:uLnTx/>
                <a:uFillTx/>
              </a:rPr>
              <a:t>There is a provision for condensate drain (only for EHBX models) and pressure</a:t>
            </a:r>
            <a:r>
              <a:rPr kumimoji="0" lang="en-GB" b="0" i="0" u="none" strike="noStrike" kern="0" cap="none" spc="0" normalizeH="0" noProof="0" dirty="0" smtClean="0">
                <a:ln>
                  <a:noFill/>
                </a:ln>
                <a:solidFill>
                  <a:srgbClr val="0083C1"/>
                </a:solidFill>
                <a:effectLst/>
                <a:uLnTx/>
                <a:uFillTx/>
              </a:rPr>
              <a:t> </a:t>
            </a: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0083C1"/>
                </a:solidFill>
                <a:effectLst/>
                <a:uLnTx/>
                <a:uFillTx/>
              </a:rPr>
              <a:t>relief valve blow-off for all models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0083C1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kern="0" dirty="0" smtClean="0">
                <a:solidFill>
                  <a:srgbClr val="0083C1"/>
                </a:solidFill>
              </a:rPr>
              <a:t>In case of wall hung indoor unit, t</a:t>
            </a: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0083C1"/>
                </a:solidFill>
                <a:effectLst/>
                <a:uLnTx/>
                <a:uFillTx/>
              </a:rPr>
              <a:t>he installation surface must be a flat and vertical wall</a:t>
            </a:r>
            <a:r>
              <a:rPr lang="en-GB" kern="0" dirty="0">
                <a:solidFill>
                  <a:srgbClr val="0083C1"/>
                </a:solidFill>
              </a:rPr>
              <a:t> </a:t>
            </a: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0083C1"/>
                </a:solidFill>
                <a:effectLst/>
                <a:uLnTx/>
                <a:uFillTx/>
              </a:rPr>
              <a:t>capable of supporting the</a:t>
            </a:r>
            <a:r>
              <a:rPr kumimoji="0" lang="en-GB" b="0" i="0" u="none" strike="noStrike" kern="0" cap="none" spc="0" normalizeH="0" noProof="0" dirty="0" smtClean="0">
                <a:ln>
                  <a:noFill/>
                </a:ln>
                <a:solidFill>
                  <a:srgbClr val="0083C1"/>
                </a:solidFill>
                <a:effectLst/>
                <a:uLnTx/>
                <a:uFillTx/>
              </a:rPr>
              <a:t> </a:t>
            </a: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0083C1"/>
                </a:solidFill>
                <a:effectLst/>
                <a:uLnTx/>
                <a:uFillTx/>
              </a:rPr>
              <a:t>operating weight of the unit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0083C1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0083C1"/>
                </a:solidFill>
                <a:effectLst/>
                <a:uLnTx/>
                <a:uFillTx/>
              </a:rPr>
              <a:t>All piping lengths and distances have been taken into consideration</a:t>
            </a:r>
          </a:p>
        </p:txBody>
      </p:sp>
    </p:spTree>
    <p:extLst>
      <p:ext uri="{BB962C8B-B14F-4D97-AF65-F5344CB8AC3E}">
        <p14:creationId xmlns:p14="http://schemas.microsoft.com/office/powerpoint/2010/main" val="309311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161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4.1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OU</a:t>
            </a:r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9" y="1828800"/>
            <a:ext cx="3705225" cy="384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Electrical connection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162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4.2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IU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General rules for installation</a:t>
            </a:r>
            <a:endParaRPr lang="en-US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47650" y="1587279"/>
            <a:ext cx="8648700" cy="4247317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lg"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0083C1"/>
                </a:solidFill>
                <a:effectLst/>
                <a:uLnTx/>
                <a:uFillTx/>
              </a:rPr>
              <a:t>The ground must be flat and level.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srgbClr val="0083C1"/>
                </a:solidFill>
                <a:effectLst/>
                <a:uLnTx/>
                <a:uFillTx/>
              </a:rPr>
              <a:t>The </a:t>
            </a:r>
            <a:r>
              <a:rPr kumimoji="0" lang="de-DE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83C1"/>
                </a:solidFill>
                <a:effectLst/>
                <a:uLnTx/>
                <a:uFillTx/>
              </a:rPr>
              <a:t>ground</a:t>
            </a: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srgbClr val="0083C1"/>
                </a:solidFill>
                <a:effectLst/>
                <a:uLnTx/>
                <a:uFillTx/>
              </a:rPr>
              <a:t> </a:t>
            </a:r>
            <a:r>
              <a:rPr kumimoji="0" lang="de-DE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83C1"/>
                </a:solidFill>
                <a:effectLst/>
                <a:uLnTx/>
                <a:uFillTx/>
              </a:rPr>
              <a:t>load-bearing</a:t>
            </a: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srgbClr val="0083C1"/>
                </a:solidFill>
                <a:effectLst/>
                <a:uLnTx/>
                <a:uFillTx/>
              </a:rPr>
              <a:t> </a:t>
            </a:r>
            <a:r>
              <a:rPr kumimoji="0" lang="de-DE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83C1"/>
                </a:solidFill>
                <a:effectLst/>
                <a:uLnTx/>
                <a:uFillTx/>
              </a:rPr>
              <a:t>capacity</a:t>
            </a: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srgbClr val="0083C1"/>
                </a:solidFill>
                <a:effectLst/>
                <a:uLnTx/>
                <a:uFillTx/>
              </a:rPr>
              <a:t> must </a:t>
            </a:r>
            <a:r>
              <a:rPr kumimoji="0" lang="de-DE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83C1"/>
                </a:solidFill>
                <a:effectLst/>
                <a:uLnTx/>
                <a:uFillTx/>
              </a:rPr>
              <a:t>be</a:t>
            </a: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srgbClr val="0083C1"/>
                </a:solidFill>
                <a:effectLst/>
                <a:uLnTx/>
                <a:uFillTx/>
              </a:rPr>
              <a:t> at least 1050 kg/m²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kern="0" noProof="0" dirty="0" smtClean="0">
                <a:solidFill>
                  <a:srgbClr val="0083C1"/>
                </a:solidFill>
              </a:rPr>
              <a:t>Set-</a:t>
            </a:r>
            <a:r>
              <a:rPr lang="de-DE" kern="0" noProof="0" dirty="0" err="1" smtClean="0">
                <a:solidFill>
                  <a:srgbClr val="0083C1"/>
                </a:solidFill>
              </a:rPr>
              <a:t>up</a:t>
            </a:r>
            <a:r>
              <a:rPr lang="de-DE" kern="0" noProof="0" dirty="0" smtClean="0">
                <a:solidFill>
                  <a:srgbClr val="0083C1"/>
                </a:solidFill>
              </a:rPr>
              <a:t> in a </a:t>
            </a:r>
            <a:r>
              <a:rPr lang="en-US" kern="0" noProof="0" dirty="0" smtClean="0">
                <a:solidFill>
                  <a:srgbClr val="0083C1"/>
                </a:solidFill>
              </a:rPr>
              <a:t>explosion</a:t>
            </a:r>
            <a:r>
              <a:rPr lang="en-US" kern="0" dirty="0" smtClean="0">
                <a:solidFill>
                  <a:srgbClr val="0083C1"/>
                </a:solidFill>
              </a:rPr>
              <a:t>-risk</a:t>
            </a:r>
            <a:r>
              <a:rPr lang="de-DE" kern="0" dirty="0" smtClean="0">
                <a:solidFill>
                  <a:srgbClr val="0083C1"/>
                </a:solidFill>
              </a:rPr>
              <a:t> </a:t>
            </a:r>
            <a:r>
              <a:rPr lang="en-US" kern="0" dirty="0" smtClean="0">
                <a:solidFill>
                  <a:srgbClr val="0083C1"/>
                </a:solidFill>
              </a:rPr>
              <a:t>environment</a:t>
            </a:r>
            <a:r>
              <a:rPr lang="de-DE" kern="0" dirty="0" smtClean="0">
                <a:solidFill>
                  <a:srgbClr val="0083C1"/>
                </a:solidFill>
              </a:rPr>
              <a:t> </a:t>
            </a:r>
            <a:r>
              <a:rPr lang="de-DE" kern="0" dirty="0" err="1" smtClean="0">
                <a:solidFill>
                  <a:srgbClr val="0083C1"/>
                </a:solidFill>
              </a:rPr>
              <a:t>is</a:t>
            </a:r>
            <a:r>
              <a:rPr lang="de-DE" kern="0" dirty="0" smtClean="0">
                <a:solidFill>
                  <a:srgbClr val="0083C1"/>
                </a:solidFill>
              </a:rPr>
              <a:t> not </a:t>
            </a:r>
            <a:r>
              <a:rPr lang="en-US" kern="0" dirty="0" smtClean="0">
                <a:solidFill>
                  <a:srgbClr val="0083C1"/>
                </a:solidFill>
              </a:rPr>
              <a:t>permitted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electronic control system must not be subjected to atmospheric factors under any circumstances.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storage tank must not be exposed to continuous direct solar radiation, since the UV radiation and weather-influences will damage the </a:t>
            </a:r>
            <a:r>
              <a:rPr lang="en-US" dirty="0" smtClean="0"/>
              <a:t>plastic.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ROTEX HPSU compact must be installed in a manner protected from </a:t>
            </a:r>
            <a:r>
              <a:rPr lang="en-US" dirty="0" smtClean="0"/>
              <a:t>frost.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feed flow temperature of the external heater should be limited to max. 95 °</a:t>
            </a:r>
            <a:r>
              <a:rPr lang="en-US" dirty="0" smtClean="0"/>
              <a:t>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There </a:t>
            </a:r>
            <a:r>
              <a:rPr lang="en-US" dirty="0"/>
              <a:t>is a danger of scalding at hot water temperatures over 60 °C. This is possible, when solar energy is used, with a connected external heating device, when the Legionella protection is activated or when the domestic hot water target temperature is set higher than 60 °C</a:t>
            </a:r>
            <a:r>
              <a:rPr lang="en-US" dirty="0" smtClean="0"/>
              <a:t>.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GB" dirty="0" smtClean="0"/>
              <a:t>Install </a:t>
            </a:r>
            <a:r>
              <a:rPr lang="en-GB" dirty="0"/>
              <a:t>a scald protection </a:t>
            </a:r>
            <a:r>
              <a:rPr lang="en-US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b="0" i="0" u="none" strike="noStrike" kern="0" cap="none" spc="0" normalizeH="0" baseline="0" noProof="0" dirty="0" smtClean="0">
              <a:ln>
                <a:noFill/>
              </a:ln>
              <a:solidFill>
                <a:srgbClr val="0083C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4941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163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4.2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IU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265889" y="1475601"/>
            <a:ext cx="8534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sure that the supply company does not provide corrosive domestic water.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Suitable water treatment may be required.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Avoid damages caused by deposits and corrosion: Observe the relevant regulations of technology to prevent creation of corrosion products and deposits</a:t>
            </a:r>
            <a:r>
              <a:rPr lang="en-US" dirty="0" smtClean="0"/>
              <a:t>. Minimum </a:t>
            </a:r>
            <a:r>
              <a:rPr lang="en-US" dirty="0"/>
              <a:t>requirements regarding the quality of filling and supplementary water: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Water hardness (calcium and magnesium, calculated as calcium carbonate): ≤ 3 </a:t>
            </a:r>
            <a:r>
              <a:rPr lang="en-US" dirty="0" err="1"/>
              <a:t>mmol</a:t>
            </a:r>
            <a:r>
              <a:rPr lang="en-US" dirty="0"/>
              <a:t>/l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Conductivity: ≤ 1500 (ideal ≤ 100) </a:t>
            </a:r>
            <a:r>
              <a:rPr lang="en-US" dirty="0" err="1"/>
              <a:t>μS</a:t>
            </a:r>
            <a:r>
              <a:rPr lang="en-US" dirty="0"/>
              <a:t>/cm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Chloride: ≤ 250 mg/l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Sulphate: ≤ 250 mg/l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pH value (heating water): 6,5 - </a:t>
            </a:r>
            <a:r>
              <a:rPr lang="en-US" dirty="0" smtClean="0"/>
              <a:t>8,5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the ROTEX HPSU compact is connected to a heating system with steel pipes, radiators or non-diffusion-proof floor heating pipes, slurry and </a:t>
            </a:r>
            <a:r>
              <a:rPr lang="en-US" dirty="0" err="1"/>
              <a:t>swarf</a:t>
            </a:r>
            <a:r>
              <a:rPr lang="en-US" dirty="0"/>
              <a:t> could enter the hot water storage tank and cause blockages, local overheating or corrosion.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Flush </a:t>
            </a:r>
            <a:r>
              <a:rPr lang="en-US" dirty="0"/>
              <a:t>the feed pipes before filling the heat exchanger.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Rinse </a:t>
            </a:r>
            <a:r>
              <a:rPr lang="en-US" dirty="0"/>
              <a:t>out the heat distribution network (in the existing heating system).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Install </a:t>
            </a:r>
            <a:r>
              <a:rPr lang="en-US" dirty="0"/>
              <a:t>the dirt filter or sludge separator into the heating return flow 	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General rules for installation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17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164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4.2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IU</a:t>
            </a:r>
            <a:endParaRPr 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33600"/>
            <a:ext cx="4178496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Bag of accessories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2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165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4.2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IU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Installing the unit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6"/>
          <a:stretch/>
        </p:blipFill>
        <p:spPr bwMode="auto">
          <a:xfrm>
            <a:off x="838200" y="1523998"/>
            <a:ext cx="2551539" cy="198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9"/>
          <a:stretch/>
        </p:blipFill>
        <p:spPr bwMode="auto">
          <a:xfrm>
            <a:off x="4724400" y="1475601"/>
            <a:ext cx="3171825" cy="251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495" y="3988340"/>
            <a:ext cx="4625009" cy="251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69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166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4.2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IU</a:t>
            </a:r>
            <a:endParaRPr lang="en-US" sz="4000" dirty="0"/>
          </a:p>
        </p:txBody>
      </p:sp>
      <p:sp>
        <p:nvSpPr>
          <p:cNvPr id="22" name="Rectangle 21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Installing the unit</a:t>
            </a:r>
            <a:endParaRPr lang="en-US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315" y="2543175"/>
            <a:ext cx="2481362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 descr="V:\Projekte\Entwicklung\12-002 DHW Tank 2013\Präsentationen\Bilder\Ansicht-Front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3568" y="1807191"/>
            <a:ext cx="2376264" cy="3587511"/>
          </a:xfrm>
          <a:prstGeom prst="rect">
            <a:avLst/>
          </a:prstGeom>
          <a:noFill/>
        </p:spPr>
      </p:pic>
      <p:sp>
        <p:nvSpPr>
          <p:cNvPr id="25" name="Textfeld 12"/>
          <p:cNvSpPr txBox="1"/>
          <p:nvPr/>
        </p:nvSpPr>
        <p:spPr>
          <a:xfrm>
            <a:off x="1262087" y="5394702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Front</a:t>
            </a:r>
          </a:p>
        </p:txBody>
      </p:sp>
      <p:pic>
        <p:nvPicPr>
          <p:cNvPr id="26" name="Picture 3" descr="V:\Projekte\Entwicklung\12-002 DHW Tank 2013\Präsentationen\Bilder\Ansicht-Back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71810" y="1838293"/>
            <a:ext cx="2244606" cy="3528391"/>
          </a:xfrm>
          <a:prstGeom prst="rect">
            <a:avLst/>
          </a:prstGeom>
          <a:noFill/>
        </p:spPr>
      </p:pic>
      <p:sp>
        <p:nvSpPr>
          <p:cNvPr id="27" name="Textfeld 16"/>
          <p:cNvSpPr txBox="1"/>
          <p:nvPr/>
        </p:nvSpPr>
        <p:spPr>
          <a:xfrm>
            <a:off x="6732240" y="5322694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Back</a:t>
            </a:r>
          </a:p>
        </p:txBody>
      </p:sp>
      <p:sp>
        <p:nvSpPr>
          <p:cNvPr id="28" name="Ellipse 30"/>
          <p:cNvSpPr/>
          <p:nvPr/>
        </p:nvSpPr>
        <p:spPr>
          <a:xfrm>
            <a:off x="1475656" y="3926525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31"/>
          <p:cNvSpPr/>
          <p:nvPr/>
        </p:nvSpPr>
        <p:spPr>
          <a:xfrm>
            <a:off x="1475656" y="4718613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32"/>
          <p:cNvSpPr/>
          <p:nvPr/>
        </p:nvSpPr>
        <p:spPr>
          <a:xfrm>
            <a:off x="7380312" y="3854517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Ellipse 33"/>
          <p:cNvSpPr/>
          <p:nvPr/>
        </p:nvSpPr>
        <p:spPr>
          <a:xfrm>
            <a:off x="7380312" y="2774397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2" name="Gerade Verbindung mit Pfeil 35"/>
          <p:cNvCxnSpPr/>
          <p:nvPr/>
        </p:nvCxnSpPr>
        <p:spPr>
          <a:xfrm flipV="1">
            <a:off x="5148064" y="2990421"/>
            <a:ext cx="2088232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6"/>
          <p:cNvCxnSpPr/>
          <p:nvPr/>
        </p:nvCxnSpPr>
        <p:spPr>
          <a:xfrm>
            <a:off x="5076056" y="3782509"/>
            <a:ext cx="2232248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8"/>
          <p:cNvCxnSpPr/>
          <p:nvPr/>
        </p:nvCxnSpPr>
        <p:spPr>
          <a:xfrm flipH="1">
            <a:off x="1907704" y="3998533"/>
            <a:ext cx="1944216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40"/>
          <p:cNvCxnSpPr/>
          <p:nvPr/>
        </p:nvCxnSpPr>
        <p:spPr>
          <a:xfrm flipH="1">
            <a:off x="1835696" y="3422469"/>
            <a:ext cx="1944216" cy="5760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" y="5733256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All 4 positions can be used to carry the unit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72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7" grpId="0"/>
      <p:bldP spid="28" grpId="0" animBg="1"/>
      <p:bldP spid="29" grpId="0" animBg="1"/>
      <p:bldP spid="30" grpId="0" animBg="1"/>
      <p:bldP spid="31" grpId="0" animBg="1"/>
      <p:bldP spid="36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167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4.2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IU</a:t>
            </a:r>
            <a:endParaRPr lang="en-US" sz="4000" dirty="0"/>
          </a:p>
        </p:txBody>
      </p:sp>
      <p:pic>
        <p:nvPicPr>
          <p:cNvPr id="3074" name="Picture 2" descr="C:\Users\EU4444\Desktop\FQS\Training\HPSU v5\Bilder\Aufstellu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78844"/>
            <a:ext cx="5943600" cy="467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Installing the unit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64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168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4.2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IU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Installing optional electrical heating element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3657600" cy="327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 t="7613" r="3670"/>
          <a:stretch/>
        </p:blipFill>
        <p:spPr bwMode="auto">
          <a:xfrm>
            <a:off x="6248400" y="1903379"/>
            <a:ext cx="1089498" cy="102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124200"/>
            <a:ext cx="4352925" cy="300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14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169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4.2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IU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Connecting Hydraulics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3671887" cy="25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49130"/>
            <a:ext cx="2743200" cy="298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1676400"/>
            <a:ext cx="7952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connections for the heating feed and return flow can be directed out of the unit upwards or downwards in order to adapt to the on-site conditions in the most optimum manner.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710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17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81000"/>
            <a:ext cx="7543800" cy="762000"/>
          </a:xfrm>
        </p:spPr>
        <p:txBody>
          <a:bodyPr>
            <a:normAutofit/>
          </a:bodyPr>
          <a:lstStyle/>
          <a:p>
            <a:r>
              <a:rPr lang="de-DE" sz="4000" dirty="0" err="1" smtClean="0"/>
              <a:t>Accessories</a:t>
            </a:r>
            <a:r>
              <a:rPr lang="de-DE" sz="4000" dirty="0" smtClean="0"/>
              <a:t>/</a:t>
            </a:r>
            <a:r>
              <a:rPr lang="de-DE" sz="4000" dirty="0" err="1" smtClean="0"/>
              <a:t>options</a:t>
            </a:r>
            <a:r>
              <a:rPr lang="de-DE" sz="4000" dirty="0" smtClean="0"/>
              <a:t>: Outdoor </a:t>
            </a:r>
            <a:r>
              <a:rPr lang="de-DE" sz="4000" dirty="0" err="1" smtClean="0"/>
              <a:t>unit</a:t>
            </a:r>
            <a:endParaRPr lang="en-GB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28600" y="381000"/>
            <a:ext cx="1143000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1.3</a:t>
            </a:r>
            <a:endParaRPr lang="en-GB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71599" y="1447800"/>
            <a:ext cx="6728791" cy="1981200"/>
          </a:xfrm>
        </p:spPr>
        <p:txBody>
          <a:bodyPr>
            <a:normAutofit/>
          </a:bodyPr>
          <a:lstStyle/>
          <a:p>
            <a:r>
              <a:rPr lang="en-US" sz="2400" dirty="0"/>
              <a:t>6) </a:t>
            </a:r>
            <a:r>
              <a:rPr lang="en-US" sz="2400" b="1" dirty="0"/>
              <a:t>EK016SNC snow hood </a:t>
            </a:r>
            <a:r>
              <a:rPr lang="en-US" sz="2400" dirty="0"/>
              <a:t>(for ERLQ </a:t>
            </a:r>
            <a:r>
              <a:rPr lang="nl-BE" sz="2400" dirty="0"/>
              <a:t>Big OU (11-16kW)</a:t>
            </a:r>
            <a:r>
              <a:rPr lang="en-US" sz="2400" dirty="0"/>
              <a:t>)</a:t>
            </a:r>
          </a:p>
          <a:p>
            <a:endParaRPr lang="en-US" sz="16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/>
              <a:t>Snow cover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/>
              <a:t>For low ambient/heavy snowfall</a:t>
            </a:r>
          </a:p>
          <a:p>
            <a:endParaRPr lang="en-GB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129" y="1143000"/>
            <a:ext cx="774525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5209592" y="3224921"/>
            <a:ext cx="1960563" cy="3200400"/>
            <a:chOff x="2835" y="646"/>
            <a:chExt cx="1859" cy="3215"/>
          </a:xfrm>
        </p:grpSpPr>
        <p:pic>
          <p:nvPicPr>
            <p:cNvPr id="13" name="Picture 7" descr="DSC005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686"/>
              <a:ext cx="1730" cy="3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2835" y="845"/>
              <a:ext cx="1859" cy="3016"/>
            </a:xfrm>
            <a:custGeom>
              <a:avLst/>
              <a:gdLst>
                <a:gd name="T0" fmla="*/ 22 w 1859"/>
                <a:gd name="T1" fmla="*/ 226 h 3016"/>
                <a:gd name="T2" fmla="*/ 136 w 1859"/>
                <a:gd name="T3" fmla="*/ 226 h 3016"/>
                <a:gd name="T4" fmla="*/ 136 w 1859"/>
                <a:gd name="T5" fmla="*/ 1315 h 3016"/>
                <a:gd name="T6" fmla="*/ 141 w 1859"/>
                <a:gd name="T7" fmla="*/ 1651 h 3016"/>
                <a:gd name="T8" fmla="*/ 165 w 1859"/>
                <a:gd name="T9" fmla="*/ 2399 h 3016"/>
                <a:gd name="T10" fmla="*/ 241 w 1859"/>
                <a:gd name="T11" fmla="*/ 2435 h 3016"/>
                <a:gd name="T12" fmla="*/ 193 w 1859"/>
                <a:gd name="T13" fmla="*/ 2503 h 3016"/>
                <a:gd name="T14" fmla="*/ 233 w 1859"/>
                <a:gd name="T15" fmla="*/ 2523 h 3016"/>
                <a:gd name="T16" fmla="*/ 340 w 1859"/>
                <a:gd name="T17" fmla="*/ 2494 h 3016"/>
                <a:gd name="T18" fmla="*/ 930 w 1859"/>
                <a:gd name="T19" fmla="*/ 2812 h 3016"/>
                <a:gd name="T20" fmla="*/ 881 w 1859"/>
                <a:gd name="T21" fmla="*/ 2867 h 3016"/>
                <a:gd name="T22" fmla="*/ 949 w 1859"/>
                <a:gd name="T23" fmla="*/ 2903 h 3016"/>
                <a:gd name="T24" fmla="*/ 1043 w 1859"/>
                <a:gd name="T25" fmla="*/ 2880 h 3016"/>
                <a:gd name="T26" fmla="*/ 1111 w 1859"/>
                <a:gd name="T27" fmla="*/ 2880 h 3016"/>
                <a:gd name="T28" fmla="*/ 1156 w 1859"/>
                <a:gd name="T29" fmla="*/ 2903 h 3016"/>
                <a:gd name="T30" fmla="*/ 1233 w 1859"/>
                <a:gd name="T31" fmla="*/ 2891 h 3016"/>
                <a:gd name="T32" fmla="*/ 1610 w 1859"/>
                <a:gd name="T33" fmla="*/ 2698 h 3016"/>
                <a:gd name="T34" fmla="*/ 1633 w 1859"/>
                <a:gd name="T35" fmla="*/ 0 h 3016"/>
                <a:gd name="T36" fmla="*/ 1859 w 1859"/>
                <a:gd name="T37" fmla="*/ 0 h 3016"/>
                <a:gd name="T38" fmla="*/ 1837 w 1859"/>
                <a:gd name="T39" fmla="*/ 3016 h 3016"/>
                <a:gd name="T40" fmla="*/ 0 w 1859"/>
                <a:gd name="T41" fmla="*/ 3016 h 3016"/>
                <a:gd name="T42" fmla="*/ 22 w 1859"/>
                <a:gd name="T43" fmla="*/ 226 h 3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59" h="3016">
                  <a:moveTo>
                    <a:pt x="22" y="226"/>
                  </a:moveTo>
                  <a:lnTo>
                    <a:pt x="136" y="226"/>
                  </a:lnTo>
                  <a:lnTo>
                    <a:pt x="136" y="1315"/>
                  </a:lnTo>
                  <a:lnTo>
                    <a:pt x="141" y="1651"/>
                  </a:lnTo>
                  <a:lnTo>
                    <a:pt x="165" y="2399"/>
                  </a:lnTo>
                  <a:lnTo>
                    <a:pt x="241" y="2435"/>
                  </a:lnTo>
                  <a:lnTo>
                    <a:pt x="193" y="2503"/>
                  </a:lnTo>
                  <a:lnTo>
                    <a:pt x="233" y="2523"/>
                  </a:lnTo>
                  <a:lnTo>
                    <a:pt x="340" y="2494"/>
                  </a:lnTo>
                  <a:lnTo>
                    <a:pt x="930" y="2812"/>
                  </a:lnTo>
                  <a:lnTo>
                    <a:pt x="881" y="2867"/>
                  </a:lnTo>
                  <a:lnTo>
                    <a:pt x="949" y="2903"/>
                  </a:lnTo>
                  <a:lnTo>
                    <a:pt x="1043" y="2880"/>
                  </a:lnTo>
                  <a:lnTo>
                    <a:pt x="1111" y="2880"/>
                  </a:lnTo>
                  <a:lnTo>
                    <a:pt x="1156" y="2903"/>
                  </a:lnTo>
                  <a:lnTo>
                    <a:pt x="1233" y="2891"/>
                  </a:lnTo>
                  <a:lnTo>
                    <a:pt x="1610" y="2698"/>
                  </a:lnTo>
                  <a:lnTo>
                    <a:pt x="1633" y="0"/>
                  </a:lnTo>
                  <a:lnTo>
                    <a:pt x="1859" y="0"/>
                  </a:lnTo>
                  <a:lnTo>
                    <a:pt x="1837" y="3016"/>
                  </a:lnTo>
                  <a:lnTo>
                    <a:pt x="0" y="3016"/>
                  </a:lnTo>
                  <a:lnTo>
                    <a:pt x="22" y="2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2857" y="646"/>
              <a:ext cx="1769" cy="431"/>
            </a:xfrm>
            <a:custGeom>
              <a:avLst/>
              <a:gdLst>
                <a:gd name="T0" fmla="*/ 0 w 1769"/>
                <a:gd name="T1" fmla="*/ 431 h 431"/>
                <a:gd name="T2" fmla="*/ 114 w 1769"/>
                <a:gd name="T3" fmla="*/ 431 h 431"/>
                <a:gd name="T4" fmla="*/ 1112 w 1769"/>
                <a:gd name="T5" fmla="*/ 69 h 431"/>
                <a:gd name="T6" fmla="*/ 1180 w 1769"/>
                <a:gd name="T7" fmla="*/ 46 h 431"/>
                <a:gd name="T8" fmla="*/ 1225 w 1769"/>
                <a:gd name="T9" fmla="*/ 69 h 431"/>
                <a:gd name="T10" fmla="*/ 1611 w 1769"/>
                <a:gd name="T11" fmla="*/ 205 h 431"/>
                <a:gd name="T12" fmla="*/ 1769 w 1769"/>
                <a:gd name="T13" fmla="*/ 205 h 431"/>
                <a:gd name="T14" fmla="*/ 1769 w 1769"/>
                <a:gd name="T15" fmla="*/ 0 h 431"/>
                <a:gd name="T16" fmla="*/ 0 w 1769"/>
                <a:gd name="T17" fmla="*/ 0 h 431"/>
                <a:gd name="T18" fmla="*/ 0 w 1769"/>
                <a:gd name="T19" fmla="*/ 43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9" h="431">
                  <a:moveTo>
                    <a:pt x="0" y="431"/>
                  </a:moveTo>
                  <a:lnTo>
                    <a:pt x="114" y="431"/>
                  </a:lnTo>
                  <a:lnTo>
                    <a:pt x="1112" y="69"/>
                  </a:lnTo>
                  <a:lnTo>
                    <a:pt x="1180" y="46"/>
                  </a:lnTo>
                  <a:lnTo>
                    <a:pt x="1225" y="69"/>
                  </a:lnTo>
                  <a:lnTo>
                    <a:pt x="1611" y="205"/>
                  </a:lnTo>
                  <a:lnTo>
                    <a:pt x="1769" y="205"/>
                  </a:lnTo>
                  <a:lnTo>
                    <a:pt x="1769" y="0"/>
                  </a:lnTo>
                  <a:lnTo>
                    <a:pt x="0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8" name="Group 29"/>
          <p:cNvGrpSpPr>
            <a:grpSpLocks/>
          </p:cNvGrpSpPr>
          <p:nvPr/>
        </p:nvGrpSpPr>
        <p:grpSpPr bwMode="auto">
          <a:xfrm>
            <a:off x="3748717" y="2438984"/>
            <a:ext cx="4248150" cy="1441450"/>
            <a:chOff x="113" y="1751"/>
            <a:chExt cx="2676" cy="908"/>
          </a:xfrm>
        </p:grpSpPr>
        <p:grpSp>
          <p:nvGrpSpPr>
            <p:cNvPr id="19" name="Group 10"/>
            <p:cNvGrpSpPr>
              <a:grpSpLocks/>
            </p:cNvGrpSpPr>
            <p:nvPr/>
          </p:nvGrpSpPr>
          <p:grpSpPr bwMode="auto">
            <a:xfrm>
              <a:off x="1034" y="2191"/>
              <a:ext cx="1160" cy="374"/>
              <a:chOff x="2463" y="2519"/>
              <a:chExt cx="1160" cy="374"/>
            </a:xfrm>
          </p:grpSpPr>
          <p:sp>
            <p:nvSpPr>
              <p:cNvPr id="33" name="Freeform 11"/>
              <p:cNvSpPr>
                <a:spLocks/>
              </p:cNvSpPr>
              <p:nvPr/>
            </p:nvSpPr>
            <p:spPr bwMode="auto">
              <a:xfrm>
                <a:off x="2491" y="2574"/>
                <a:ext cx="1107" cy="284"/>
              </a:xfrm>
              <a:custGeom>
                <a:avLst/>
                <a:gdLst>
                  <a:gd name="T0" fmla="*/ 23 w 1519"/>
                  <a:gd name="T1" fmla="*/ 453 h 453"/>
                  <a:gd name="T2" fmla="*/ 0 w 1519"/>
                  <a:gd name="T3" fmla="*/ 453 h 453"/>
                  <a:gd name="T4" fmla="*/ 45 w 1519"/>
                  <a:gd name="T5" fmla="*/ 385 h 453"/>
                  <a:gd name="T6" fmla="*/ 45 w 1519"/>
                  <a:gd name="T7" fmla="*/ 340 h 453"/>
                  <a:gd name="T8" fmla="*/ 975 w 1519"/>
                  <a:gd name="T9" fmla="*/ 0 h 453"/>
                  <a:gd name="T10" fmla="*/ 1021 w 1519"/>
                  <a:gd name="T11" fmla="*/ 0 h 453"/>
                  <a:gd name="T12" fmla="*/ 1451 w 1519"/>
                  <a:gd name="T13" fmla="*/ 159 h 453"/>
                  <a:gd name="T14" fmla="*/ 1451 w 1519"/>
                  <a:gd name="T15" fmla="*/ 204 h 453"/>
                  <a:gd name="T16" fmla="*/ 1519 w 1519"/>
                  <a:gd name="T17" fmla="*/ 295 h 453"/>
                  <a:gd name="T18" fmla="*/ 1497 w 1519"/>
                  <a:gd name="T19" fmla="*/ 317 h 453"/>
                  <a:gd name="T20" fmla="*/ 1066 w 1519"/>
                  <a:gd name="T21" fmla="*/ 159 h 453"/>
                  <a:gd name="T22" fmla="*/ 952 w 1519"/>
                  <a:gd name="T23" fmla="*/ 159 h 453"/>
                  <a:gd name="T24" fmla="*/ 23 w 1519"/>
                  <a:gd name="T25" fmla="*/ 453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19" h="453">
                    <a:moveTo>
                      <a:pt x="23" y="453"/>
                    </a:moveTo>
                    <a:lnTo>
                      <a:pt x="0" y="453"/>
                    </a:lnTo>
                    <a:lnTo>
                      <a:pt x="45" y="385"/>
                    </a:lnTo>
                    <a:lnTo>
                      <a:pt x="45" y="340"/>
                    </a:lnTo>
                    <a:lnTo>
                      <a:pt x="975" y="0"/>
                    </a:lnTo>
                    <a:lnTo>
                      <a:pt x="1021" y="0"/>
                    </a:lnTo>
                    <a:lnTo>
                      <a:pt x="1451" y="159"/>
                    </a:lnTo>
                    <a:lnTo>
                      <a:pt x="1451" y="204"/>
                    </a:lnTo>
                    <a:lnTo>
                      <a:pt x="1519" y="295"/>
                    </a:lnTo>
                    <a:lnTo>
                      <a:pt x="1497" y="317"/>
                    </a:lnTo>
                    <a:lnTo>
                      <a:pt x="1066" y="159"/>
                    </a:lnTo>
                    <a:lnTo>
                      <a:pt x="952" y="159"/>
                    </a:lnTo>
                    <a:lnTo>
                      <a:pt x="23" y="453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34" name="Picture 12" descr="design_scan6139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contrast="-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2856" y="2126"/>
                <a:ext cx="374" cy="1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2439" y="1834"/>
              <a:ext cx="20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F673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nl-BE" sz="800"/>
                <a:t>60</a:t>
              </a:r>
              <a:endParaRPr lang="en-GB" sz="800"/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 flipV="1">
              <a:off x="2487" y="1986"/>
              <a:ext cx="0" cy="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 flipV="1">
              <a:off x="2577" y="1986"/>
              <a:ext cx="0" cy="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2487" y="1973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 flipH="1">
              <a:off x="2491" y="2158"/>
              <a:ext cx="13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5" name="Line 18"/>
            <p:cNvSpPr>
              <a:spLocks noChangeShapeType="1"/>
            </p:cNvSpPr>
            <p:nvPr/>
          </p:nvSpPr>
          <p:spPr bwMode="auto">
            <a:xfrm flipH="1">
              <a:off x="2487" y="2215"/>
              <a:ext cx="13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" name="Line 19"/>
            <p:cNvSpPr>
              <a:spLocks noChangeShapeType="1"/>
            </p:cNvSpPr>
            <p:nvPr/>
          </p:nvSpPr>
          <p:spPr bwMode="auto">
            <a:xfrm flipH="1" flipV="1">
              <a:off x="254" y="2396"/>
              <a:ext cx="131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7" name="Line 20"/>
            <p:cNvSpPr>
              <a:spLocks noChangeShapeType="1"/>
            </p:cNvSpPr>
            <p:nvPr/>
          </p:nvSpPr>
          <p:spPr bwMode="auto">
            <a:xfrm flipH="1" flipV="1">
              <a:off x="203" y="2511"/>
              <a:ext cx="105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>
              <a:off x="2618" y="2160"/>
              <a:ext cx="0" cy="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9" name="Line 22"/>
            <p:cNvSpPr>
              <a:spLocks noChangeShapeType="1"/>
            </p:cNvSpPr>
            <p:nvPr/>
          </p:nvSpPr>
          <p:spPr bwMode="auto">
            <a:xfrm flipH="1">
              <a:off x="184" y="2380"/>
              <a:ext cx="75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" name="Text Box 23"/>
            <p:cNvSpPr txBox="1">
              <a:spLocks noChangeArrowheads="1"/>
            </p:cNvSpPr>
            <p:nvPr/>
          </p:nvSpPr>
          <p:spPr bwMode="auto">
            <a:xfrm>
              <a:off x="113" y="2296"/>
              <a:ext cx="25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F673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nl-BE" sz="800"/>
                <a:t>70</a:t>
              </a:r>
              <a:endParaRPr lang="en-GB" sz="800"/>
            </a:p>
          </p:txBody>
        </p:sp>
        <p:sp>
          <p:nvSpPr>
            <p:cNvPr id="31" name="Text Box 24"/>
            <p:cNvSpPr txBox="1">
              <a:spLocks noChangeArrowheads="1"/>
            </p:cNvSpPr>
            <p:nvPr/>
          </p:nvSpPr>
          <p:spPr bwMode="auto">
            <a:xfrm>
              <a:off x="2585" y="2121"/>
              <a:ext cx="20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F673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nl-BE" sz="800"/>
                <a:t>10</a:t>
              </a:r>
              <a:endParaRPr lang="en-GB" sz="800"/>
            </a:p>
          </p:txBody>
        </p:sp>
        <p:pic>
          <p:nvPicPr>
            <p:cNvPr id="32" name="Picture 27" descr="kap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" y="1751"/>
              <a:ext cx="2431" cy="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511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170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4.2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IU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Connecting Hydraulics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5800" y="1676400"/>
            <a:ext cx="7952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case of using the upwards connection the top cover has to be cut.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t="3187"/>
          <a:stretch/>
        </p:blipFill>
        <p:spPr bwMode="auto">
          <a:xfrm>
            <a:off x="3238500" y="2212409"/>
            <a:ext cx="2667000" cy="162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85800" y="3962400"/>
            <a:ext cx="7952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case of using flexible connection they have to be fixed just before the unit.</a:t>
            </a:r>
            <a:endParaRPr lang="en-GB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/>
          <a:stretch/>
        </p:blipFill>
        <p:spPr bwMode="auto">
          <a:xfrm>
            <a:off x="3190369" y="4419600"/>
            <a:ext cx="2943224" cy="212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81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171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4.2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IU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Filling the System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5819" y="1752600"/>
            <a:ext cx="7952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IT IS REQUIRED TO FILL ALL PIPE HEAT EXCHANGERS FIRST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2197297"/>
              </p:ext>
            </p:extLst>
          </p:nvPr>
        </p:nvGraphicFramePr>
        <p:xfrm>
          <a:off x="5470809" y="2361333"/>
          <a:ext cx="2032000" cy="3983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Photo Editor Photo" r:id="rId4" imgW="2152951" imgH="4219048" progId="">
                  <p:embed/>
                </p:oleObj>
              </mc:Choice>
              <mc:Fallback>
                <p:oleObj name="Photo Editor Photo" r:id="rId4" imgW="2152951" imgH="4219048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809" y="2361333"/>
                        <a:ext cx="2032000" cy="3983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Gerade Verbindung mit Pfeil 7"/>
          <p:cNvCxnSpPr/>
          <p:nvPr/>
        </p:nvCxnSpPr>
        <p:spPr>
          <a:xfrm rot="16200000" flipV="1">
            <a:off x="5372301" y="4143468"/>
            <a:ext cx="2308192" cy="8875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8"/>
          <p:cNvSpPr txBox="1"/>
          <p:nvPr/>
        </p:nvSpPr>
        <p:spPr>
          <a:xfrm>
            <a:off x="5882766" y="5333145"/>
            <a:ext cx="1266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 smtClean="0">
                <a:solidFill>
                  <a:schemeClr val="bg1"/>
                </a:solidFill>
              </a:rPr>
              <a:t>Uplift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force</a:t>
            </a:r>
            <a:r>
              <a:rPr lang="de-DE" sz="2000" b="1" dirty="0" smtClean="0">
                <a:solidFill>
                  <a:schemeClr val="bg1"/>
                </a:solidFill>
              </a:rPr>
              <a:t>!</a:t>
            </a:r>
            <a:endParaRPr lang="de-DE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325534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Therefrore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could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necessary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force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valves</a:t>
            </a:r>
            <a:r>
              <a:rPr lang="de-DE" dirty="0" smtClean="0"/>
              <a:t> in </a:t>
            </a:r>
            <a:r>
              <a:rPr lang="de-DE" dirty="0" err="1" smtClean="0"/>
              <a:t>middle</a:t>
            </a:r>
            <a:r>
              <a:rPr lang="de-DE" dirty="0" smtClean="0"/>
              <a:t> </a:t>
            </a:r>
            <a:r>
              <a:rPr lang="de-DE" dirty="0" err="1" smtClean="0"/>
              <a:t>positon</a:t>
            </a:r>
            <a:r>
              <a:rPr lang="de-DE" dirty="0" smtClean="0"/>
              <a:t>. </a:t>
            </a:r>
            <a:endParaRPr lang="en-GB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900" y="3892490"/>
            <a:ext cx="3271837" cy="253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95819" y="31935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Connect </a:t>
            </a:r>
            <a:r>
              <a:rPr lang="en-US" dirty="0"/>
              <a:t>the drain hose to the connection piece for the safety overflow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386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5" grpId="0"/>
      <p:bldP spid="13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172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4.2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IU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Venting the System manual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2" y="2819400"/>
            <a:ext cx="4486275" cy="266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33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173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4.2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IU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Start up the System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148046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2514600"/>
            <a:ext cx="777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ROTEX HPSU compact is fully connected.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refrigerant system </a:t>
            </a:r>
            <a:r>
              <a:rPr lang="en-US" dirty="0"/>
              <a:t>is dehumidified and filled with the specified amount of coolant.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heating and hot water systems are filled and charged at the right pressure (see chapter 7.4).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storage tank is filled up to the overflow (see chapter 7.3).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Optional </a:t>
            </a:r>
            <a:r>
              <a:rPr lang="en-US" dirty="0"/>
              <a:t>accessories have been mounted on and connected 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control valves of the heating system are open.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4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174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4.2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IU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Air purge function	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5800" y="2514600"/>
            <a:ext cx="7772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By activation the Air purge the HPSU will start in a defined sequence program of the integrated heat circulation pump and various settings for the 3-way valves.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Existing air can leak from the automatic venting valve at the integrated circulation pump.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Make sure the valve is open.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function does not replace the correct venting of the heating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Monitor the pressure of the heating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complete procedure of pump and valves is shown in a precise workflow in the manual.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51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175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4.2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IU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Start up the System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777263"/>
              </p:ext>
            </p:extLst>
          </p:nvPr>
        </p:nvGraphicFramePr>
        <p:xfrm>
          <a:off x="3276600" y="2053812"/>
          <a:ext cx="2871788" cy="4024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Acrobat Document" r:id="rId3" imgW="5667480" imgH="8020080" progId="AcroExch.Document.11">
                  <p:embed/>
                </p:oleObj>
              </mc:Choice>
              <mc:Fallback>
                <p:oleObj name="Acrobat Document" r:id="rId3" imgW="5667480" imgH="802008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76600" y="2053812"/>
                        <a:ext cx="2871788" cy="4024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76200" y="1648812"/>
            <a:ext cx="891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Follow the Checklist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176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4.2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IU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Start up the System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1886857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the storage temperature fall below a certain minimum value, the safety settings of the ROTEX HPSU prevent the operation of the heat pump in case of low external temperatures: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19200" y="3135085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Ambient  temperature ≤ -2°C, minimum storage temperature = 30°C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Ambient temperature ≤ 12°C , minimum storage temperature = 23°C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66800" y="40386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backup heater is switched automatically on to reach the temperatures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66800" y="4407932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Without the backup heater the water must be heated with an external heat source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43000" y="54102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avoid any delay at the commissioning start first with the IU and start the backup heater with 9kW. Afterwards the OU commissioning can start with a heated up tank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87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9" grpId="0"/>
      <p:bldP spid="10" grpId="0"/>
      <p:bldP spid="11" grpId="0"/>
      <p:bldP spid="12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177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4.2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IU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Screed dry-out program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0100" y="1916668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screed program to dry out of the UFH, should be adapted to the system.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409" y="3352800"/>
            <a:ext cx="473392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81250" y="4812784"/>
            <a:ext cx="43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Factory settings are the same as in GCU/A1.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0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9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1066800" cy="501648"/>
          </a:xfrm>
        </p:spPr>
        <p:txBody>
          <a:bodyPr/>
          <a:lstStyle/>
          <a:p>
            <a:fld id="{76563B4B-4410-459F-97AD-D0AEEE9266CA}" type="slidenum">
              <a:rPr lang="en-US" smtClean="0"/>
              <a:t>178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4.2</a:t>
            </a:r>
            <a:endParaRPr lang="en-GB" sz="40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Installation IU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Screed dry-out program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0100" y="2286000"/>
            <a:ext cx="7543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3C1"/>
                </a:solidFill>
              </a:rPr>
              <a:t>When this function is activated the equilibrium temperature is raised to 25°C. The immersion heater is therefore allowed to run always parallel up to an ambient temperature of  25° 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3C1"/>
                </a:solidFill>
              </a:rPr>
              <a:t>Only units with 11, 14, 16 KW can still run parallel up to 35°C ambient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Interlink and Room thermostat function must be set to OFF.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program will start the next day after setting at 0:00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When active all other influence will be deactivated and the unit will work on the fixed set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After the screed program is finished the until will switch back to previous operation mode.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Interlink and Room thermostat function must be activated again an the heating curve must be set.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32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U4444\Desktop\FQS\Training\HPSU v5\Bilder\Tite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6" b="7428"/>
          <a:stretch/>
        </p:blipFill>
        <p:spPr bwMode="auto">
          <a:xfrm>
            <a:off x="3842750" y="2743200"/>
            <a:ext cx="469619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914400"/>
            <a:ext cx="8686800" cy="1168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5. Troubleshooting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04800" y="2057400"/>
            <a:ext cx="8686800" cy="1016000"/>
          </a:xfrm>
        </p:spPr>
        <p:txBody>
          <a:bodyPr/>
          <a:lstStyle/>
          <a:p>
            <a:pPr algn="l"/>
            <a:r>
              <a:rPr lang="en-US" dirty="0" smtClean="0"/>
              <a:t>DAIKIN Altherma with integrated solar unit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07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18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81000"/>
            <a:ext cx="7543800" cy="762000"/>
          </a:xfrm>
        </p:spPr>
        <p:txBody>
          <a:bodyPr>
            <a:normAutofit/>
          </a:bodyPr>
          <a:lstStyle/>
          <a:p>
            <a:r>
              <a:rPr lang="de-DE" sz="4000" dirty="0" err="1" smtClean="0"/>
              <a:t>Accessories</a:t>
            </a:r>
            <a:r>
              <a:rPr lang="de-DE" sz="4000" dirty="0" smtClean="0"/>
              <a:t>/</a:t>
            </a:r>
            <a:r>
              <a:rPr lang="de-DE" sz="4000" dirty="0" err="1" smtClean="0"/>
              <a:t>options</a:t>
            </a:r>
            <a:r>
              <a:rPr lang="de-DE" sz="4000" dirty="0" smtClean="0"/>
              <a:t>: </a:t>
            </a:r>
            <a:r>
              <a:rPr lang="de-DE" sz="4000" dirty="0" err="1" smtClean="0"/>
              <a:t>Indoor</a:t>
            </a:r>
            <a:r>
              <a:rPr lang="de-DE" sz="4000" dirty="0" smtClean="0"/>
              <a:t> </a:t>
            </a:r>
            <a:r>
              <a:rPr lang="de-DE" sz="4000" dirty="0" err="1" smtClean="0"/>
              <a:t>unit</a:t>
            </a:r>
            <a:endParaRPr lang="en-GB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28600" y="381000"/>
            <a:ext cx="1143000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1.3</a:t>
            </a:r>
            <a:endParaRPr lang="en-GB" sz="4000" dirty="0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71600" y="1447800"/>
            <a:ext cx="7543800" cy="480060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000" dirty="0" smtClean="0"/>
              <a:t>RoCon OT1 additional ambient </a:t>
            </a:r>
            <a:r>
              <a:rPr lang="en-US" sz="2000" dirty="0"/>
              <a:t>sensor (</a:t>
            </a:r>
            <a:r>
              <a:rPr lang="en-US" sz="2000" dirty="0" smtClean="0"/>
              <a:t>15 60 70 )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000" dirty="0" smtClean="0"/>
              <a:t>RoCon U1 room controller (15 70 34)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000" dirty="0" smtClean="0"/>
              <a:t>RoCon M1 mixer module (15 70 68)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000" dirty="0" smtClean="0"/>
              <a:t>RoCon G1 Gateway (15 70 56)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000" dirty="0" smtClean="0"/>
              <a:t>BU9c Backup heater (14 10 28)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000" dirty="0" smtClean="0"/>
              <a:t>SAA1 Boiler incorporation A1 ( 16 01 25)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000" dirty="0" smtClean="0"/>
              <a:t>SAK2 Storage tank incorporation heat exchanger version 2 (16 01 30)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000" dirty="0" smtClean="0"/>
              <a:t>SKB Convection brake  (16 50 70)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000" dirty="0" smtClean="0"/>
              <a:t>HWC Hydraulic diverter DN 125 (17 29 00)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000" dirty="0" smtClean="0"/>
              <a:t>MK1/2 Mixer group (fittings) (15 60 67/72)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000" dirty="0" smtClean="0"/>
              <a:t>SAS1/2 Sludge and magnetite separator ( 15 60 21/23)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000" dirty="0" smtClean="0"/>
              <a:t>EFWXV15/20AVEB HP convector  (14 20 10/11)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de-DE" sz="2000" dirty="0"/>
              <a:t>EKSRDS2A</a:t>
            </a:r>
            <a:r>
              <a:rPr lang="en-US" sz="2000" dirty="0" smtClean="0"/>
              <a:t> Solaris pressurized solar regulator 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000" dirty="0" smtClean="0"/>
              <a:t>EKRPS4 regulation and pump unit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2672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10668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180</a:t>
            </a:fld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Troubleshooting</a:t>
            </a:r>
            <a:endParaRPr lang="en-US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/>
              <a:t>5</a:t>
            </a:r>
            <a:r>
              <a:rPr lang="de-DE" sz="4000" dirty="0" smtClean="0"/>
              <a:t>.</a:t>
            </a:r>
            <a:endParaRPr lang="en-GB" sz="4000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71600" y="1447800"/>
            <a:ext cx="7543800" cy="4292600"/>
          </a:xfrm>
        </p:spPr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 smtClean="0"/>
              <a:t>Overview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 smtClean="0"/>
              <a:t>DAIKIN Error codes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 smtClean="0"/>
              <a:t>ROTEX Error codes</a:t>
            </a:r>
          </a:p>
          <a:p>
            <a:pPr marL="971550" lvl="1" indent="-514350">
              <a:buFont typeface="Arial" panose="020B0604020202020204" pitchFamily="34" charset="0"/>
              <a:buAutoNum type="arabicPeriod"/>
            </a:pPr>
            <a:endParaRPr lang="de-DE" dirty="0" smtClean="0"/>
          </a:p>
          <a:p>
            <a:endParaRPr lang="en-US" dirty="0" smtClean="0"/>
          </a:p>
          <a:p>
            <a:pPr marL="514350" indent="-514350"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71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5715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181</a:t>
            </a:fld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Overview</a:t>
            </a:r>
            <a:endParaRPr lang="en-US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5.1</a:t>
            </a:r>
            <a:endParaRPr lang="en-GB" sz="40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361725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58900"/>
            <a:ext cx="3474947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31242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Fault code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Fault massage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Location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BUS address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85229" y="3120935"/>
            <a:ext cx="32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Fault code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Location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BUS address</a:t>
            </a:r>
          </a:p>
        </p:txBody>
      </p:sp>
    </p:spTree>
    <p:extLst>
      <p:ext uri="{BB962C8B-B14F-4D97-AF65-F5344CB8AC3E}">
        <p14:creationId xmlns:p14="http://schemas.microsoft.com/office/powerpoint/2010/main" val="16291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5715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182</a:t>
            </a:fld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Overview</a:t>
            </a:r>
            <a:endParaRPr lang="en-US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5.1</a:t>
            </a:r>
            <a:endParaRPr lang="en-GB" sz="40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546224"/>
            <a:ext cx="46672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Read out protocol</a:t>
            </a:r>
          </a:p>
        </p:txBody>
      </p:sp>
    </p:spTree>
    <p:extLst>
      <p:ext uri="{BB962C8B-B14F-4D97-AF65-F5344CB8AC3E}">
        <p14:creationId xmlns:p14="http://schemas.microsoft.com/office/powerpoint/2010/main" val="180115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5715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183</a:t>
            </a:fld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DAIKIN Error codes</a:t>
            </a: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5.2</a:t>
            </a:r>
            <a:endParaRPr lang="en-GB" sz="4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89" y="1981200"/>
            <a:ext cx="8736611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91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5715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184</a:t>
            </a:fld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DAIKIN Error </a:t>
            </a:r>
            <a:r>
              <a:rPr lang="en-US" sz="4000" dirty="0" smtClean="0"/>
              <a:t>codes</a:t>
            </a:r>
            <a:endParaRPr lang="en-US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5.2</a:t>
            </a:r>
            <a:endParaRPr lang="en-GB" sz="4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181100"/>
            <a:ext cx="8390985" cy="48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38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5715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185</a:t>
            </a:fld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DAIKIN Error codes</a:t>
            </a: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5.2</a:t>
            </a:r>
            <a:endParaRPr lang="en-GB" sz="4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676400"/>
            <a:ext cx="8686800" cy="48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73"/>
          <a:stretch/>
        </p:blipFill>
        <p:spPr bwMode="auto">
          <a:xfrm>
            <a:off x="228600" y="2135041"/>
            <a:ext cx="8640642" cy="417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15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5334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186</a:t>
            </a:fld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DAIKIN Error codes</a:t>
            </a: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5.2</a:t>
            </a:r>
            <a:endParaRPr lang="en-GB" sz="4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676400"/>
            <a:ext cx="8686800" cy="48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135042"/>
            <a:ext cx="8699500" cy="187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973474"/>
            <a:ext cx="8686800" cy="181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3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5334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187</a:t>
            </a:fld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DAIKIN Error codes</a:t>
            </a: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5.2</a:t>
            </a:r>
            <a:endParaRPr lang="en-GB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676400"/>
            <a:ext cx="8686800" cy="48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41538"/>
            <a:ext cx="8661400" cy="390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89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5715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188</a:t>
            </a:fld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DAIKIN Error codes</a:t>
            </a: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5.2</a:t>
            </a:r>
            <a:endParaRPr lang="en-GB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234173"/>
            <a:ext cx="7936402" cy="44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1680114"/>
            <a:ext cx="7924799" cy="450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31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5715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189</a:t>
            </a:fld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DAIKIN Error codes</a:t>
            </a: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5.2</a:t>
            </a:r>
            <a:endParaRPr lang="en-GB" sz="4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65237"/>
            <a:ext cx="772477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98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19</a:t>
            </a:fld>
            <a:endParaRPr lang="en-US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err="1" smtClean="0"/>
              <a:t>Accessories</a:t>
            </a:r>
            <a:r>
              <a:rPr lang="de-DE" sz="4000" dirty="0" smtClean="0"/>
              <a:t>/</a:t>
            </a:r>
            <a:r>
              <a:rPr lang="de-DE" sz="4000" dirty="0" err="1" smtClean="0"/>
              <a:t>options</a:t>
            </a:r>
            <a:r>
              <a:rPr lang="de-DE" sz="4000" dirty="0" smtClean="0"/>
              <a:t>: </a:t>
            </a:r>
            <a:r>
              <a:rPr lang="de-DE" sz="4000" dirty="0" err="1" smtClean="0"/>
              <a:t>Indoor</a:t>
            </a:r>
            <a:r>
              <a:rPr lang="de-DE" sz="4000" dirty="0" smtClean="0"/>
              <a:t> </a:t>
            </a:r>
            <a:r>
              <a:rPr lang="de-DE" sz="4000" dirty="0" err="1" smtClean="0"/>
              <a:t>unit</a:t>
            </a:r>
            <a:endParaRPr lang="en-GB" sz="4000" dirty="0"/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1.3</a:t>
            </a:r>
            <a:endParaRPr lang="en-GB" sz="4000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71600" y="1447800"/>
            <a:ext cx="6781800" cy="2133600"/>
          </a:xfrm>
        </p:spPr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de-DE" sz="2000" b="1" dirty="0" smtClean="0"/>
              <a:t>RoCon </a:t>
            </a:r>
            <a:r>
              <a:rPr lang="de-DE" sz="2000" b="1" dirty="0" err="1" smtClean="0"/>
              <a:t>aditional</a:t>
            </a:r>
            <a:r>
              <a:rPr lang="de-DE" sz="2000" b="1" dirty="0" smtClean="0"/>
              <a:t>  </a:t>
            </a:r>
            <a:r>
              <a:rPr lang="de-DE" sz="2000" b="1" dirty="0" err="1" smtClean="0"/>
              <a:t>ambient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sensor</a:t>
            </a:r>
            <a:r>
              <a:rPr lang="de-DE" sz="2000" b="1" dirty="0" smtClean="0"/>
              <a:t> 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Better LWT calculation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No influence of the OU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Sensor of OU still available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26" name="Picture 2" descr="C:\Users\EU4444\Desktop\FQS\Training\HPSU v5\Bilder\Außenfühl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8" t="8838" r="23437" b="2903"/>
          <a:stretch/>
        </p:blipFill>
        <p:spPr bwMode="auto">
          <a:xfrm>
            <a:off x="6280037" y="1371600"/>
            <a:ext cx="143131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U4444\Desktop\FQS\Training\HPSU v5\Bilder\RoCon_Controller_Roo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0" t="21061" r="22652" b="36838"/>
          <a:stretch/>
        </p:blipFill>
        <p:spPr bwMode="auto">
          <a:xfrm>
            <a:off x="5870059" y="3276600"/>
            <a:ext cx="2905432" cy="240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71600" y="3733800"/>
            <a:ext cx="6781800" cy="2133600"/>
          </a:xfrm>
        </p:spPr>
        <p:txBody>
          <a:bodyPr>
            <a:normAutofit/>
          </a:bodyPr>
          <a:lstStyle/>
          <a:p>
            <a:pPr marL="457200" indent="-457200">
              <a:buAutoNum type="arabicParenR" startAt="2"/>
            </a:pPr>
            <a:r>
              <a:rPr lang="de-DE" sz="2000" b="1" dirty="0" smtClean="0"/>
              <a:t>RoCon additional  U1 </a:t>
            </a:r>
            <a:r>
              <a:rPr lang="de-DE" sz="2000" b="1" dirty="0" err="1" smtClean="0"/>
              <a:t>room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controller</a:t>
            </a:r>
            <a:endParaRPr lang="de-DE" sz="20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/>
              <a:t>	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room</a:t>
            </a:r>
            <a:r>
              <a:rPr lang="de-DE" dirty="0" smtClean="0"/>
              <a:t> </a:t>
            </a:r>
            <a:r>
              <a:rPr lang="de-DE" dirty="0" err="1" smtClean="0"/>
              <a:t>thermostat</a:t>
            </a:r>
            <a:r>
              <a:rPr lang="de-DE" dirty="0" smtClean="0"/>
              <a:t> </a:t>
            </a:r>
            <a:r>
              <a:rPr lang="de-DE" dirty="0" err="1" smtClean="0"/>
              <a:t>it‘s</a:t>
            </a:r>
            <a:r>
              <a:rPr lang="de-DE" dirty="0" smtClean="0"/>
              <a:t> a </a:t>
            </a:r>
            <a:r>
              <a:rPr lang="de-DE" b="1" dirty="0" err="1" smtClean="0"/>
              <a:t>sensor</a:t>
            </a:r>
            <a:endParaRPr lang="en-GB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 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remote </a:t>
            </a:r>
            <a:r>
              <a:rPr lang="de-DE" dirty="0" err="1" smtClean="0"/>
              <a:t>controlle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Terminal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  </a:t>
            </a:r>
            <a:r>
              <a:rPr lang="de-DE" dirty="0" err="1" smtClean="0"/>
              <a:t>Assignment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mixer</a:t>
            </a:r>
            <a:r>
              <a:rPr lang="de-DE" dirty="0" smtClean="0"/>
              <a:t> </a:t>
            </a:r>
            <a:r>
              <a:rPr lang="de-DE" dirty="0" err="1" smtClean="0"/>
              <a:t>module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/>
              <a:t> </a:t>
            </a:r>
            <a:r>
              <a:rPr lang="de-DE" dirty="0" err="1" smtClean="0"/>
              <a:t>living</a:t>
            </a:r>
            <a:r>
              <a:rPr lang="de-DE" dirty="0" smtClean="0"/>
              <a:t> </a:t>
            </a:r>
            <a:r>
              <a:rPr lang="de-DE" dirty="0" err="1" smtClean="0"/>
              <a:t>room</a:t>
            </a:r>
            <a:endParaRPr lang="de-DE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99511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5715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190</a:t>
            </a:fld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DAIKIN Error codes</a:t>
            </a: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5.2</a:t>
            </a:r>
            <a:endParaRPr lang="en-GB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676400"/>
            <a:ext cx="8686800" cy="48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22341"/>
            <a:ext cx="8686800" cy="462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77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5715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191</a:t>
            </a:fld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DAIKIN Error codes</a:t>
            </a: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5.2</a:t>
            </a:r>
            <a:endParaRPr lang="en-GB" sz="4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084240"/>
            <a:ext cx="8654582" cy="401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676400"/>
            <a:ext cx="8686800" cy="48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78" y="3968892"/>
            <a:ext cx="1255568" cy="24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24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5715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192</a:t>
            </a:fld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DAIKIN Error codes</a:t>
            </a: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5.2</a:t>
            </a:r>
            <a:endParaRPr lang="en-GB" sz="4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135041"/>
            <a:ext cx="8724900" cy="272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676400"/>
            <a:ext cx="8686800" cy="48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30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5715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193</a:t>
            </a:fld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DAIKIN Error codes</a:t>
            </a: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5.2</a:t>
            </a:r>
            <a:endParaRPr lang="en-GB" sz="4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286000"/>
            <a:ext cx="8534400" cy="254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11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5715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194</a:t>
            </a:fld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DAIKIN Error codes</a:t>
            </a: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5.2</a:t>
            </a:r>
            <a:endParaRPr lang="en-GB" sz="4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1" y="1982641"/>
            <a:ext cx="8686800" cy="418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524000"/>
            <a:ext cx="8686800" cy="48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20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5715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195</a:t>
            </a:fld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ROTEX </a:t>
            </a:r>
            <a:r>
              <a:rPr lang="en-US" sz="4000" dirty="0"/>
              <a:t>Error codes</a:t>
            </a: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5.3</a:t>
            </a:r>
            <a:endParaRPr lang="en-GB" sz="4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1" y="2008042"/>
            <a:ext cx="8686800" cy="432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524000"/>
            <a:ext cx="8686800" cy="48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81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5715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196</a:t>
            </a:fld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ROTEX Error </a:t>
            </a:r>
            <a:r>
              <a:rPr lang="en-US" sz="4000" dirty="0" smtClean="0"/>
              <a:t>codes</a:t>
            </a:r>
            <a:endParaRPr lang="en-US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5.3</a:t>
            </a:r>
            <a:endParaRPr lang="en-GB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524000"/>
            <a:ext cx="8686800" cy="48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008042"/>
            <a:ext cx="8661400" cy="438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5715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197</a:t>
            </a:fld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ROTEX Error codes</a:t>
            </a: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5.3</a:t>
            </a:r>
            <a:endParaRPr lang="en-GB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371600"/>
            <a:ext cx="8686800" cy="48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855641"/>
            <a:ext cx="8674100" cy="460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86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U4444\Desktop\FQS\Training\HPSU v5\Bilder\Tite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6" b="7428"/>
          <a:stretch/>
        </p:blipFill>
        <p:spPr bwMode="auto">
          <a:xfrm>
            <a:off x="3842750" y="2743200"/>
            <a:ext cx="469619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914400"/>
            <a:ext cx="8686800" cy="11684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6</a:t>
            </a:r>
            <a:r>
              <a:rPr lang="en-US" dirty="0" smtClean="0">
                <a:solidFill>
                  <a:schemeClr val="tx1"/>
                </a:solidFill>
              </a:rPr>
              <a:t>. What should have been said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04800" y="2057400"/>
            <a:ext cx="8686800" cy="1016000"/>
          </a:xfrm>
        </p:spPr>
        <p:txBody>
          <a:bodyPr/>
          <a:lstStyle/>
          <a:p>
            <a:pPr algn="l"/>
            <a:r>
              <a:rPr lang="en-US" dirty="0" smtClean="0"/>
              <a:t>DAIKIN Altherma with integrated solar unit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58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5715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199</a:t>
            </a:fld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What should have been said</a:t>
            </a:r>
            <a:endParaRPr lang="en-US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6.</a:t>
            </a:r>
            <a:endParaRPr lang="en-GB" sz="4000" dirty="0"/>
          </a:p>
        </p:txBody>
      </p:sp>
      <p:sp>
        <p:nvSpPr>
          <p:cNvPr id="6" name="Rectangle 5"/>
          <p:cNvSpPr/>
          <p:nvPr/>
        </p:nvSpPr>
        <p:spPr>
          <a:xfrm>
            <a:off x="685800" y="1524000"/>
            <a:ext cx="7772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error code protocol has been split up to end-user and expert mode.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Warnings like (E9004/E198…) are only visible in expert mode.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E9031/L5 and E9008/A5 wont be written in the protocol if they are just warnings. But Displayed while they’re created.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800100" y="3014028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next software 03B (CUI)  L5,CO,7H and A5 won’t be displayed if they are not blocking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800100" y="3962400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ambient sensor of the OU can show temperatures till -44,9°C (before only -20°C)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800100" y="5029200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Some parameters have been moved from End-user to Expert or from Expert to Service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867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U4444\Desktop\FQS\Training\HPSU v5\Bilder\Tite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6" b="7428"/>
          <a:stretch/>
        </p:blipFill>
        <p:spPr bwMode="auto">
          <a:xfrm>
            <a:off x="3842750" y="2743200"/>
            <a:ext cx="469619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914400"/>
            <a:ext cx="8686800" cy="1168400"/>
          </a:xfrm>
        </p:spPr>
        <p:txBody>
          <a:bodyPr/>
          <a:lstStyle/>
          <a:p>
            <a:r>
              <a:rPr lang="en-US" dirty="0" smtClean="0"/>
              <a:t>ROTEX HPSU compact V5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04800" y="2057400"/>
            <a:ext cx="8686800" cy="1016000"/>
          </a:xfrm>
        </p:spPr>
        <p:txBody>
          <a:bodyPr/>
          <a:lstStyle/>
          <a:p>
            <a:r>
              <a:rPr lang="en-US" dirty="0" smtClean="0"/>
              <a:t>DAIKIN Altherma with integrated solar unit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9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U4444\Desktop\FQS\Training\HPSU v5\Bilder\M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814" y="1061131"/>
            <a:ext cx="1996586" cy="183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20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smtClean="0"/>
              <a:t>Accessories/options: Indoor unit</a:t>
            </a:r>
            <a:endParaRPr lang="en-GB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1.3</a:t>
            </a:r>
            <a:endParaRPr lang="en-GB" sz="4000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71600" y="1447800"/>
            <a:ext cx="6781800" cy="2133600"/>
          </a:xfrm>
        </p:spPr>
        <p:txBody>
          <a:bodyPr>
            <a:normAutofit/>
          </a:bodyPr>
          <a:lstStyle/>
          <a:p>
            <a:r>
              <a:rPr lang="de-DE" sz="2000" b="1" dirty="0" smtClean="0"/>
              <a:t>3)    RoCon M1 </a:t>
            </a:r>
            <a:r>
              <a:rPr lang="de-DE" sz="2000" b="1" dirty="0" err="1" smtClean="0"/>
              <a:t>mixer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module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be used as stand-alone solution or integrated via bus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Specific training of operation and set up is on the Extranet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46200" y="2817248"/>
            <a:ext cx="6781800" cy="2819400"/>
          </a:xfrm>
        </p:spPr>
        <p:txBody>
          <a:bodyPr>
            <a:normAutofit/>
          </a:bodyPr>
          <a:lstStyle/>
          <a:p>
            <a:r>
              <a:rPr lang="de-DE" sz="2000" b="1" dirty="0" smtClean="0"/>
              <a:t>4)    RoCon G1 Gateway </a:t>
            </a:r>
            <a:r>
              <a:rPr lang="de-DE" sz="2000" b="1" dirty="0" err="1" smtClean="0"/>
              <a:t>inlc</a:t>
            </a:r>
            <a:r>
              <a:rPr lang="de-DE" sz="2000" b="1" dirty="0" smtClean="0"/>
              <a:t>. ROTEX Control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Android and 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Direct access to the B1 (CUI) for all RoCon units (A1/GCU and HPSU)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Control of direct circuit, temperatures, time schedule and operation mode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Displays system status, ambient and system temperatures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Big Focus on safety therefore a direct internet connection should be used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Specific training can be found on the Extranet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051" name="Picture 3" descr="C:\Users\EU4444\Desktop\FQS\Training\HPSU v5\Bilder\Gatewa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" t="2869" r="4352"/>
          <a:stretch/>
        </p:blipFill>
        <p:spPr bwMode="auto">
          <a:xfrm>
            <a:off x="6654365" y="4872497"/>
            <a:ext cx="1928595" cy="152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EU4444\Desktop\FQS\Training\HPSU v5\Bilder\RoCon_App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17837" r="23229" b="10734"/>
          <a:stretch/>
        </p:blipFill>
        <p:spPr bwMode="auto">
          <a:xfrm>
            <a:off x="1" y="4953000"/>
            <a:ext cx="1849594" cy="151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43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54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21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smtClean="0"/>
              <a:t>Accessories/options: Indoor unit</a:t>
            </a:r>
            <a:endParaRPr lang="en-GB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1.3</a:t>
            </a:r>
            <a:endParaRPr lang="en-GB" sz="400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71600" y="3579584"/>
            <a:ext cx="6781800" cy="2133600"/>
          </a:xfrm>
        </p:spPr>
        <p:txBody>
          <a:bodyPr>
            <a:normAutofit/>
          </a:bodyPr>
          <a:lstStyle/>
          <a:p>
            <a:r>
              <a:rPr lang="de-DE" sz="2000" b="1" dirty="0" smtClean="0"/>
              <a:t>6)   SAA1 Boiler </a:t>
            </a:r>
            <a:r>
              <a:rPr lang="de-DE" sz="2000" b="1" dirty="0" err="1" smtClean="0"/>
              <a:t>incorporation</a:t>
            </a:r>
            <a:r>
              <a:rPr lang="de-DE" sz="2000" b="1" dirty="0" smtClean="0"/>
              <a:t> A1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Connection for A1 bivalent operation with the HPSU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Incl. pipe and fittings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Unpressurised mode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074" name="Picture 2" descr="C:\Users\EU4444\Desktop\FQS\Training\HPSU v5\Bilder\SA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474934"/>
            <a:ext cx="18669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464129" y="1453243"/>
            <a:ext cx="6781800" cy="2133600"/>
          </a:xfrm>
        </p:spPr>
        <p:txBody>
          <a:bodyPr>
            <a:normAutofit/>
          </a:bodyPr>
          <a:lstStyle/>
          <a:p>
            <a:r>
              <a:rPr lang="de-DE" sz="2000" b="1" dirty="0"/>
              <a:t>5</a:t>
            </a:r>
            <a:r>
              <a:rPr lang="de-DE" sz="2000" b="1" dirty="0" smtClean="0"/>
              <a:t>)   BU9c Backup </a:t>
            </a:r>
            <a:r>
              <a:rPr lang="de-DE" sz="2000" b="1" dirty="0" err="1" smtClean="0"/>
              <a:t>heater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Additional heating for HPSU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3 x 230V – 50 Hz / 9000 Watt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Use as backup – and booster heater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!1,2m long!</a:t>
            </a:r>
            <a:r>
              <a:rPr lang="en-US" dirty="0" smtClean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075" name="Picture 3" descr="C:\Users\EU4444\Desktop\FQS\Training\HPSU v5\Bilder\BU9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43000"/>
            <a:ext cx="3733800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95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U4444\Desktop\FQS\Training\HPSU v5\Bilder\SA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1905000"/>
            <a:ext cx="16192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22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smtClean="0"/>
              <a:t>Accessories/options: Indoor unit</a:t>
            </a:r>
            <a:endParaRPr lang="en-GB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1.3</a:t>
            </a:r>
            <a:endParaRPr lang="en-GB" sz="400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33500" y="1447800"/>
            <a:ext cx="6781800" cy="2133600"/>
          </a:xfrm>
        </p:spPr>
        <p:txBody>
          <a:bodyPr>
            <a:normAutofit/>
          </a:bodyPr>
          <a:lstStyle/>
          <a:p>
            <a:r>
              <a:rPr lang="de-DE" sz="2000" b="1" dirty="0" smtClean="0"/>
              <a:t>7)   SAK2 Storage tank </a:t>
            </a:r>
            <a:r>
              <a:rPr lang="de-DE" sz="2000" b="1" dirty="0" err="1" smtClean="0"/>
              <a:t>incorporation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heat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exchanger</a:t>
            </a:r>
            <a:r>
              <a:rPr lang="de-DE" sz="2000" b="1" dirty="0" smtClean="0"/>
              <a:t> V2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Connection for secondary heat generator or ROTEX storage tank (2013 and newer)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If using 3</a:t>
            </a:r>
            <a:r>
              <a:rPr lang="en-US" baseline="30000" dirty="0" smtClean="0"/>
              <a:t>rd</a:t>
            </a:r>
            <a:r>
              <a:rPr lang="en-US" dirty="0" smtClean="0"/>
              <a:t> party  ROTEX Solaris PHE is needed (6kW)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Incl. pipe, fittings and pump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Unpressurised mode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23975" y="3517900"/>
            <a:ext cx="6781800" cy="2133600"/>
          </a:xfrm>
        </p:spPr>
        <p:txBody>
          <a:bodyPr>
            <a:normAutofit/>
          </a:bodyPr>
          <a:lstStyle/>
          <a:p>
            <a:r>
              <a:rPr lang="de-DE" sz="2000" b="1" dirty="0" smtClean="0"/>
              <a:t>8)   SKB </a:t>
            </a:r>
            <a:r>
              <a:rPr lang="de-DE" sz="2000" b="1" dirty="0" err="1" smtClean="0"/>
              <a:t>Convection</a:t>
            </a:r>
            <a:r>
              <a:rPr lang="de-DE" sz="2000" b="1" dirty="0" smtClean="0"/>
              <a:t> break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prevent</a:t>
            </a:r>
            <a:r>
              <a:rPr lang="de-DE" dirty="0" smtClean="0"/>
              <a:t> </a:t>
            </a:r>
            <a:r>
              <a:rPr lang="de-DE" dirty="0" err="1" smtClean="0"/>
              <a:t>circulation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gravitiy</a:t>
            </a:r>
            <a:endParaRPr lang="de-DE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Not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pressurised</a:t>
            </a:r>
            <a:r>
              <a:rPr lang="de-DE" dirty="0" smtClean="0"/>
              <a:t> solar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Max 95°C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26" name="Picture 2" descr="C:\Users\EU4444\Desktop\FQS\Training\HPSU v5\Bilder\Convection brea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819" y="3886200"/>
            <a:ext cx="132397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85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23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smtClean="0"/>
              <a:t>Accessories/options: Indoor unit</a:t>
            </a:r>
            <a:endParaRPr lang="en-GB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1.3</a:t>
            </a:r>
            <a:endParaRPr lang="en-GB" sz="400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44386" y="1524000"/>
            <a:ext cx="6781800" cy="2133600"/>
          </a:xfrm>
        </p:spPr>
        <p:txBody>
          <a:bodyPr>
            <a:normAutofit/>
          </a:bodyPr>
          <a:lstStyle/>
          <a:p>
            <a:r>
              <a:rPr lang="de-DE" sz="2000" b="1" dirty="0"/>
              <a:t>9</a:t>
            </a:r>
            <a:r>
              <a:rPr lang="de-DE" sz="2000" b="1" dirty="0" smtClean="0"/>
              <a:t>)   HWC </a:t>
            </a:r>
            <a:r>
              <a:rPr lang="de-DE" sz="2000" b="1" dirty="0" err="1" smtClean="0"/>
              <a:t>Hydraulic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diverter</a:t>
            </a:r>
            <a:r>
              <a:rPr lang="de-DE" sz="2000" b="1" dirty="0" smtClean="0"/>
              <a:t> + WHWC Isolation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4 zones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Floor standing  and with a high of 1,5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Integrated separator discs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050" name="Picture 2" descr="C:\Users\EU4444\Desktop\FQS\Training\HPSU v5\Bilder\Hydraulische weic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8" y="2224085"/>
            <a:ext cx="806197" cy="391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F:\DCIM\121___05\IMG_0827.JPG"/>
          <p:cNvPicPr>
            <a:picLocks noChangeAspect="1" noChangeArrowheads="1"/>
          </p:cNvPicPr>
          <p:nvPr/>
        </p:nvPicPr>
        <p:blipFill rotWithShape="1">
          <a:blip r:embed="rId4" cstate="print"/>
          <a:srcRect l="13430" t="3116"/>
          <a:stretch/>
        </p:blipFill>
        <p:spPr bwMode="auto">
          <a:xfrm>
            <a:off x="5638800" y="2224085"/>
            <a:ext cx="2844800" cy="42449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120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24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smtClean="0"/>
              <a:t>Accessories/options: Indoor unit</a:t>
            </a:r>
            <a:endParaRPr lang="en-GB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1.3</a:t>
            </a:r>
            <a:endParaRPr lang="en-GB" sz="4000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44386" y="1524000"/>
            <a:ext cx="6781800" cy="2133600"/>
          </a:xfrm>
        </p:spPr>
        <p:txBody>
          <a:bodyPr>
            <a:normAutofit/>
          </a:bodyPr>
          <a:lstStyle/>
          <a:p>
            <a:r>
              <a:rPr lang="de-DE" sz="2000" b="1" dirty="0" smtClean="0"/>
              <a:t>10)   MK1/2 </a:t>
            </a:r>
            <a:r>
              <a:rPr lang="de-DE" sz="2000" b="1" dirty="0" err="1" smtClean="0"/>
              <a:t>mixer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groupe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mixed circuits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be controlled of M1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Fittings, 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ordered</a:t>
            </a:r>
            <a:r>
              <a:rPr lang="de-DE" dirty="0" smtClean="0"/>
              <a:t> </a:t>
            </a:r>
            <a:r>
              <a:rPr lang="de-DE" dirty="0" err="1" smtClean="0"/>
              <a:t>seperately</a:t>
            </a:r>
            <a:r>
              <a:rPr lang="de-DE" dirty="0" smtClean="0"/>
              <a:t> (VKM1)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MK1 </a:t>
            </a:r>
            <a:r>
              <a:rPr lang="de-DE" dirty="0" err="1" smtClean="0"/>
              <a:t>pressure</a:t>
            </a:r>
            <a:r>
              <a:rPr lang="de-DE" dirty="0" smtClean="0"/>
              <a:t> </a:t>
            </a:r>
            <a:r>
              <a:rPr lang="de-DE" dirty="0" err="1" smtClean="0"/>
              <a:t>contoled</a:t>
            </a:r>
            <a:r>
              <a:rPr lang="de-DE" dirty="0" smtClean="0"/>
              <a:t> high-efficiency pump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MK2 PWM-</a:t>
            </a:r>
            <a:r>
              <a:rPr lang="de-DE" dirty="0" err="1" smtClean="0"/>
              <a:t>controlled</a:t>
            </a:r>
            <a:r>
              <a:rPr lang="de-DE" dirty="0" smtClean="0"/>
              <a:t> high-efficiency pump</a:t>
            </a:r>
            <a:endParaRPr lang="en-GB" dirty="0"/>
          </a:p>
        </p:txBody>
      </p:sp>
      <p:pic>
        <p:nvPicPr>
          <p:cNvPr id="3074" name="Picture 2" descr="C:\Users\EU4444\Desktop\FQS\Training\HPSU v5\Bilder\Misch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9" y="3810000"/>
            <a:ext cx="219615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U4444\Desktop\FQS\Training\HPSU v5\Bilder\Mischer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 t="2589" r="12733" b="5730"/>
          <a:stretch/>
        </p:blipFill>
        <p:spPr bwMode="auto">
          <a:xfrm>
            <a:off x="5638800" y="3726618"/>
            <a:ext cx="1905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2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25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smtClean="0"/>
              <a:t>Accessories/options: Indoor unit</a:t>
            </a:r>
            <a:endParaRPr lang="en-GB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1.3</a:t>
            </a:r>
            <a:endParaRPr lang="en-GB" sz="4000" dirty="0"/>
          </a:p>
        </p:txBody>
      </p:sp>
      <p:pic>
        <p:nvPicPr>
          <p:cNvPr id="11" name="Picture 10" descr="F:\DCIM\121___05\IMG_08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4400" y="1143000"/>
            <a:ext cx="3149600" cy="2362200"/>
          </a:xfrm>
          <a:prstGeom prst="rect">
            <a:avLst/>
          </a:prstGeom>
          <a:noFill/>
        </p:spPr>
      </p:pic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44386" y="1524000"/>
            <a:ext cx="6781800" cy="2133600"/>
          </a:xfrm>
        </p:spPr>
        <p:txBody>
          <a:bodyPr>
            <a:normAutofit/>
          </a:bodyPr>
          <a:lstStyle/>
          <a:p>
            <a:r>
              <a:rPr lang="de-DE" sz="2000" b="1" dirty="0" smtClean="0"/>
              <a:t>11) </a:t>
            </a:r>
            <a:r>
              <a:rPr lang="en-US" sz="2000" dirty="0"/>
              <a:t>SAS1/2 Sludge and magnetite separator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lso vertical available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1” connection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71600" y="3488544"/>
            <a:ext cx="6781800" cy="2133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 smtClean="0"/>
              <a:t>12) </a:t>
            </a:r>
            <a:r>
              <a:rPr lang="en-US" sz="2000" dirty="0"/>
              <a:t>EFWXV15/20AVEB HP convector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1,5 / 2kW available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Constant </a:t>
            </a:r>
            <a:r>
              <a:rPr lang="en-US" dirty="0"/>
              <a:t>comfort throughout the </a:t>
            </a:r>
            <a:r>
              <a:rPr lang="en-US" dirty="0" smtClean="0"/>
              <a:t>room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Energy </a:t>
            </a:r>
            <a:r>
              <a:rPr lang="en-US" dirty="0"/>
              <a:t>efficient heating and cooling </a:t>
            </a:r>
            <a:r>
              <a:rPr lang="en-US" dirty="0" smtClean="0"/>
              <a:t>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Optimum </a:t>
            </a:r>
            <a:r>
              <a:rPr lang="en-US" dirty="0"/>
              <a:t>energy </a:t>
            </a:r>
            <a:r>
              <a:rPr lang="en-US" dirty="0" smtClean="0"/>
              <a:t>efficiency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Reduced </a:t>
            </a:r>
            <a:r>
              <a:rPr lang="en-US" dirty="0"/>
              <a:t>running costs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4" name="Picture 2" descr="C:\Users\EU4444\Desktop\FQS\Training\HPSU v5\Bilder\HP convecto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9" t="20341" r="23136" b="4625"/>
          <a:stretch/>
        </p:blipFill>
        <p:spPr bwMode="auto">
          <a:xfrm>
            <a:off x="5969000" y="3505200"/>
            <a:ext cx="3175000" cy="296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72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26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smtClean="0"/>
              <a:t>Accessories/options: Indoor unit</a:t>
            </a:r>
            <a:endParaRPr lang="en-GB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1.3</a:t>
            </a:r>
            <a:endParaRPr lang="en-GB" sz="400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46200" y="1524000"/>
            <a:ext cx="6273800" cy="2133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 smtClean="0"/>
              <a:t>13) EKSRDS2A</a:t>
            </a:r>
            <a:r>
              <a:rPr lang="en-US" sz="2000" dirty="0" smtClean="0"/>
              <a:t> </a:t>
            </a:r>
            <a:r>
              <a:rPr lang="en-US" sz="2000" dirty="0"/>
              <a:t>Solaris pressurized solar regulator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pressurized solar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Depending on the connected thermistors… the controller finds the scheme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27" name="Picture 3" descr="C:\Users\EU4444\Desktop\FQS\Training\HPSU v5\Bilder\DR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"/>
          <a:stretch/>
        </p:blipFill>
        <p:spPr bwMode="auto">
          <a:xfrm>
            <a:off x="7518400" y="1600200"/>
            <a:ext cx="1587500" cy="170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71600" y="3505200"/>
            <a:ext cx="6273800" cy="2133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 smtClean="0"/>
              <a:t>14) EKSRPS</a:t>
            </a:r>
            <a:r>
              <a:rPr lang="en-US" sz="2000" dirty="0" smtClean="0"/>
              <a:t> </a:t>
            </a:r>
            <a:r>
              <a:rPr lang="en-US" sz="2000" dirty="0"/>
              <a:t>regulation and pump </a:t>
            </a:r>
            <a:r>
              <a:rPr lang="en-US" sz="2000" dirty="0" smtClean="0"/>
              <a:t>unit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Drain-Back-Solar / and </a:t>
            </a:r>
            <a:r>
              <a:rPr lang="en-US" dirty="0" err="1" smtClean="0"/>
              <a:t>pressurised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Only one high efficient pump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Up to 12 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Directly to the unit or separate possible</a:t>
            </a:r>
            <a:endParaRPr lang="en-US" dirty="0"/>
          </a:p>
        </p:txBody>
      </p:sp>
      <p:pic>
        <p:nvPicPr>
          <p:cNvPr id="1028" name="Picture 4" descr="C:\Users\EU4444\Desktop\FQS\Training\HPSU v5\Bilder\EKRP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57600"/>
            <a:ext cx="1383196" cy="251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72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U4444\Desktop\FQS\Training\HPSU v5\Bilder\Tite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6" b="7428"/>
          <a:stretch/>
        </p:blipFill>
        <p:spPr bwMode="auto">
          <a:xfrm>
            <a:off x="3842750" y="2743200"/>
            <a:ext cx="469619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914400"/>
            <a:ext cx="8686800" cy="1168400"/>
          </a:xfrm>
        </p:spPr>
        <p:txBody>
          <a:bodyPr/>
          <a:lstStyle/>
          <a:p>
            <a:pPr algn="l"/>
            <a:r>
              <a:rPr lang="de-DE" dirty="0">
                <a:solidFill>
                  <a:schemeClr val="tx1"/>
                </a:solidFill>
              </a:rPr>
              <a:t>2</a:t>
            </a:r>
            <a:r>
              <a:rPr lang="de-DE" dirty="0" smtClean="0">
                <a:solidFill>
                  <a:schemeClr val="tx1"/>
                </a:solidFill>
              </a:rPr>
              <a:t>. Equipment </a:t>
            </a:r>
            <a:r>
              <a:rPr lang="de-DE" dirty="0" err="1" smtClean="0">
                <a:solidFill>
                  <a:schemeClr val="tx1"/>
                </a:solidFill>
              </a:rPr>
              <a:t>selection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04800" y="2057400"/>
            <a:ext cx="8686800" cy="1016000"/>
          </a:xfrm>
        </p:spPr>
        <p:txBody>
          <a:bodyPr/>
          <a:lstStyle/>
          <a:p>
            <a:pPr algn="l"/>
            <a:r>
              <a:rPr lang="en-US" dirty="0" smtClean="0"/>
              <a:t>DAIKIN Altherma with integrated solar unit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63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28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Equipment selection</a:t>
            </a: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2.</a:t>
            </a:r>
            <a:endParaRPr lang="en-GB" sz="4000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71600" y="1447800"/>
            <a:ext cx="7543800" cy="42926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de-DE" dirty="0" err="1" smtClean="0"/>
              <a:t>Specs</a:t>
            </a:r>
            <a:r>
              <a:rPr lang="de-DE" dirty="0" smtClean="0"/>
              <a:t>. </a:t>
            </a:r>
            <a:r>
              <a:rPr lang="de-DE" dirty="0" err="1" smtClean="0"/>
              <a:t>Indoor</a:t>
            </a:r>
            <a:r>
              <a:rPr lang="de-DE" dirty="0" smtClean="0"/>
              <a:t> </a:t>
            </a:r>
          </a:p>
          <a:p>
            <a:pPr marL="971550" lvl="1" indent="-514350">
              <a:buFont typeface="+mj-lt"/>
              <a:buAutoNum type="arabicPeriod"/>
            </a:pPr>
            <a:r>
              <a:rPr lang="de-DE" dirty="0" smtClean="0"/>
              <a:t>3XX</a:t>
            </a:r>
          </a:p>
          <a:p>
            <a:pPr marL="971550" lvl="1" indent="-514350">
              <a:buFont typeface="+mj-lt"/>
              <a:buAutoNum type="arabicPeriod"/>
            </a:pPr>
            <a:r>
              <a:rPr lang="de-DE" dirty="0" smtClean="0"/>
              <a:t>5XX</a:t>
            </a:r>
          </a:p>
          <a:p>
            <a:pPr marL="971550" lvl="1" indent="-514350">
              <a:buFont typeface="+mj-lt"/>
              <a:buAutoNum type="arabicPeriod"/>
            </a:pPr>
            <a:endParaRPr lang="de-DE" dirty="0" smtClean="0"/>
          </a:p>
          <a:p>
            <a:pPr marL="514350" indent="-514350">
              <a:buAutoNum type="arabicPeriod"/>
            </a:pPr>
            <a:r>
              <a:rPr lang="de-DE" dirty="0" err="1" smtClean="0"/>
              <a:t>Specs</a:t>
            </a:r>
            <a:r>
              <a:rPr lang="de-DE" dirty="0" smtClean="0"/>
              <a:t>. Outdoor </a:t>
            </a:r>
          </a:p>
          <a:p>
            <a:pPr marL="971550" lvl="1" indent="-514350">
              <a:buAutoNum type="arabicPeriod"/>
            </a:pPr>
            <a:endParaRPr lang="de-DE" dirty="0" smtClean="0"/>
          </a:p>
          <a:p>
            <a:pPr marL="514350" indent="-514350">
              <a:buAutoNum type="arabicPeriod"/>
            </a:pPr>
            <a:r>
              <a:rPr lang="de-DE" dirty="0" err="1" smtClean="0"/>
              <a:t>Electrical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Sheet</a:t>
            </a:r>
          </a:p>
        </p:txBody>
      </p:sp>
    </p:spTree>
    <p:extLst>
      <p:ext uri="{BB962C8B-B14F-4D97-AF65-F5344CB8AC3E}">
        <p14:creationId xmlns:p14="http://schemas.microsoft.com/office/powerpoint/2010/main" val="407072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29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err="1"/>
              <a:t>Specs</a:t>
            </a:r>
            <a:r>
              <a:rPr lang="de-DE" sz="4000" dirty="0"/>
              <a:t>. </a:t>
            </a:r>
            <a:r>
              <a:rPr lang="de-DE" sz="4000" dirty="0" err="1" smtClean="0"/>
              <a:t>Indoor</a:t>
            </a:r>
            <a:r>
              <a:rPr lang="de-DE" sz="4000" dirty="0" smtClean="0"/>
              <a:t> 3XX </a:t>
            </a:r>
            <a:endParaRPr lang="de-DE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2.1.1</a:t>
            </a:r>
            <a:endParaRPr lang="en-GB" sz="4000" dirty="0"/>
          </a:p>
        </p:txBody>
      </p:sp>
      <p:pic>
        <p:nvPicPr>
          <p:cNvPr id="12290" name="Picture 2" descr="C:\Users\EU4444\Desktop\FQS\Training\HPSU v5\Bilder\3xx maß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47800"/>
            <a:ext cx="2324100" cy="462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1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1600200" y="914400"/>
            <a:ext cx="6400800" cy="5448227"/>
          </a:xfrm>
        </p:spPr>
        <p:txBody>
          <a:bodyPr/>
          <a:lstStyle/>
          <a:p>
            <a:r>
              <a:rPr lang="en-US" dirty="0" smtClean="0"/>
              <a:t>System build up</a:t>
            </a:r>
          </a:p>
          <a:p>
            <a:r>
              <a:rPr lang="en-US" dirty="0" smtClean="0"/>
              <a:t>Equipment selection</a:t>
            </a:r>
          </a:p>
          <a:p>
            <a:r>
              <a:rPr lang="en-US" dirty="0" smtClean="0"/>
              <a:t>System operation</a:t>
            </a:r>
          </a:p>
          <a:p>
            <a:r>
              <a:rPr lang="en-US" dirty="0" smtClean="0"/>
              <a:t>Commissioning</a:t>
            </a:r>
          </a:p>
          <a:p>
            <a:r>
              <a:rPr lang="en-US" dirty="0" smtClean="0"/>
              <a:t>Troubleshooting</a:t>
            </a:r>
          </a:p>
          <a:p>
            <a:r>
              <a:rPr lang="en-US" dirty="0" smtClean="0"/>
              <a:t>What should have been said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676400" y="330200"/>
            <a:ext cx="731520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 smtClean="0"/>
              <a:t>Overview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999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30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err="1"/>
              <a:t>Specs</a:t>
            </a:r>
            <a:r>
              <a:rPr lang="de-DE" sz="4000" dirty="0"/>
              <a:t>. </a:t>
            </a:r>
            <a:r>
              <a:rPr lang="de-DE" sz="4000" dirty="0" err="1" smtClean="0"/>
              <a:t>Indoor</a:t>
            </a:r>
            <a:r>
              <a:rPr lang="de-DE" sz="4000" dirty="0" smtClean="0"/>
              <a:t> 3XX </a:t>
            </a:r>
            <a:endParaRPr lang="de-DE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2.1.1</a:t>
            </a:r>
            <a:endParaRPr lang="en-GB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" r="2475"/>
          <a:stretch/>
        </p:blipFill>
        <p:spPr bwMode="auto">
          <a:xfrm>
            <a:off x="27934" y="1524000"/>
            <a:ext cx="9027166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6858000" y="236220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19800" y="914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1905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019800" y="914400"/>
            <a:ext cx="685800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477000" y="1283732"/>
            <a:ext cx="457200" cy="9260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29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31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err="1"/>
              <a:t>Specs</a:t>
            </a:r>
            <a:r>
              <a:rPr lang="de-DE" sz="4000" dirty="0"/>
              <a:t>. </a:t>
            </a:r>
            <a:r>
              <a:rPr lang="de-DE" sz="4000" dirty="0" err="1" smtClean="0"/>
              <a:t>Indoor</a:t>
            </a:r>
            <a:r>
              <a:rPr lang="de-DE" sz="4000" dirty="0" smtClean="0"/>
              <a:t> 3XX </a:t>
            </a:r>
            <a:endParaRPr lang="de-DE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2.1.1</a:t>
            </a:r>
            <a:endParaRPr lang="en-GB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" b="1"/>
          <a:stretch/>
        </p:blipFill>
        <p:spPr bwMode="auto">
          <a:xfrm>
            <a:off x="1676400" y="1290638"/>
            <a:ext cx="6934200" cy="521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7162800" y="1981200"/>
            <a:ext cx="5334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0" y="448818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50292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0" y="55626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32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err="1"/>
              <a:t>Specs</a:t>
            </a:r>
            <a:r>
              <a:rPr lang="de-DE" sz="4000" dirty="0"/>
              <a:t>. </a:t>
            </a:r>
            <a:r>
              <a:rPr lang="de-DE" sz="4000" dirty="0" err="1" smtClean="0"/>
              <a:t>Indoor</a:t>
            </a:r>
            <a:r>
              <a:rPr lang="de-DE" sz="4000" dirty="0" smtClean="0"/>
              <a:t> 3XX </a:t>
            </a:r>
            <a:endParaRPr lang="de-DE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2.1.1</a:t>
            </a:r>
            <a:endParaRPr lang="en-GB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55700"/>
            <a:ext cx="7148513" cy="539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92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33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err="1"/>
              <a:t>Specs</a:t>
            </a:r>
            <a:r>
              <a:rPr lang="de-DE" sz="4000" dirty="0"/>
              <a:t>. </a:t>
            </a:r>
            <a:r>
              <a:rPr lang="de-DE" sz="4000" dirty="0" err="1" smtClean="0"/>
              <a:t>Indoor</a:t>
            </a:r>
            <a:r>
              <a:rPr lang="de-DE" sz="4000" dirty="0" smtClean="0"/>
              <a:t> 5XX </a:t>
            </a:r>
            <a:endParaRPr lang="de-DE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2.1.2</a:t>
            </a:r>
            <a:endParaRPr lang="en-GB" sz="4000" dirty="0"/>
          </a:p>
        </p:txBody>
      </p:sp>
      <p:pic>
        <p:nvPicPr>
          <p:cNvPr id="11" name="Picture 3" descr="C:\Users\EU4444\Desktop\FQS\Training\HPSU v5\Bilder\5xx maß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2590800" cy="461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27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34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err="1"/>
              <a:t>Specs</a:t>
            </a:r>
            <a:r>
              <a:rPr lang="de-DE" sz="4000" dirty="0"/>
              <a:t>. </a:t>
            </a:r>
            <a:r>
              <a:rPr lang="de-DE" sz="4000" dirty="0" err="1" smtClean="0"/>
              <a:t>Indoor</a:t>
            </a:r>
            <a:r>
              <a:rPr lang="de-DE" sz="4000" dirty="0" smtClean="0"/>
              <a:t> 5XX </a:t>
            </a:r>
            <a:endParaRPr lang="de-DE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2.1.2</a:t>
            </a:r>
            <a:endParaRPr lang="en-GB" sz="4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0"/>
          <a:stretch/>
        </p:blipFill>
        <p:spPr bwMode="auto">
          <a:xfrm>
            <a:off x="514990" y="1447800"/>
            <a:ext cx="8400409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6819900" y="2221468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81700" y="7736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1905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981700" y="773668"/>
            <a:ext cx="685800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438900" y="1143000"/>
            <a:ext cx="457200" cy="9260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153400" y="2286000"/>
            <a:ext cx="685800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30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35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err="1"/>
              <a:t>Specs</a:t>
            </a:r>
            <a:r>
              <a:rPr lang="de-DE" sz="4000" dirty="0"/>
              <a:t>. </a:t>
            </a:r>
            <a:r>
              <a:rPr lang="de-DE" sz="4000" dirty="0" err="1" smtClean="0"/>
              <a:t>Indoor</a:t>
            </a:r>
            <a:r>
              <a:rPr lang="de-DE" sz="4000" dirty="0" smtClean="0"/>
              <a:t> 5XX </a:t>
            </a:r>
            <a:endParaRPr lang="de-DE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2.1.2</a:t>
            </a:r>
            <a:endParaRPr lang="en-GB" sz="4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155700"/>
            <a:ext cx="6606052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>
          <a:xfrm>
            <a:off x="6610350" y="2209800"/>
            <a:ext cx="533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>
            <a:off x="6010275" y="4572000"/>
            <a:ext cx="533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086600" y="4572000"/>
            <a:ext cx="533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32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36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err="1"/>
              <a:t>Specs</a:t>
            </a:r>
            <a:r>
              <a:rPr lang="de-DE" sz="4000" dirty="0"/>
              <a:t>. </a:t>
            </a:r>
            <a:r>
              <a:rPr lang="de-DE" sz="4000" dirty="0" err="1" smtClean="0"/>
              <a:t>Indoor</a:t>
            </a:r>
            <a:r>
              <a:rPr lang="de-DE" sz="4000" dirty="0" smtClean="0"/>
              <a:t> 5XX </a:t>
            </a:r>
            <a:endParaRPr lang="de-DE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2.1.2</a:t>
            </a:r>
            <a:endParaRPr lang="en-GB" sz="4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1"/>
            <a:ext cx="680699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4060810"/>
            <a:ext cx="6819698" cy="206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4"/>
          <a:stretch/>
        </p:blipFill>
        <p:spPr bwMode="auto">
          <a:xfrm>
            <a:off x="5130800" y="858936"/>
            <a:ext cx="2882697" cy="43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59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37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err="1"/>
              <a:t>Specs</a:t>
            </a:r>
            <a:r>
              <a:rPr lang="de-DE" sz="4000" dirty="0"/>
              <a:t>. </a:t>
            </a:r>
            <a:r>
              <a:rPr lang="de-DE" sz="4000" dirty="0" smtClean="0"/>
              <a:t>Outdoor</a:t>
            </a:r>
            <a:endParaRPr lang="de-DE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2.2.</a:t>
            </a:r>
            <a:endParaRPr lang="en-GB" sz="4000" dirty="0"/>
          </a:p>
        </p:txBody>
      </p:sp>
      <p:pic>
        <p:nvPicPr>
          <p:cNvPr id="9218" name="Picture 2" descr="C:\Users\EU4444\Desktop\FQS\Training\HPSU v5\Bilder\O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561975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24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38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err="1"/>
              <a:t>Specs</a:t>
            </a:r>
            <a:r>
              <a:rPr lang="de-DE" sz="4000" dirty="0"/>
              <a:t>. </a:t>
            </a:r>
            <a:r>
              <a:rPr lang="de-DE" sz="4000" dirty="0" smtClean="0"/>
              <a:t>Outdoor  </a:t>
            </a:r>
            <a:endParaRPr lang="de-DE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2.2</a:t>
            </a:r>
            <a:endParaRPr lang="en-GB" sz="4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/>
          <a:stretch/>
        </p:blipFill>
        <p:spPr bwMode="auto">
          <a:xfrm>
            <a:off x="1371600" y="990600"/>
            <a:ext cx="7086600" cy="502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43500" y="5486400"/>
            <a:ext cx="2667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143500" y="5431795"/>
            <a:ext cx="723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 smtClean="0">
                <a:solidFill>
                  <a:schemeClr val="bg2"/>
                </a:solidFill>
              </a:rPr>
              <a:t>20</a:t>
            </a:r>
            <a:endParaRPr lang="en-GB" sz="1100" b="1" dirty="0">
              <a:solidFill>
                <a:schemeClr val="bg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6800" y="5991225"/>
            <a:ext cx="76962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4914900" y="5431795"/>
            <a:ext cx="3162300" cy="2616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81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39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err="1"/>
              <a:t>Specs</a:t>
            </a:r>
            <a:r>
              <a:rPr lang="de-DE" sz="4000" dirty="0"/>
              <a:t>. </a:t>
            </a:r>
            <a:r>
              <a:rPr lang="de-DE" sz="4000" dirty="0" smtClean="0"/>
              <a:t>Outdoor</a:t>
            </a:r>
            <a:endParaRPr lang="de-DE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2.2.</a:t>
            </a:r>
            <a:endParaRPr lang="en-GB" sz="4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295400"/>
            <a:ext cx="59245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4267200"/>
            <a:ext cx="5876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981200" y="3441700"/>
            <a:ext cx="16986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52600" y="3333978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-25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90608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U4444\Desktop\FQS\Training\HPSU v5\Bilder\Tite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6" b="7428"/>
          <a:stretch/>
        </p:blipFill>
        <p:spPr bwMode="auto">
          <a:xfrm>
            <a:off x="3842750" y="2743200"/>
            <a:ext cx="469619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914400"/>
            <a:ext cx="8686800" cy="1168400"/>
          </a:xfrm>
        </p:spPr>
        <p:txBody>
          <a:bodyPr/>
          <a:lstStyle/>
          <a:p>
            <a:pPr algn="l"/>
            <a:r>
              <a:rPr lang="de-DE" dirty="0" smtClean="0">
                <a:solidFill>
                  <a:schemeClr val="tx1"/>
                </a:solidFill>
              </a:rPr>
              <a:t>1. System </a:t>
            </a:r>
            <a:r>
              <a:rPr lang="de-DE" dirty="0" err="1">
                <a:solidFill>
                  <a:schemeClr val="tx1"/>
                </a:solidFill>
              </a:rPr>
              <a:t>build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up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04800" y="2057400"/>
            <a:ext cx="8686800" cy="1016000"/>
          </a:xfrm>
        </p:spPr>
        <p:txBody>
          <a:bodyPr/>
          <a:lstStyle/>
          <a:p>
            <a:pPr algn="l"/>
            <a:r>
              <a:rPr lang="en-US" dirty="0" smtClean="0"/>
              <a:t>DAIKIN Altherma with integrated solar unit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31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40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err="1"/>
              <a:t>Specs</a:t>
            </a:r>
            <a:r>
              <a:rPr lang="de-DE" sz="4000" dirty="0"/>
              <a:t>. </a:t>
            </a:r>
            <a:r>
              <a:rPr lang="de-DE" sz="4000" dirty="0" smtClean="0"/>
              <a:t>Outdoor</a:t>
            </a:r>
            <a:endParaRPr lang="de-DE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2.2.</a:t>
            </a:r>
            <a:endParaRPr lang="en-GB" sz="4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29200"/>
            <a:ext cx="5876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2024063"/>
            <a:ext cx="587692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41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err="1"/>
              <a:t>Specs</a:t>
            </a:r>
            <a:r>
              <a:rPr lang="de-DE" sz="4000" dirty="0"/>
              <a:t>. </a:t>
            </a:r>
            <a:r>
              <a:rPr lang="de-DE" sz="4000" dirty="0" smtClean="0"/>
              <a:t>Outdoor</a:t>
            </a:r>
            <a:endParaRPr lang="de-DE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2.2.</a:t>
            </a:r>
            <a:endParaRPr lang="en-GB" sz="4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29200"/>
            <a:ext cx="5876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086600" cy="343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50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42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err="1" smtClean="0"/>
              <a:t>Electrical</a:t>
            </a:r>
            <a:r>
              <a:rPr lang="de-DE" sz="4000" dirty="0" smtClean="0"/>
              <a:t> </a:t>
            </a:r>
            <a:r>
              <a:rPr lang="de-DE" sz="4000" dirty="0" err="1" smtClean="0"/>
              <a:t>data</a:t>
            </a:r>
            <a:r>
              <a:rPr lang="de-DE" sz="4000" dirty="0" smtClean="0"/>
              <a:t> </a:t>
            </a:r>
            <a:r>
              <a:rPr lang="de-DE" sz="4000" dirty="0" err="1" smtClean="0"/>
              <a:t>sheet</a:t>
            </a:r>
            <a:endParaRPr lang="de-DE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2.3.</a:t>
            </a:r>
            <a:endParaRPr lang="en-GB" sz="4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813217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92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43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err="1" smtClean="0"/>
              <a:t>Electrical</a:t>
            </a:r>
            <a:r>
              <a:rPr lang="de-DE" sz="4000" dirty="0" smtClean="0"/>
              <a:t> </a:t>
            </a:r>
            <a:r>
              <a:rPr lang="de-DE" sz="4000" dirty="0" err="1" smtClean="0"/>
              <a:t>data</a:t>
            </a:r>
            <a:r>
              <a:rPr lang="de-DE" sz="4000" dirty="0" smtClean="0"/>
              <a:t> </a:t>
            </a:r>
            <a:r>
              <a:rPr lang="de-DE" sz="4000" dirty="0" err="1" smtClean="0"/>
              <a:t>sheet</a:t>
            </a:r>
            <a:endParaRPr lang="de-DE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2.3.</a:t>
            </a:r>
            <a:endParaRPr lang="en-GB" sz="4000" dirty="0"/>
          </a:p>
        </p:txBody>
      </p:sp>
      <p:grpSp>
        <p:nvGrpSpPr>
          <p:cNvPr id="4" name="Group 3"/>
          <p:cNvGrpSpPr/>
          <p:nvPr/>
        </p:nvGrpSpPr>
        <p:grpSpPr>
          <a:xfrm>
            <a:off x="2438400" y="1143000"/>
            <a:ext cx="4419602" cy="5337270"/>
            <a:chOff x="1143000" y="1143000"/>
            <a:chExt cx="4419602" cy="5337270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1" y="1143000"/>
              <a:ext cx="4419600" cy="2662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3805055"/>
              <a:ext cx="4419602" cy="2675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607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U4444\Desktop\FQS\Training\HPSU v5\Bilder\Tite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6" b="7428"/>
          <a:stretch/>
        </p:blipFill>
        <p:spPr bwMode="auto">
          <a:xfrm>
            <a:off x="3842750" y="2743200"/>
            <a:ext cx="469619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914400"/>
            <a:ext cx="8686800" cy="1168400"/>
          </a:xfrm>
        </p:spPr>
        <p:txBody>
          <a:bodyPr/>
          <a:lstStyle/>
          <a:p>
            <a:pPr algn="l"/>
            <a:r>
              <a:rPr lang="de-DE" dirty="0">
                <a:solidFill>
                  <a:schemeClr val="tx1"/>
                </a:solidFill>
              </a:rPr>
              <a:t>3</a:t>
            </a:r>
            <a:r>
              <a:rPr lang="de-DE" dirty="0" smtClean="0">
                <a:solidFill>
                  <a:schemeClr val="tx1"/>
                </a:solidFill>
              </a:rPr>
              <a:t>. System </a:t>
            </a:r>
            <a:r>
              <a:rPr lang="de-DE" dirty="0" err="1" smtClean="0">
                <a:solidFill>
                  <a:schemeClr val="tx1"/>
                </a:solidFill>
              </a:rPr>
              <a:t>operation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04800" y="2057400"/>
            <a:ext cx="8686800" cy="1016000"/>
          </a:xfrm>
        </p:spPr>
        <p:txBody>
          <a:bodyPr/>
          <a:lstStyle/>
          <a:p>
            <a:pPr algn="l"/>
            <a:r>
              <a:rPr lang="en-US" dirty="0" smtClean="0"/>
              <a:t>DAIKIN Altherma with integrated solar unit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63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45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09600" y="6469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228600" y="64008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371600" y="381000"/>
            <a:ext cx="75438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System operation (only Indoor)</a:t>
            </a:r>
            <a:endParaRPr lang="en-US" sz="40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28600" y="381000"/>
            <a:ext cx="1143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3.</a:t>
            </a:r>
            <a:endParaRPr lang="en-GB" sz="4000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71600" y="1447800"/>
            <a:ext cx="7543800" cy="4292600"/>
          </a:xfrm>
        </p:spPr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 smtClean="0"/>
              <a:t>Hydraulic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de-DE" dirty="0" smtClean="0"/>
              <a:t>Electronic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de-DE" dirty="0" smtClean="0"/>
              <a:t>Parameter</a:t>
            </a:r>
          </a:p>
          <a:p>
            <a:endParaRPr lang="en-US" dirty="0" smtClean="0"/>
          </a:p>
          <a:p>
            <a:pPr marL="514350" indent="-514350"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1964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46</a:t>
            </a:fld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295400" y="381000"/>
            <a:ext cx="7620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Hydraulic</a:t>
            </a: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17055" y="381000"/>
            <a:ext cx="1154545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 smtClean="0"/>
              <a:t>3.1.</a:t>
            </a:r>
            <a:endParaRPr lang="en-GB" sz="40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27" y="1825522"/>
            <a:ext cx="1809028" cy="352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feld 29"/>
          <p:cNvSpPr txBox="1"/>
          <p:nvPr/>
        </p:nvSpPr>
        <p:spPr>
          <a:xfrm>
            <a:off x="2952028" y="1798349"/>
            <a:ext cx="6048672" cy="41395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938" indent="-2619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/>
              <a:t>Basis for highest heat pump efficiency</a:t>
            </a:r>
          </a:p>
          <a:p>
            <a:pPr marL="719138" lvl="1" indent="-261938">
              <a:spcBef>
                <a:spcPts val="0"/>
              </a:spcBef>
              <a:spcAft>
                <a:spcPts val="600"/>
              </a:spcAft>
              <a:buFont typeface="Symbol" pitchFamily="18" charset="2"/>
              <a:buChar char="-"/>
            </a:pPr>
            <a:r>
              <a:rPr lang="en-US" sz="1600" dirty="0" smtClean="0"/>
              <a:t>Allows hygienic DHW preparation at low tank temperatures (50°C) </a:t>
            </a:r>
          </a:p>
          <a:p>
            <a:pPr marL="719138" lvl="1" indent="-261938">
              <a:spcBef>
                <a:spcPts val="0"/>
              </a:spcBef>
              <a:spcAft>
                <a:spcPts val="600"/>
              </a:spcAft>
              <a:buFont typeface="Symbol" pitchFamily="18" charset="2"/>
              <a:buChar char="-"/>
            </a:pPr>
            <a:r>
              <a:rPr lang="en-US" sz="1600" dirty="0" smtClean="0"/>
              <a:t>No stagnation</a:t>
            </a:r>
          </a:p>
          <a:p>
            <a:pPr marL="719138" lvl="1" indent="-261938">
              <a:spcBef>
                <a:spcPts val="0"/>
              </a:spcBef>
              <a:spcAft>
                <a:spcPts val="600"/>
              </a:spcAft>
              <a:buFont typeface="Symbol" pitchFamily="18" charset="2"/>
              <a:buChar char="-"/>
            </a:pPr>
            <a:r>
              <a:rPr lang="en-US" sz="1600" dirty="0" smtClean="0"/>
              <a:t>Very low standby losses (1.4 kWh per day)</a:t>
            </a:r>
          </a:p>
          <a:p>
            <a:pPr marL="719138" lvl="1" indent="-261938">
              <a:spcBef>
                <a:spcPts val="0"/>
              </a:spcBef>
              <a:spcAft>
                <a:spcPts val="600"/>
              </a:spcAft>
              <a:buFont typeface="Symbol" pitchFamily="18" charset="2"/>
              <a:buChar char="-"/>
            </a:pPr>
            <a:r>
              <a:rPr lang="en-US" sz="1600" dirty="0" smtClean="0"/>
              <a:t>Multiple heat sources connectable (e.g. solar energy)</a:t>
            </a:r>
          </a:p>
          <a:p>
            <a:pPr marL="719138" lvl="1" indent="-261938">
              <a:spcBef>
                <a:spcPts val="0"/>
              </a:spcBef>
              <a:spcAft>
                <a:spcPts val="600"/>
              </a:spcAft>
              <a:buFont typeface="Symbol" pitchFamily="18" charset="2"/>
              <a:buChar char="-"/>
            </a:pPr>
            <a:r>
              <a:rPr lang="en-US" sz="1600" dirty="0" smtClean="0"/>
              <a:t>No need for DHW expansion vessel, no spilling of heated DHW through the overpressure valve</a:t>
            </a:r>
          </a:p>
          <a:p>
            <a:pPr marL="719138" lvl="1" indent="-261938">
              <a:spcBef>
                <a:spcPts val="0"/>
              </a:spcBef>
              <a:spcAft>
                <a:spcPts val="600"/>
              </a:spcAft>
              <a:buFont typeface="Symbol" pitchFamily="18" charset="2"/>
              <a:buChar char="-"/>
            </a:pPr>
            <a:r>
              <a:rPr lang="en-US" sz="1600" dirty="0" smtClean="0"/>
              <a:t>Lime scale don’t block the heat exchanger in normal operation</a:t>
            </a:r>
          </a:p>
          <a:p>
            <a:pPr marL="261938" indent="-2619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/>
              <a:t>Security for the end user</a:t>
            </a:r>
          </a:p>
          <a:p>
            <a:pPr marL="719138" lvl="1" indent="-261938">
              <a:spcBef>
                <a:spcPts val="0"/>
              </a:spcBef>
              <a:spcAft>
                <a:spcPts val="600"/>
              </a:spcAft>
              <a:buFont typeface="Symbol" pitchFamily="18" charset="2"/>
              <a:buChar char="-"/>
            </a:pPr>
            <a:r>
              <a:rPr lang="en-US" sz="1600" dirty="0" smtClean="0"/>
              <a:t>Always fresh water, since DHW prepared on demand</a:t>
            </a:r>
          </a:p>
          <a:p>
            <a:pPr marL="719138" lvl="1" indent="-261938">
              <a:spcBef>
                <a:spcPts val="0"/>
              </a:spcBef>
              <a:spcAft>
                <a:spcPts val="600"/>
              </a:spcAft>
              <a:buFont typeface="Symbol" pitchFamily="18" charset="2"/>
              <a:buChar char="-"/>
            </a:pPr>
            <a:r>
              <a:rPr lang="en-US" sz="1600" dirty="0" smtClean="0"/>
              <a:t>No maintenance</a:t>
            </a:r>
          </a:p>
          <a:p>
            <a:pPr marL="719138" lvl="1" indent="-261938">
              <a:spcBef>
                <a:spcPts val="0"/>
              </a:spcBef>
              <a:spcAft>
                <a:spcPts val="600"/>
              </a:spcAft>
              <a:buFont typeface="Symbol" pitchFamily="18" charset="2"/>
              <a:buChar char="-"/>
            </a:pPr>
            <a:r>
              <a:rPr lang="en-US" sz="1600" dirty="0" smtClean="0"/>
              <a:t>No sedimentation inside tank</a:t>
            </a:r>
          </a:p>
        </p:txBody>
      </p:sp>
    </p:spTree>
    <p:extLst>
      <p:ext uri="{BB962C8B-B14F-4D97-AF65-F5344CB8AC3E}">
        <p14:creationId xmlns:p14="http://schemas.microsoft.com/office/powerpoint/2010/main" val="200488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47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304800" y="1661886"/>
            <a:ext cx="2609850" cy="4518594"/>
            <a:chOff x="241300" y="1371600"/>
            <a:chExt cx="2609850" cy="4518594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90905" y="1371600"/>
              <a:ext cx="1660941" cy="3556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itel 3"/>
            <p:cNvSpPr txBox="1">
              <a:spLocks/>
            </p:cNvSpPr>
            <p:nvPr/>
          </p:nvSpPr>
          <p:spPr>
            <a:xfrm>
              <a:off x="241300" y="5000792"/>
              <a:ext cx="2609850" cy="8894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2000" b="1" dirty="0" smtClean="0">
                  <a:latin typeface="+mn-lt"/>
                  <a:ea typeface="+mn-ea"/>
                  <a:cs typeface="+mn-cs"/>
                </a:rPr>
                <a:t>304/308 EHSH(X)04P30A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028979" y="1661886"/>
            <a:ext cx="2200621" cy="4384399"/>
            <a:chOff x="5638800" y="1661886"/>
            <a:chExt cx="2200621" cy="4384399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0" y="1661886"/>
              <a:ext cx="1632204" cy="3552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itel 3"/>
            <p:cNvSpPr txBox="1">
              <a:spLocks/>
            </p:cNvSpPr>
            <p:nvPr/>
          </p:nvSpPr>
          <p:spPr>
            <a:xfrm>
              <a:off x="5638800" y="5393351"/>
              <a:ext cx="2200621" cy="65293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000" b="1" dirty="0" smtClean="0">
                  <a:solidFill>
                    <a:srgbClr val="0083C1"/>
                  </a:solidFill>
                </a:rPr>
                <a:t>304/308 BIV</a:t>
              </a:r>
            </a:p>
            <a:p>
              <a:pPr algn="ctr"/>
              <a:r>
                <a:rPr lang="pt-BR" sz="2000" b="1" dirty="0" smtClean="0">
                  <a:solidFill>
                    <a:srgbClr val="0083C1"/>
                  </a:solidFill>
                </a:rPr>
                <a:t>EHSH(X)</a:t>
              </a:r>
              <a:r>
                <a:rPr lang="pt-BR" sz="2000" b="1" u="sng" dirty="0" smtClean="0">
                  <a:solidFill>
                    <a:schemeClr val="bg2"/>
                  </a:solidFill>
                </a:rPr>
                <a:t>B</a:t>
              </a:r>
              <a:r>
                <a:rPr lang="pt-BR" sz="2000" b="1" dirty="0" smtClean="0">
                  <a:solidFill>
                    <a:srgbClr val="0083C1"/>
                  </a:solidFill>
                </a:rPr>
                <a:t>04P30A</a:t>
              </a:r>
              <a:endParaRPr lang="pt-BR" sz="2000" b="1" dirty="0">
                <a:solidFill>
                  <a:srgbClr val="0083C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200400" y="1915854"/>
            <a:ext cx="2743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/>
              <a:t>Cold water in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DHW out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Tank loading flow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Tank loading return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Bivalent flow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Bivalent return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Drain-Back flow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/>
              <a:t>Drain-Back return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54404" y="1371600"/>
            <a:ext cx="1560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  1</a:t>
            </a:r>
            <a:r>
              <a:rPr lang="de-DE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2</a:t>
            </a:r>
            <a:r>
              <a:rPr lang="de-DE" sz="1400" dirty="0" smtClean="0"/>
              <a:t> </a:t>
            </a:r>
            <a:r>
              <a:rPr lang="de-DE" sz="1400" dirty="0" smtClean="0">
                <a:solidFill>
                  <a:srgbClr val="FF0000"/>
                </a:solidFill>
              </a:rPr>
              <a:t>3</a:t>
            </a:r>
            <a:r>
              <a:rPr lang="de-DE" sz="1400" dirty="0" smtClean="0"/>
              <a:t>           </a:t>
            </a:r>
            <a:r>
              <a:rPr lang="de-DE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4</a:t>
            </a:r>
            <a:r>
              <a:rPr lang="de-DE" sz="1400" dirty="0" smtClean="0"/>
              <a:t>  </a:t>
            </a:r>
            <a:r>
              <a:rPr lang="de-DE" sz="1400" dirty="0" smtClean="0">
                <a:solidFill>
                  <a:srgbClr val="FF0000"/>
                </a:solidFill>
              </a:rPr>
              <a:t>7</a:t>
            </a:r>
            <a:r>
              <a:rPr lang="de-DE" sz="1400" dirty="0" smtClean="0"/>
              <a:t>     8</a:t>
            </a:r>
            <a:endParaRPr lang="en-GB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6463319" y="1386840"/>
            <a:ext cx="1560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  1</a:t>
            </a:r>
            <a:r>
              <a:rPr lang="de-DE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2</a:t>
            </a:r>
            <a:r>
              <a:rPr lang="de-DE" sz="1400" dirty="0" smtClean="0"/>
              <a:t> </a:t>
            </a:r>
            <a:r>
              <a:rPr lang="de-DE" sz="1400" dirty="0" smtClean="0">
                <a:solidFill>
                  <a:srgbClr val="FF0000"/>
                </a:solidFill>
              </a:rPr>
              <a:t>3</a:t>
            </a:r>
            <a:r>
              <a:rPr lang="de-DE" sz="1400" dirty="0" smtClean="0"/>
              <a:t>        </a:t>
            </a:r>
            <a:r>
              <a:rPr lang="de-DE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4</a:t>
            </a:r>
            <a:r>
              <a:rPr lang="de-DE" sz="1400" dirty="0" smtClean="0">
                <a:solidFill>
                  <a:srgbClr val="FF0000"/>
                </a:solidFill>
              </a:rPr>
              <a:t>5</a:t>
            </a:r>
            <a:r>
              <a:rPr lang="de-DE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6</a:t>
            </a:r>
            <a:r>
              <a:rPr lang="de-DE" sz="1400" dirty="0" smtClean="0">
                <a:solidFill>
                  <a:srgbClr val="FF0000"/>
                </a:solidFill>
              </a:rPr>
              <a:t>7</a:t>
            </a:r>
            <a:r>
              <a:rPr lang="de-DE" sz="1400" dirty="0" smtClean="0"/>
              <a:t>     8</a:t>
            </a:r>
            <a:endParaRPr lang="en-GB" sz="1400" dirty="0"/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1295400" y="381000"/>
            <a:ext cx="7620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Hydraulic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4427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48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grpSp>
        <p:nvGrpSpPr>
          <p:cNvPr id="7" name="Group 6"/>
          <p:cNvGrpSpPr/>
          <p:nvPr/>
        </p:nvGrpSpPr>
        <p:grpSpPr>
          <a:xfrm>
            <a:off x="544497" y="1666042"/>
            <a:ext cx="2381250" cy="4550548"/>
            <a:chOff x="3098801" y="1653970"/>
            <a:chExt cx="2381250" cy="4550548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21905" y="1653970"/>
              <a:ext cx="2009394" cy="3586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itel 3"/>
            <p:cNvSpPr txBox="1">
              <a:spLocks/>
            </p:cNvSpPr>
            <p:nvPr/>
          </p:nvSpPr>
          <p:spPr>
            <a:xfrm>
              <a:off x="3098801" y="5267491"/>
              <a:ext cx="2381250" cy="9370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508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000" b="1" dirty="0" smtClean="0"/>
                <a:t>EHSH(X)08P50A</a:t>
              </a:r>
              <a:r>
                <a:rPr kumimoji="0" 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78278" y="1626277"/>
            <a:ext cx="2232008" cy="4456325"/>
            <a:chOff x="5916493" y="1447800"/>
            <a:chExt cx="2232008" cy="4456325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93971" y="1447800"/>
              <a:ext cx="1954530" cy="3552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itel 3"/>
            <p:cNvSpPr txBox="1">
              <a:spLocks/>
            </p:cNvSpPr>
            <p:nvPr/>
          </p:nvSpPr>
          <p:spPr>
            <a:xfrm>
              <a:off x="5916493" y="5251191"/>
              <a:ext cx="2200622" cy="65293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000" b="1" dirty="0" smtClean="0"/>
                <a:t>508 BIV</a:t>
              </a:r>
            </a:p>
            <a:p>
              <a:pPr algn="ctr"/>
              <a:r>
                <a:rPr lang="pt-BR" sz="2000" b="1" dirty="0" smtClean="0"/>
                <a:t>EHSH(X)</a:t>
              </a:r>
              <a:r>
                <a:rPr lang="pt-BR" sz="2000" b="1" u="sng" dirty="0" smtClean="0">
                  <a:solidFill>
                    <a:schemeClr val="bg2"/>
                  </a:solidFill>
                </a:rPr>
                <a:t>B</a:t>
              </a:r>
              <a:r>
                <a:rPr lang="pt-BR" sz="2000" b="1" dirty="0" smtClean="0"/>
                <a:t>08P50A</a:t>
              </a:r>
              <a:endParaRPr lang="pt-BR" sz="2000" b="1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200400" y="1905000"/>
            <a:ext cx="2743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/>
              <a:t>Cold water in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DHW out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Tank loading flow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Tank loading return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Bivalent flow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Bivalent return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Drain-Back flow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/>
              <a:t>Drain-Back return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54403" y="1371600"/>
            <a:ext cx="1922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 1</a:t>
            </a:r>
            <a:r>
              <a:rPr lang="de-DE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2</a:t>
            </a:r>
            <a:r>
              <a:rPr lang="de-DE" sz="1400" dirty="0" smtClean="0">
                <a:solidFill>
                  <a:srgbClr val="FF0000"/>
                </a:solidFill>
              </a:rPr>
              <a:t>3</a:t>
            </a:r>
            <a:r>
              <a:rPr lang="de-DE" sz="1400" dirty="0" smtClean="0"/>
              <a:t>                 </a:t>
            </a:r>
            <a:r>
              <a:rPr lang="de-DE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4</a:t>
            </a:r>
            <a:r>
              <a:rPr lang="de-DE" sz="1400" dirty="0" smtClean="0"/>
              <a:t> </a:t>
            </a:r>
            <a:r>
              <a:rPr lang="de-DE" sz="1400" dirty="0" smtClean="0">
                <a:solidFill>
                  <a:srgbClr val="FF0000"/>
                </a:solidFill>
              </a:rPr>
              <a:t>7    </a:t>
            </a:r>
            <a:r>
              <a:rPr lang="de-DE" sz="1400" dirty="0" smtClean="0"/>
              <a:t>     8</a:t>
            </a:r>
            <a:endParaRPr lang="en-GB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463319" y="1386840"/>
            <a:ext cx="24520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   1</a:t>
            </a:r>
            <a:r>
              <a:rPr lang="de-DE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2</a:t>
            </a:r>
            <a:r>
              <a:rPr lang="de-DE" sz="1400" dirty="0" smtClean="0">
                <a:solidFill>
                  <a:srgbClr val="FF0000"/>
                </a:solidFill>
              </a:rPr>
              <a:t>3</a:t>
            </a:r>
            <a:r>
              <a:rPr lang="de-DE" sz="1400" dirty="0" smtClean="0"/>
              <a:t>            </a:t>
            </a:r>
            <a:r>
              <a:rPr lang="de-DE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4</a:t>
            </a:r>
            <a:r>
              <a:rPr lang="de-DE" sz="1400" dirty="0" smtClean="0">
                <a:solidFill>
                  <a:srgbClr val="FF0000"/>
                </a:solidFill>
              </a:rPr>
              <a:t>7</a:t>
            </a:r>
            <a:r>
              <a:rPr lang="de-DE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5</a:t>
            </a:r>
            <a:r>
              <a:rPr lang="de-DE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6 </a:t>
            </a:r>
            <a:r>
              <a:rPr lang="de-DE" sz="1400" dirty="0" smtClean="0"/>
              <a:t>        8</a:t>
            </a:r>
            <a:endParaRPr lang="en-GB" sz="1400" dirty="0"/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1295400" y="381000"/>
            <a:ext cx="7620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Hydraulic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322272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49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90550" y="1588722"/>
            <a:ext cx="2305050" cy="4659678"/>
            <a:chOff x="6151976" y="1617297"/>
            <a:chExt cx="2305050" cy="4659678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50584" y="1617297"/>
              <a:ext cx="2002536" cy="3600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itel 3"/>
            <p:cNvSpPr txBox="1">
              <a:spLocks/>
            </p:cNvSpPr>
            <p:nvPr/>
          </p:nvSpPr>
          <p:spPr>
            <a:xfrm>
              <a:off x="6151976" y="5344140"/>
              <a:ext cx="2305050" cy="9328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000" b="1" dirty="0" smtClean="0">
                  <a:solidFill>
                    <a:srgbClr val="0083C1"/>
                  </a:solidFill>
                </a:rPr>
                <a:t>516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3C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EHSH(X)16P50A </a:t>
              </a:r>
            </a:p>
          </p:txBody>
        </p:sp>
      </p:grp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3319" y="1607772"/>
            <a:ext cx="1961388" cy="3552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el 3"/>
          <p:cNvSpPr txBox="1">
            <a:spLocks/>
          </p:cNvSpPr>
          <p:nvPr/>
        </p:nvSpPr>
        <p:spPr>
          <a:xfrm>
            <a:off x="6139469" y="5380133"/>
            <a:ext cx="2319733" cy="652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pt-BR" sz="2000" b="1" dirty="0" smtClean="0">
                <a:solidFill>
                  <a:srgbClr val="0083C1"/>
                </a:solidFill>
                <a:latin typeface="+mj-lt"/>
                <a:ea typeface="+mj-ea"/>
                <a:cs typeface="+mj-cs"/>
              </a:rPr>
              <a:t>516 BIV</a:t>
            </a:r>
          </a:p>
          <a:p>
            <a:pPr algn="ctr">
              <a:spcBef>
                <a:spcPct val="0"/>
              </a:spcBef>
              <a:defRPr/>
            </a:pPr>
            <a:r>
              <a:rPr lang="pt-BR" sz="2000" b="1" dirty="0" smtClean="0">
                <a:solidFill>
                  <a:srgbClr val="0083C1"/>
                </a:solidFill>
                <a:latin typeface="+mj-lt"/>
                <a:ea typeface="+mj-ea"/>
                <a:cs typeface="+mj-cs"/>
              </a:rPr>
              <a:t>EHSH(X)</a:t>
            </a:r>
            <a:r>
              <a:rPr lang="pt-BR" sz="2000" b="1" u="sng" dirty="0" smtClean="0">
                <a:solidFill>
                  <a:schemeClr val="bg2"/>
                </a:solidFill>
              </a:rPr>
              <a:t>B</a:t>
            </a:r>
            <a:r>
              <a:rPr lang="pt-BR" sz="2000" b="1" dirty="0" smtClean="0">
                <a:solidFill>
                  <a:srgbClr val="0083C1"/>
                </a:solidFill>
                <a:latin typeface="+mj-lt"/>
                <a:ea typeface="+mj-ea"/>
                <a:cs typeface="+mj-cs"/>
              </a:rPr>
              <a:t>16P50A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3C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954403" y="1371600"/>
            <a:ext cx="1922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 1</a:t>
            </a:r>
            <a:r>
              <a:rPr lang="de-DE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2</a:t>
            </a:r>
            <a:r>
              <a:rPr lang="de-DE" sz="1400" dirty="0" smtClean="0">
                <a:solidFill>
                  <a:srgbClr val="FF0000"/>
                </a:solidFill>
              </a:rPr>
              <a:t>3</a:t>
            </a:r>
            <a:r>
              <a:rPr lang="de-DE" sz="1400" dirty="0" smtClean="0"/>
              <a:t>                 </a:t>
            </a:r>
            <a:r>
              <a:rPr lang="de-DE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4</a:t>
            </a:r>
            <a:r>
              <a:rPr lang="de-DE" sz="1400" dirty="0" smtClean="0"/>
              <a:t> </a:t>
            </a:r>
            <a:r>
              <a:rPr lang="de-DE" sz="1400" dirty="0" smtClean="0">
                <a:solidFill>
                  <a:srgbClr val="FF0000"/>
                </a:solidFill>
              </a:rPr>
              <a:t>7    </a:t>
            </a:r>
            <a:r>
              <a:rPr lang="de-DE" sz="1400" dirty="0" smtClean="0"/>
              <a:t>     8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463319" y="1386840"/>
            <a:ext cx="24520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   1</a:t>
            </a:r>
            <a:r>
              <a:rPr lang="de-DE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2</a:t>
            </a:r>
            <a:r>
              <a:rPr lang="de-DE" sz="1400" dirty="0" smtClean="0">
                <a:solidFill>
                  <a:srgbClr val="FF0000"/>
                </a:solidFill>
              </a:rPr>
              <a:t>3</a:t>
            </a:r>
            <a:r>
              <a:rPr lang="de-DE" sz="1400" dirty="0" smtClean="0"/>
              <a:t>            </a:t>
            </a:r>
            <a:r>
              <a:rPr lang="de-DE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4 </a:t>
            </a:r>
            <a:r>
              <a:rPr lang="de-DE" sz="1400" dirty="0" smtClean="0">
                <a:solidFill>
                  <a:srgbClr val="FF0000"/>
                </a:solidFill>
              </a:rPr>
              <a:t>7</a:t>
            </a:r>
            <a:r>
              <a:rPr lang="de-DE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5</a:t>
            </a:r>
            <a:r>
              <a:rPr lang="de-DE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6 </a:t>
            </a:r>
            <a:r>
              <a:rPr lang="de-DE" sz="1400" dirty="0" smtClean="0"/>
              <a:t>        8</a:t>
            </a:r>
            <a:endParaRPr lang="en-GB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3200400" y="1905000"/>
            <a:ext cx="2743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/>
              <a:t>Cold water in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DHW out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Tank loading flow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Tank loading return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Bivalent flow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Bivalent return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Drain-Back flow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/>
              <a:t>Drain-Back return</a:t>
            </a:r>
            <a:endParaRPr lang="en-US" dirty="0"/>
          </a:p>
        </p:txBody>
      </p:sp>
      <p:sp>
        <p:nvSpPr>
          <p:cNvPr id="20" name="Text Placeholder 3"/>
          <p:cNvSpPr txBox="1">
            <a:spLocks/>
          </p:cNvSpPr>
          <p:nvPr/>
        </p:nvSpPr>
        <p:spPr>
          <a:xfrm>
            <a:off x="1295400" y="381000"/>
            <a:ext cx="7620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kern="1200" cap="none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Hydraulic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215104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5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762000"/>
            <a:ext cx="7543800" cy="685800"/>
          </a:xfrm>
        </p:spPr>
        <p:txBody>
          <a:bodyPr>
            <a:normAutofit fontScale="85000" lnSpcReduction="20000"/>
          </a:bodyPr>
          <a:lstStyle/>
          <a:p>
            <a:r>
              <a:rPr lang="de-DE" dirty="0" smtClean="0"/>
              <a:t>System </a:t>
            </a:r>
            <a:r>
              <a:rPr lang="de-DE" dirty="0" err="1" smtClean="0"/>
              <a:t>build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71600" y="1447800"/>
            <a:ext cx="7543800" cy="42926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Indoor unit</a:t>
            </a:r>
          </a:p>
          <a:p>
            <a:pPr marL="514350" indent="-514350">
              <a:buAutoNum type="arabicPeriod"/>
            </a:pPr>
            <a:r>
              <a:rPr lang="en-US" dirty="0" smtClean="0"/>
              <a:t>Outdoor unit</a:t>
            </a:r>
          </a:p>
          <a:p>
            <a:pPr marL="514350" indent="-514350">
              <a:buAutoNum type="arabicPeriod"/>
            </a:pPr>
            <a:r>
              <a:rPr lang="en-US" dirty="0" smtClean="0"/>
              <a:t>Accessories/options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28600" y="762000"/>
            <a:ext cx="1143000" cy="685800"/>
          </a:xfrm>
        </p:spPr>
        <p:txBody>
          <a:bodyPr>
            <a:normAutofit fontScale="85000" lnSpcReduction="20000"/>
          </a:bodyPr>
          <a:lstStyle/>
          <a:p>
            <a:r>
              <a:rPr lang="de-DE" dirty="0" smtClean="0"/>
              <a:t>1.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444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50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19382"/>
            <a:ext cx="3670984" cy="340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4419600" y="1819382"/>
            <a:ext cx="4572000" cy="42934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Complete new Hydraulic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Compact build 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More flexibility due to changeable heating connection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New improved parts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Flow sensor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Mixing valves + Motor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Pump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Manual Air-purge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New NTC-Sensor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728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51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pic>
        <p:nvPicPr>
          <p:cNvPr id="1027" name="Picture 3" descr="C:\Users\EU4444\Desktop\FQS\Training\HPSU v5\Bilder\Isolati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2"/>
          <a:stretch/>
        </p:blipFill>
        <p:spPr bwMode="auto">
          <a:xfrm>
            <a:off x="1085636" y="1292828"/>
            <a:ext cx="4857964" cy="451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00200" y="129539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Isolation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91200" y="2123826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Each part is marked with the a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Mounting no. 2,3,4,…,9</a:t>
            </a:r>
            <a:endParaRPr lang="en-US" dirty="0"/>
          </a:p>
        </p:txBody>
      </p:sp>
      <p:pic>
        <p:nvPicPr>
          <p:cNvPr id="17" name="Picture 2" descr="C:\Users\EU4444\Desktop\FQS\Training\HPSU v5\Bilder\DSC_05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2" t="39541" r="33202" b="15732"/>
          <a:stretch/>
        </p:blipFill>
        <p:spPr bwMode="auto">
          <a:xfrm rot="16200000">
            <a:off x="5741678" y="3572867"/>
            <a:ext cx="2057399" cy="161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46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52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095" y="1762875"/>
            <a:ext cx="4393905" cy="403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20951" y="1219200"/>
            <a:ext cx="111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Front </a:t>
            </a:r>
            <a:r>
              <a:rPr lang="de-DE" dirty="0" err="1" smtClean="0"/>
              <a:t>side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56909" y="3886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Pump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791200" y="1403866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3UVB1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263473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3UV DHW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6781800" y="3124200"/>
            <a:ext cx="66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t</a:t>
            </a:r>
            <a:r>
              <a:rPr lang="de-DE" sz="1100" dirty="0" err="1" smtClean="0"/>
              <a:t>V</a:t>
            </a:r>
            <a:endParaRPr lang="en-GB" dirty="0"/>
          </a:p>
        </p:txBody>
      </p:sp>
      <p:cxnSp>
        <p:nvCxnSpPr>
          <p:cNvPr id="8" name="Straight Arrow Connector 7"/>
          <p:cNvCxnSpPr>
            <a:stCxn id="12" idx="3"/>
          </p:cNvCxnSpPr>
          <p:nvPr/>
        </p:nvCxnSpPr>
        <p:spPr>
          <a:xfrm>
            <a:off x="1524000" y="2819400"/>
            <a:ext cx="6858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3"/>
          </p:cNvCxnSpPr>
          <p:nvPr/>
        </p:nvCxnSpPr>
        <p:spPr>
          <a:xfrm>
            <a:off x="1395109" y="4070866"/>
            <a:ext cx="1881491" cy="1846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2"/>
          </p:cNvCxnSpPr>
          <p:nvPr/>
        </p:nvCxnSpPr>
        <p:spPr>
          <a:xfrm flipH="1">
            <a:off x="4419600" y="1773198"/>
            <a:ext cx="1790700" cy="74140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3" idx="1"/>
          </p:cNvCxnSpPr>
          <p:nvPr/>
        </p:nvCxnSpPr>
        <p:spPr>
          <a:xfrm flipH="1">
            <a:off x="6096000" y="3308866"/>
            <a:ext cx="685800" cy="12013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34199" y="4800600"/>
            <a:ext cx="66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t</a:t>
            </a:r>
            <a:r>
              <a:rPr lang="de-DE" sz="1100" dirty="0" err="1"/>
              <a:t>R</a:t>
            </a:r>
            <a:endParaRPr lang="en-GB" dirty="0"/>
          </a:p>
        </p:txBody>
      </p:sp>
      <p:cxnSp>
        <p:nvCxnSpPr>
          <p:cNvPr id="25" name="Straight Arrow Connector 24"/>
          <p:cNvCxnSpPr>
            <a:stCxn id="23" idx="1"/>
          </p:cNvCxnSpPr>
          <p:nvPr/>
        </p:nvCxnSpPr>
        <p:spPr>
          <a:xfrm flipH="1">
            <a:off x="6210300" y="4985266"/>
            <a:ext cx="72389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82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2" grpId="0"/>
      <p:bldP spid="13" grpId="0"/>
      <p:bldP spid="2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53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91128"/>
            <a:ext cx="452955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20951" y="1219200"/>
            <a:ext cx="1044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R</a:t>
            </a:r>
            <a:r>
              <a:rPr lang="de-DE" dirty="0" err="1" smtClean="0"/>
              <a:t>ear</a:t>
            </a:r>
            <a:r>
              <a:rPr lang="de-DE" dirty="0" smtClean="0"/>
              <a:t> </a:t>
            </a:r>
            <a:r>
              <a:rPr lang="de-DE" dirty="0" err="1" smtClean="0"/>
              <a:t>side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580286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 Water IN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397553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DHW OUT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15000" y="5999202"/>
            <a:ext cx="150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Safety valve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53000" y="17930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HC connection</a:t>
            </a:r>
            <a:endParaRPr lang="en-US" dirty="0"/>
          </a:p>
        </p:txBody>
      </p:sp>
      <p:cxnSp>
        <p:nvCxnSpPr>
          <p:cNvPr id="8" name="Straight Arrow Connector 7"/>
          <p:cNvCxnSpPr>
            <a:stCxn id="9" idx="3"/>
          </p:cNvCxnSpPr>
          <p:nvPr/>
        </p:nvCxnSpPr>
        <p:spPr>
          <a:xfrm>
            <a:off x="1905000" y="4160196"/>
            <a:ext cx="685800" cy="2594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3"/>
          </p:cNvCxnSpPr>
          <p:nvPr/>
        </p:nvCxnSpPr>
        <p:spPr>
          <a:xfrm flipV="1">
            <a:off x="2209800" y="5562600"/>
            <a:ext cx="1511151" cy="42493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0"/>
          </p:cNvCxnSpPr>
          <p:nvPr/>
        </p:nvCxnSpPr>
        <p:spPr>
          <a:xfrm flipH="1" flipV="1">
            <a:off x="4114800" y="4160196"/>
            <a:ext cx="2353762" cy="183900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3" idx="1"/>
          </p:cNvCxnSpPr>
          <p:nvPr/>
        </p:nvCxnSpPr>
        <p:spPr>
          <a:xfrm flipH="1">
            <a:off x="3886200" y="1977734"/>
            <a:ext cx="1066800" cy="4606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" idx="1"/>
          </p:cNvCxnSpPr>
          <p:nvPr/>
        </p:nvCxnSpPr>
        <p:spPr>
          <a:xfrm flipH="1">
            <a:off x="4765596" y="1977734"/>
            <a:ext cx="187404" cy="8416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12" grpId="0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54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91984"/>
            <a:ext cx="4673856" cy="4285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59963" y="1219200"/>
            <a:ext cx="482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Rear side with PHE and ball valves (field supplied)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5802868"/>
            <a:ext cx="1374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Flow Sensor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19800" y="6172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Pressure Sensor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51230" y="1784351"/>
            <a:ext cx="1374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Ball valves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8" idx="3"/>
          </p:cNvCxnSpPr>
          <p:nvPr/>
        </p:nvCxnSpPr>
        <p:spPr>
          <a:xfrm flipV="1">
            <a:off x="2059963" y="5203567"/>
            <a:ext cx="1902437" cy="78396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0"/>
          </p:cNvCxnSpPr>
          <p:nvPr/>
        </p:nvCxnSpPr>
        <p:spPr>
          <a:xfrm flipH="1" flipV="1">
            <a:off x="5867400" y="5715000"/>
            <a:ext cx="1066800" cy="457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1"/>
          </p:cNvCxnSpPr>
          <p:nvPr/>
        </p:nvCxnSpPr>
        <p:spPr>
          <a:xfrm flipH="1">
            <a:off x="5715000" y="1969017"/>
            <a:ext cx="1136230" cy="85038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724400" y="1969017"/>
            <a:ext cx="2126830" cy="4251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22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55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pic>
        <p:nvPicPr>
          <p:cNvPr id="2050" name="Picture 2" descr="C:\Users\EU4444\Desktop\FQS\Training\HPSU v5\Bilder\hydrauli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00200"/>
            <a:ext cx="326707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stCxn id="12" idx="1"/>
          </p:cNvCxnSpPr>
          <p:nvPr/>
        </p:nvCxnSpPr>
        <p:spPr>
          <a:xfrm flipH="1">
            <a:off x="5410200" y="1327666"/>
            <a:ext cx="872915" cy="118693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5800" y="58028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Filling and draining valve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14800" y="6138472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Expansions vessel connection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83115" y="1143000"/>
            <a:ext cx="1103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Air purge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9" idx="0"/>
          </p:cNvCxnSpPr>
          <p:nvPr/>
        </p:nvCxnSpPr>
        <p:spPr>
          <a:xfrm flipH="1" flipV="1">
            <a:off x="4038600" y="5105400"/>
            <a:ext cx="1828800" cy="10330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0"/>
          </p:cNvCxnSpPr>
          <p:nvPr/>
        </p:nvCxnSpPr>
        <p:spPr>
          <a:xfrm flipV="1">
            <a:off x="2019300" y="5181600"/>
            <a:ext cx="1181100" cy="6212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>
            <a:off x="3505200" y="1327666"/>
            <a:ext cx="2777915" cy="59346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15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56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8" r="17679"/>
          <a:stretch/>
        </p:blipFill>
        <p:spPr bwMode="auto">
          <a:xfrm>
            <a:off x="990600" y="1981200"/>
            <a:ext cx="3351008" cy="3281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1981200"/>
            <a:ext cx="388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err="1" smtClean="0"/>
              <a:t>Grundfos</a:t>
            </a:r>
            <a:r>
              <a:rPr lang="en-US" dirty="0" smtClean="0"/>
              <a:t> UPPM3 K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High efficiency pump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Automatic vent and safety valve integrated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75963" y="1295400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Pump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6152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57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pic>
        <p:nvPicPr>
          <p:cNvPr id="1026" name="Picture 2" descr="C:\Users\EU4444\Desktop\FQS\Training\HPSU v5\Bilder\Anschluss hint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0" r="15925" b="13612"/>
          <a:stretch/>
        </p:blipFill>
        <p:spPr bwMode="auto">
          <a:xfrm>
            <a:off x="168668" y="3886200"/>
            <a:ext cx="4248149" cy="185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U4444\Desktop\FQS\Training\HPSU v5\Bilder\Anschluss ob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8" r="6250"/>
          <a:stretch/>
        </p:blipFill>
        <p:spPr bwMode="auto">
          <a:xfrm>
            <a:off x="4648200" y="3886200"/>
            <a:ext cx="4248150" cy="193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2042" y="1761272"/>
            <a:ext cx="5974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Changeable CH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Delivered top mounted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Counter-support with screwdriver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1028" name="Picture 4" descr="C:\Users\EU4444\Desktop\FQS\Training\HPSU v5\Bilder\RTEmagicC_1150_01_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67000"/>
            <a:ext cx="1714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1295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/>
              <a:t>CH </a:t>
            </a:r>
            <a:r>
              <a:rPr lang="en-US" sz="2400" dirty="0" smtClean="0"/>
              <a:t>connection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054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58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pic>
        <p:nvPicPr>
          <p:cNvPr id="2050" name="Picture 2" descr="C:\Users\EU4444\Desktop\FQS\Training\HPSU v5\Bilder\Entlüft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1" t="17199" r="37107"/>
          <a:stretch/>
        </p:blipFill>
        <p:spPr bwMode="auto">
          <a:xfrm rot="5400000">
            <a:off x="722257" y="2782943"/>
            <a:ext cx="2656111" cy="25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0400" y="1371600"/>
            <a:ext cx="1988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Manual Air vent</a:t>
            </a:r>
            <a:endParaRPr lang="en-US" dirty="0"/>
          </a:p>
        </p:txBody>
      </p:sp>
      <p:pic>
        <p:nvPicPr>
          <p:cNvPr id="2051" name="Picture 3" descr="C:\Users\EU4444\Desktop\FQS\Training\HPSU v5\Bilder\Enlüfter am PW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5" r="7503"/>
          <a:stretch/>
        </p:blipFill>
        <p:spPr bwMode="auto">
          <a:xfrm rot="5400000">
            <a:off x="5300077" y="2965079"/>
            <a:ext cx="2656108" cy="221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06796" y="5715000"/>
            <a:ext cx="168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3UV DHW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91000" y="5675885"/>
            <a:ext cx="12742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Return PHE</a:t>
            </a:r>
          </a:p>
          <a:p>
            <a:r>
              <a:rPr lang="en-US" sz="1200" dirty="0" smtClean="0"/>
              <a:t>Highest position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5687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59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pic>
        <p:nvPicPr>
          <p:cNvPr id="3074" name="Picture 2" descr="C:\Users\EU4444\Desktop\FQS\Training\HPSU v5\Bilder\FllowSensor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68"/>
          <a:stretch/>
        </p:blipFill>
        <p:spPr bwMode="auto">
          <a:xfrm rot="5400000">
            <a:off x="-286657" y="2648857"/>
            <a:ext cx="4063999" cy="196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00425" y="123086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Flow sensor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57600" y="1981200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Huba</a:t>
            </a:r>
            <a:r>
              <a:rPr lang="en-US" dirty="0" smtClean="0"/>
              <a:t> DN 20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Flow downwards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Including T</a:t>
            </a:r>
            <a:r>
              <a:rPr lang="en-US" sz="1200" dirty="0" smtClean="0"/>
              <a:t>r1</a:t>
            </a:r>
            <a:r>
              <a:rPr lang="en-US" dirty="0" smtClean="0"/>
              <a:t> PTC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3181529"/>
            <a:ext cx="45529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5791200" y="6019800"/>
            <a:ext cx="914400" cy="15240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20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6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81000"/>
            <a:ext cx="7543800" cy="762000"/>
          </a:xfrm>
        </p:spPr>
        <p:txBody>
          <a:bodyPr>
            <a:normAutofit/>
          </a:bodyPr>
          <a:lstStyle/>
          <a:p>
            <a:r>
              <a:rPr lang="de-DE" sz="4000" dirty="0" err="1" smtClean="0"/>
              <a:t>Indoor</a:t>
            </a:r>
            <a:r>
              <a:rPr lang="de-DE" sz="4000" dirty="0" smtClean="0"/>
              <a:t> </a:t>
            </a:r>
            <a:r>
              <a:rPr lang="de-DE" sz="4000" dirty="0" err="1" smtClean="0"/>
              <a:t>unit</a:t>
            </a:r>
            <a:endParaRPr lang="en-GB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28600" y="381000"/>
            <a:ext cx="1143000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1.1</a:t>
            </a:r>
            <a:endParaRPr lang="en-GB" sz="40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057400"/>
            <a:ext cx="1638871" cy="352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191" y="2092810"/>
            <a:ext cx="1158232" cy="349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247900" y="5567200"/>
            <a:ext cx="6019800" cy="738807"/>
          </a:xfrm>
        </p:spPr>
        <p:txBody>
          <a:bodyPr>
            <a:normAutofit fontScale="92500" lnSpcReduction="20000"/>
          </a:bodyPr>
          <a:lstStyle/>
          <a:p>
            <a:r>
              <a:rPr lang="de-DE" dirty="0" smtClean="0"/>
              <a:t>   3xx               5xx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485900" y="1143000"/>
            <a:ext cx="7543800" cy="2133600"/>
          </a:xfrm>
        </p:spPr>
        <p:txBody>
          <a:bodyPr>
            <a:normAutofit/>
          </a:bodyPr>
          <a:lstStyle/>
          <a:p>
            <a:r>
              <a:rPr lang="de-DE" sz="2800" dirty="0" err="1" smtClean="0"/>
              <a:t>Indoor</a:t>
            </a:r>
            <a:r>
              <a:rPr lang="de-DE" sz="2800" dirty="0" smtClean="0"/>
              <a:t> </a:t>
            </a:r>
            <a:r>
              <a:rPr lang="de-DE" sz="2800" dirty="0" err="1" smtClean="0"/>
              <a:t>unit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5279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60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pic>
        <p:nvPicPr>
          <p:cNvPr id="1026" name="Picture 2" descr="C:\Users\EU4444\Desktop\FQS\Training\HPSU v5\Bilder\Anlschuss MA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91"/>
          <a:stretch/>
        </p:blipFill>
        <p:spPr bwMode="auto">
          <a:xfrm rot="5400000">
            <a:off x="402523" y="2416877"/>
            <a:ext cx="4359214" cy="303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2400" y="114264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Piping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648200" y="22098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connection for expansion vessel and pressure </a:t>
            </a:r>
            <a:r>
              <a:rPr lang="en-US" dirty="0" smtClean="0"/>
              <a:t>sensor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48200" y="51816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Filling and draining valve for the heating system</a:t>
            </a:r>
          </a:p>
        </p:txBody>
      </p:sp>
      <p:cxnSp>
        <p:nvCxnSpPr>
          <p:cNvPr id="9" name="Straight Arrow Connector 8"/>
          <p:cNvCxnSpPr>
            <a:stCxn id="12" idx="1"/>
          </p:cNvCxnSpPr>
          <p:nvPr/>
        </p:nvCxnSpPr>
        <p:spPr>
          <a:xfrm flipH="1">
            <a:off x="1828800" y="5504766"/>
            <a:ext cx="2819400" cy="65216"/>
          </a:xfrm>
          <a:prstGeom prst="straightConnector1">
            <a:avLst/>
          </a:prstGeom>
          <a:ln w="38100">
            <a:solidFill>
              <a:srgbClr val="0083C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667000" y="2438400"/>
            <a:ext cx="1981200" cy="914400"/>
          </a:xfrm>
          <a:prstGeom prst="straightConnector1">
            <a:avLst/>
          </a:prstGeom>
          <a:ln w="38100">
            <a:solidFill>
              <a:srgbClr val="0083C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45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61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114264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Sensors</a:t>
            </a:r>
            <a:endParaRPr lang="en-US" sz="20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36700"/>
            <a:ext cx="3886200" cy="192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70300"/>
            <a:ext cx="19187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29995"/>
            <a:ext cx="1919159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48200" y="220980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improved NTC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Improved sealing from outside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Corrosion resistance from inside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9384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62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114264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Sensors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99" y="2209800"/>
            <a:ext cx="3609907" cy="241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2209799"/>
            <a:ext cx="3708400" cy="241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8400" y="50292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Only Tr1 is a PTC sensor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10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057"/>
          <p:cNvSpPr/>
          <p:nvPr/>
        </p:nvSpPr>
        <p:spPr>
          <a:xfrm>
            <a:off x="2057401" y="4724400"/>
            <a:ext cx="459658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2" descr="C:\Users\EU4444\Desktop\FQS\Training\HPSU v5\Bilder\HPSU c v5 508_516 BIV - Cop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4" r="19676" b="68385"/>
          <a:stretch/>
        </p:blipFill>
        <p:spPr bwMode="auto">
          <a:xfrm>
            <a:off x="462117" y="1676400"/>
            <a:ext cx="4109884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EU4444\Desktop\FQS\Training\HPSU v5\Bilder\Sen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66165" y="3696601"/>
            <a:ext cx="401638" cy="13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EU4444\Desktop\FQS\Training\HPSU v5\Bilder\Sens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36417" y="4422929"/>
            <a:ext cx="352027" cy="15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EU4444\Desktop\FQS\Training\HPSU v5\Bilder\Sen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81007">
            <a:off x="2522911" y="4512708"/>
            <a:ext cx="401638" cy="13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EU4444\Desktop\FQS\Training\HPSU v5\Bilder\Sen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26676" y="3696600"/>
            <a:ext cx="401638" cy="13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3470" y="4350478"/>
            <a:ext cx="77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Tv</a:t>
            </a:r>
            <a:r>
              <a:rPr lang="de-DE" sz="1200" b="1" dirty="0" smtClean="0"/>
              <a:t>1,2</a:t>
            </a:r>
            <a:endParaRPr lang="en-GB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338604" y="2987618"/>
            <a:ext cx="718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Tr</a:t>
            </a:r>
            <a:r>
              <a:rPr lang="de-DE" sz="1200" b="1" dirty="0" smtClean="0"/>
              <a:t>2</a:t>
            </a:r>
            <a:endParaRPr lang="en-GB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227170" y="2864507"/>
            <a:ext cx="897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Tr</a:t>
            </a:r>
            <a:r>
              <a:rPr lang="de-DE" sz="1200" b="1" dirty="0" smtClean="0"/>
              <a:t>1</a:t>
            </a:r>
          </a:p>
          <a:p>
            <a:r>
              <a:rPr lang="de-DE" sz="1600" b="1" dirty="0" smtClean="0"/>
              <a:t>Flow</a:t>
            </a:r>
            <a:endParaRPr lang="en-GB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944074" y="4812143"/>
            <a:ext cx="816783" cy="830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Tvbh</a:t>
            </a:r>
            <a:endParaRPr lang="en-GB" sz="1200" b="1" dirty="0"/>
          </a:p>
          <a:p>
            <a:endParaRPr lang="de-DE" sz="2400" b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63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114264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NTC Sensors</a:t>
            </a:r>
            <a:endParaRPr lang="en-US" sz="2000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329" y="3921183"/>
            <a:ext cx="2717505" cy="249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328" y="1471949"/>
            <a:ext cx="2717505" cy="246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600298" y="2572119"/>
            <a:ext cx="897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Tr</a:t>
            </a:r>
            <a:r>
              <a:rPr lang="de-DE" sz="1200" b="1" dirty="0" smtClean="0"/>
              <a:t>1</a:t>
            </a:r>
          </a:p>
          <a:p>
            <a:r>
              <a:rPr lang="de-DE" sz="2400" b="1" dirty="0" smtClean="0"/>
              <a:t>Flow</a:t>
            </a:r>
            <a:endParaRPr lang="en-GB" sz="3600" b="1" dirty="0"/>
          </a:p>
        </p:txBody>
      </p:sp>
      <p:cxnSp>
        <p:nvCxnSpPr>
          <p:cNvPr id="2060" name="Straight Arrow Connector 2059"/>
          <p:cNvCxnSpPr/>
          <p:nvPr/>
        </p:nvCxnSpPr>
        <p:spPr>
          <a:xfrm>
            <a:off x="5401515" y="2926062"/>
            <a:ext cx="618285" cy="61556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214834" y="5486400"/>
            <a:ext cx="718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Tr</a:t>
            </a:r>
            <a:r>
              <a:rPr lang="de-DE" sz="1200" b="1" dirty="0" smtClean="0"/>
              <a:t>2</a:t>
            </a:r>
            <a:endParaRPr lang="en-GB" sz="2400" b="1" dirty="0"/>
          </a:p>
        </p:txBody>
      </p:sp>
      <p:cxnSp>
        <p:nvCxnSpPr>
          <p:cNvPr id="49" name="Straight Arrow Connector 48"/>
          <p:cNvCxnSpPr>
            <a:stCxn id="48" idx="1"/>
          </p:cNvCxnSpPr>
          <p:nvPr/>
        </p:nvCxnSpPr>
        <p:spPr>
          <a:xfrm flipH="1">
            <a:off x="7924800" y="5717233"/>
            <a:ext cx="290034" cy="73967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214834" y="4313274"/>
            <a:ext cx="77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Tv</a:t>
            </a:r>
            <a:r>
              <a:rPr lang="de-DE" sz="1200" b="1" dirty="0" smtClean="0"/>
              <a:t>1,2</a:t>
            </a:r>
            <a:endParaRPr lang="en-GB" sz="2400" b="1" dirty="0"/>
          </a:p>
        </p:txBody>
      </p:sp>
      <p:cxnSp>
        <p:nvCxnSpPr>
          <p:cNvPr id="53" name="Straight Arrow Connector 52"/>
          <p:cNvCxnSpPr>
            <a:stCxn id="52" idx="1"/>
          </p:cNvCxnSpPr>
          <p:nvPr/>
        </p:nvCxnSpPr>
        <p:spPr>
          <a:xfrm flipH="1">
            <a:off x="8001000" y="4544107"/>
            <a:ext cx="213834" cy="268036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214834" y="2048525"/>
            <a:ext cx="8167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Tvbh</a:t>
            </a:r>
            <a:endParaRPr lang="en-GB" sz="1200" b="1" dirty="0"/>
          </a:p>
        </p:txBody>
      </p:sp>
      <p:cxnSp>
        <p:nvCxnSpPr>
          <p:cNvPr id="57" name="Straight Arrow Connector 56"/>
          <p:cNvCxnSpPr>
            <a:stCxn id="56" idx="1"/>
          </p:cNvCxnSpPr>
          <p:nvPr/>
        </p:nvCxnSpPr>
        <p:spPr>
          <a:xfrm flipH="1">
            <a:off x="7315200" y="2279358"/>
            <a:ext cx="899634" cy="292761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 animBg="1"/>
      <p:bldP spid="13" grpId="0"/>
      <p:bldP spid="45" grpId="0"/>
      <p:bldP spid="48" grpId="0"/>
      <p:bldP spid="52" grpId="0"/>
      <p:bldP spid="5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64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3286410" cy="417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0802" y="1981200"/>
            <a:ext cx="365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75sec from 0% - 100% </a:t>
            </a:r>
            <a:r>
              <a:rPr lang="en-US" dirty="0" smtClean="0">
                <a:sym typeface="Wingdings" panose="05000000000000000000" pitchFamily="2" charset="2"/>
              </a:rPr>
              <a:t> temperature control more precise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no metal spring inside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>
                <a:sym typeface="Wingdings" panose="05000000000000000000" pitchFamily="2" charset="2"/>
              </a:rPr>
              <a:t>less force needed </a:t>
            </a:r>
            <a:r>
              <a:rPr lang="en-US" dirty="0" smtClean="0">
                <a:sym typeface="Wingdings" panose="05000000000000000000" pitchFamily="2" charset="2"/>
              </a:rPr>
              <a:t>to change the position and no </a:t>
            </a:r>
            <a:r>
              <a:rPr lang="en-US" dirty="0">
                <a:sym typeface="Wingdings" panose="05000000000000000000" pitchFamily="2" charset="2"/>
              </a:rPr>
              <a:t>corrosion </a:t>
            </a:r>
            <a:r>
              <a:rPr lang="en-US" dirty="0" smtClean="0">
                <a:sym typeface="Wingdings" panose="05000000000000000000" pitchFamily="2" charset="2"/>
              </a:rPr>
              <a:t> higher reliability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1295400"/>
            <a:ext cx="1739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3-Way-Valve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7268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65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t="5464" b="6055"/>
          <a:stretch/>
        </p:blipFill>
        <p:spPr bwMode="auto">
          <a:xfrm>
            <a:off x="609600" y="1323975"/>
            <a:ext cx="4953000" cy="482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2390775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3UV</a:t>
            </a:r>
            <a:r>
              <a:rPr lang="en-US" dirty="0" smtClean="0">
                <a:solidFill>
                  <a:schemeClr val="bg2"/>
                </a:solidFill>
              </a:rPr>
              <a:t>B</a:t>
            </a:r>
            <a:r>
              <a:rPr lang="en-US" dirty="0" smtClean="0"/>
              <a:t>1 = </a:t>
            </a:r>
            <a:r>
              <a:rPr lang="en-US" dirty="0" smtClean="0">
                <a:solidFill>
                  <a:schemeClr val="bg2"/>
                </a:solidFill>
              </a:rPr>
              <a:t>B</a:t>
            </a:r>
            <a:r>
              <a:rPr lang="en-US" dirty="0" smtClean="0"/>
              <a:t>ypass-valve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Switches between bypass and CH</a:t>
            </a:r>
            <a:endParaRPr lang="en-US" sz="1200" dirty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3UV DHW = DHW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Switches between DHW and CH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837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3" descr="C:\Users\EU4444\Desktop\FQS\Training\HPSU v5\Bilder\3wegemot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906" y="2404706"/>
            <a:ext cx="2897188" cy="223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66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239838" y="1776573"/>
            <a:ext cx="4281" cy="111902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172200" y="4088687"/>
            <a:ext cx="0" cy="10929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67400" y="1514475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Press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5867400" y="5181601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Press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457200" y="2743200"/>
            <a:ext cx="3886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To disconnect the motor from the valve both bottoms have to be pressed at the same time, than it is possible to turn the motor 45°C anti-clockwise 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7" name="Curved Connector 26"/>
          <p:cNvCxnSpPr/>
          <p:nvPr/>
        </p:nvCxnSpPr>
        <p:spPr>
          <a:xfrm rot="16200000" flipH="1">
            <a:off x="6224586" y="2767014"/>
            <a:ext cx="1343026" cy="990599"/>
          </a:xfrm>
          <a:prstGeom prst="curvedConnector4">
            <a:avLst>
              <a:gd name="adj1" fmla="val -23404"/>
              <a:gd name="adj2" fmla="val 150963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381874" y="203620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Turn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79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4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67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876800" y="1347043"/>
            <a:ext cx="3276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While disconnection the motor the valve turns 45°C (25%) anti-clockwise </a:t>
            </a:r>
            <a:r>
              <a:rPr lang="en-US" dirty="0" smtClean="0">
                <a:sym typeface="Wingdings" panose="05000000000000000000" pitchFamily="2" charset="2"/>
              </a:rPr>
              <a:t> this can create confusion of the position of the valve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Motor is current less fixated </a:t>
            </a:r>
            <a:r>
              <a:rPr lang="en-US" dirty="0" smtClean="0">
                <a:sym typeface="Wingdings" panose="05000000000000000000" pitchFamily="2" charset="2"/>
              </a:rPr>
              <a:t> check with the manual the position of the valve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3UVB1 Motor can’t be wrongly mounted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3UV DHW can only be wrongly mounted if the isolation is missing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 descr="C:\Users\EU4444\Desktop\FQS\Training\HPSU v5\Bilder\3UVB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71" y="1235928"/>
            <a:ext cx="3295857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U4444\Desktop\FQS\Training\HPSU v5\Bilder\3UV DH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71" y="3886200"/>
            <a:ext cx="3295857" cy="217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87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68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9906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Defrost</a:t>
            </a:r>
            <a:endParaRPr lang="en-US" sz="20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462116" y="1355016"/>
            <a:ext cx="4285739" cy="4817184"/>
            <a:chOff x="462116" y="1355016"/>
            <a:chExt cx="4285739" cy="4817184"/>
          </a:xfrm>
        </p:grpSpPr>
        <p:pic>
          <p:nvPicPr>
            <p:cNvPr id="8" name="Picture 2" descr="C:\Users\EU4444\Desktop\FQS\Training\HPSU v5\Bilder\HPSU c v5 508_516 BIV - Copy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44" r="19676" b="57284"/>
            <a:stretch/>
          </p:blipFill>
          <p:spPr bwMode="auto">
            <a:xfrm>
              <a:off x="462116" y="1355016"/>
              <a:ext cx="4285739" cy="4817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C:\Users\EU4444\Desktop\FQS\Training\HPSU v5\Bilder\Sensor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433566" y="3162927"/>
              <a:ext cx="361383" cy="143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C:\Users\EU4444\Desktop\FQS\Training\HPSU v5\Bilder\Senso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956710" y="3826269"/>
              <a:ext cx="367089" cy="140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C:\Users\EU4444\Desktop\FQS\Training\HPSU v5\Bilder\Sensor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951901">
              <a:off x="2680880" y="3887424"/>
              <a:ext cx="361383" cy="143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C:\Users\EU4444\Desktop\FQS\Training\HPSU v5\Bilder\Sensor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330897" y="3162926"/>
              <a:ext cx="361383" cy="143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63815" y="3763608"/>
              <a:ext cx="516645" cy="291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smtClean="0"/>
                <a:t>Tv</a:t>
              </a:r>
              <a:r>
                <a:rPr lang="de-DE" sz="800" dirty="0" smtClean="0"/>
                <a:t>1,2</a:t>
              </a:r>
              <a:endParaRPr lang="en-GB" sz="12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398501" y="2758580"/>
              <a:ext cx="431513" cy="291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smtClean="0"/>
                <a:t>Tr</a:t>
              </a:r>
              <a:r>
                <a:rPr lang="de-DE" sz="800" dirty="0" smtClean="0"/>
                <a:t>2</a:t>
              </a:r>
              <a:endParaRPr lang="en-GB" sz="12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302692" y="2539125"/>
              <a:ext cx="4315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smtClean="0"/>
                <a:t>Tr</a:t>
              </a:r>
              <a:r>
                <a:rPr lang="de-DE" sz="800" dirty="0" smtClean="0"/>
                <a:t>1</a:t>
              </a:r>
            </a:p>
            <a:p>
              <a:r>
                <a:rPr lang="de-DE" sz="1000" dirty="0" smtClean="0"/>
                <a:t>Flow</a:t>
              </a:r>
              <a:endParaRPr lang="en-GB" sz="12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30055" y="4049749"/>
              <a:ext cx="608307" cy="291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smtClean="0"/>
                <a:t>Tvbh</a:t>
              </a:r>
              <a:endParaRPr lang="en-GB" sz="1200" dirty="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606845" y="1558251"/>
            <a:ext cx="3352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Defrost signal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Pump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Permanent control of Flow, Tr1 and Tvbh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Flow drops below 22l/min  and/or </a:t>
            </a:r>
            <a:r>
              <a:rPr lang="en-US" dirty="0" smtClean="0">
                <a:sym typeface="Wingdings" panose="05000000000000000000" pitchFamily="2" charset="2"/>
              </a:rPr>
              <a:t>Tr1 drops below 25°C</a:t>
            </a:r>
            <a:r>
              <a:rPr lang="en-US" dirty="0" smtClean="0"/>
              <a:t>  </a:t>
            </a:r>
            <a:r>
              <a:rPr lang="en-US" dirty="0" smtClean="0">
                <a:sym typeface="Wingdings" panose="05000000000000000000" pitchFamily="2" charset="2"/>
              </a:rPr>
              <a:t> 3UVB1 will drive to By-pass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Tvbh </a:t>
            </a:r>
            <a:r>
              <a:rPr lang="en-US" dirty="0"/>
              <a:t>drops below </a:t>
            </a:r>
            <a:r>
              <a:rPr lang="en-US" dirty="0" smtClean="0"/>
              <a:t>35°C</a:t>
            </a:r>
            <a:r>
              <a:rPr lang="en-US" dirty="0" smtClean="0">
                <a:sym typeface="Wingdings" panose="05000000000000000000" pitchFamily="2" charset="2"/>
              </a:rPr>
              <a:t>  3UV DHW will drive to tank</a:t>
            </a:r>
            <a:endParaRPr lang="en-US" dirty="0" smtClean="0"/>
          </a:p>
        </p:txBody>
      </p:sp>
      <p:sp>
        <p:nvSpPr>
          <p:cNvPr id="47" name="Down Arrow 46"/>
          <p:cNvSpPr/>
          <p:nvPr/>
        </p:nvSpPr>
        <p:spPr>
          <a:xfrm>
            <a:off x="2817507" y="2032000"/>
            <a:ext cx="212577" cy="1295400"/>
          </a:xfrm>
          <a:prstGeom prst="downArrow">
            <a:avLst>
              <a:gd name="adj1" fmla="val 50000"/>
              <a:gd name="adj2" fmla="val 111736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Down Arrow 47"/>
          <p:cNvSpPr/>
          <p:nvPr/>
        </p:nvSpPr>
        <p:spPr>
          <a:xfrm rot="5400000">
            <a:off x="2089377" y="2592889"/>
            <a:ext cx="212577" cy="1495731"/>
          </a:xfrm>
          <a:prstGeom prst="downArrow">
            <a:avLst>
              <a:gd name="adj1" fmla="val 50000"/>
              <a:gd name="adj2" fmla="val 111736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Down Arrow 48"/>
          <p:cNvSpPr/>
          <p:nvPr/>
        </p:nvSpPr>
        <p:spPr>
          <a:xfrm>
            <a:off x="1175003" y="3553792"/>
            <a:ext cx="212577" cy="685800"/>
          </a:xfrm>
          <a:prstGeom prst="downArrow">
            <a:avLst>
              <a:gd name="adj1" fmla="val 50000"/>
              <a:gd name="adj2" fmla="val 111736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Down Arrow 49"/>
          <p:cNvSpPr/>
          <p:nvPr/>
        </p:nvSpPr>
        <p:spPr>
          <a:xfrm rot="16200000">
            <a:off x="1351517" y="3969747"/>
            <a:ext cx="216619" cy="451933"/>
          </a:xfrm>
          <a:prstGeom prst="downArrow">
            <a:avLst>
              <a:gd name="adj1" fmla="val 50000"/>
              <a:gd name="adj2" fmla="val 111736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Down Arrow 50"/>
          <p:cNvSpPr/>
          <p:nvPr/>
        </p:nvSpPr>
        <p:spPr>
          <a:xfrm rot="10800000">
            <a:off x="1582730" y="3802849"/>
            <a:ext cx="216619" cy="451933"/>
          </a:xfrm>
          <a:prstGeom prst="downArrow">
            <a:avLst>
              <a:gd name="adj1" fmla="val 50000"/>
              <a:gd name="adj2" fmla="val 111736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Down Arrow 51"/>
          <p:cNvSpPr/>
          <p:nvPr/>
        </p:nvSpPr>
        <p:spPr>
          <a:xfrm rot="16200000">
            <a:off x="2487187" y="2972587"/>
            <a:ext cx="216619" cy="1819407"/>
          </a:xfrm>
          <a:prstGeom prst="downArrow">
            <a:avLst>
              <a:gd name="adj1" fmla="val 50000"/>
              <a:gd name="adj2" fmla="val 111736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Down Arrow 52"/>
          <p:cNvSpPr/>
          <p:nvPr/>
        </p:nvSpPr>
        <p:spPr>
          <a:xfrm rot="10800000">
            <a:off x="3352800" y="2032000"/>
            <a:ext cx="216619" cy="1819407"/>
          </a:xfrm>
          <a:prstGeom prst="downArrow">
            <a:avLst>
              <a:gd name="adj1" fmla="val 50000"/>
              <a:gd name="adj2" fmla="val 111736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/>
          <p:cNvSpPr/>
          <p:nvPr/>
        </p:nvSpPr>
        <p:spPr>
          <a:xfrm>
            <a:off x="2270652" y="2580701"/>
            <a:ext cx="430344" cy="374071"/>
          </a:xfrm>
          <a:prstGeom prst="ellipse">
            <a:avLst/>
          </a:prstGeom>
          <a:noFill/>
          <a:ln w="28575">
            <a:solidFill>
              <a:srgbClr val="0083C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2450277" y="3995856"/>
            <a:ext cx="430344" cy="374071"/>
          </a:xfrm>
          <a:prstGeom prst="ellipse">
            <a:avLst/>
          </a:prstGeom>
          <a:noFill/>
          <a:ln w="38100">
            <a:solidFill>
              <a:srgbClr val="0083C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Down Arrow 55"/>
          <p:cNvSpPr/>
          <p:nvPr/>
        </p:nvSpPr>
        <p:spPr>
          <a:xfrm rot="10800000">
            <a:off x="2809053" y="3351512"/>
            <a:ext cx="216619" cy="545179"/>
          </a:xfrm>
          <a:prstGeom prst="downArrow">
            <a:avLst>
              <a:gd name="adj1" fmla="val 50000"/>
              <a:gd name="adj2" fmla="val 111736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Down Arrow 56"/>
          <p:cNvSpPr/>
          <p:nvPr/>
        </p:nvSpPr>
        <p:spPr>
          <a:xfrm>
            <a:off x="1568794" y="4254782"/>
            <a:ext cx="212577" cy="1307818"/>
          </a:xfrm>
          <a:prstGeom prst="downArrow">
            <a:avLst>
              <a:gd name="adj1" fmla="val 50000"/>
              <a:gd name="adj2" fmla="val 111736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Down Arrow 57"/>
          <p:cNvSpPr/>
          <p:nvPr/>
        </p:nvSpPr>
        <p:spPr>
          <a:xfrm rot="17126995">
            <a:off x="2132678" y="5037492"/>
            <a:ext cx="212577" cy="1295400"/>
          </a:xfrm>
          <a:prstGeom prst="downArrow">
            <a:avLst>
              <a:gd name="adj1" fmla="val 50000"/>
              <a:gd name="adj2" fmla="val 111736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Down Arrow 58"/>
          <p:cNvSpPr/>
          <p:nvPr/>
        </p:nvSpPr>
        <p:spPr>
          <a:xfrm rot="17126995">
            <a:off x="2164898" y="5524500"/>
            <a:ext cx="212577" cy="1295400"/>
          </a:xfrm>
          <a:prstGeom prst="downArrow">
            <a:avLst>
              <a:gd name="adj1" fmla="val 50000"/>
              <a:gd name="adj2" fmla="val 111736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Down Arrow 59"/>
          <p:cNvSpPr/>
          <p:nvPr/>
        </p:nvSpPr>
        <p:spPr>
          <a:xfrm rot="4592543">
            <a:off x="2146645" y="5321740"/>
            <a:ext cx="212577" cy="1150933"/>
          </a:xfrm>
          <a:prstGeom prst="downArrow">
            <a:avLst>
              <a:gd name="adj1" fmla="val 50000"/>
              <a:gd name="adj2" fmla="val 111736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Down Arrow 60"/>
          <p:cNvSpPr/>
          <p:nvPr/>
        </p:nvSpPr>
        <p:spPr>
          <a:xfrm rot="10800000">
            <a:off x="2825783" y="3351512"/>
            <a:ext cx="212577" cy="2956097"/>
          </a:xfrm>
          <a:prstGeom prst="downArrow">
            <a:avLst>
              <a:gd name="adj1" fmla="val 50000"/>
              <a:gd name="adj2" fmla="val 111736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3" name="Straight Arrow Connector 62"/>
          <p:cNvCxnSpPr/>
          <p:nvPr/>
        </p:nvCxnSpPr>
        <p:spPr>
          <a:xfrm flipH="1">
            <a:off x="3352800" y="3327400"/>
            <a:ext cx="2590800" cy="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2157055" y="3958959"/>
            <a:ext cx="3786545" cy="244657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Down Arrow 68"/>
          <p:cNvSpPr/>
          <p:nvPr/>
        </p:nvSpPr>
        <p:spPr>
          <a:xfrm rot="16200000">
            <a:off x="2152185" y="3230678"/>
            <a:ext cx="221875" cy="1308479"/>
          </a:xfrm>
          <a:prstGeom prst="downArrow">
            <a:avLst>
              <a:gd name="adj1" fmla="val 50000"/>
              <a:gd name="adj2" fmla="val 111736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69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7" grpId="0" animBg="1" autoUpdateAnimBg="0"/>
      <p:bldP spid="47" grpId="1" animBg="1"/>
      <p:bldP spid="48" grpId="0" animBg="1"/>
      <p:bldP spid="49" grpId="0" animBg="1"/>
      <p:bldP spid="50" grpId="0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46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9" grpId="2" animBg="1"/>
      <p:bldP spid="69" grpId="3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69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8799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Charging thermal store (DHW preparation)</a:t>
            </a:r>
            <a:endParaRPr lang="en-US" dirty="0"/>
          </a:p>
        </p:txBody>
      </p:sp>
      <p:pic>
        <p:nvPicPr>
          <p:cNvPr id="1026" name="Picture 2" descr="C:\Users\EU4444\Desktop\FQS\Training\HPSU v5\Bilder\HPSU c v5 508_516 BIV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2" y="1537696"/>
            <a:ext cx="2843213" cy="494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wn Arrow 14"/>
          <p:cNvSpPr/>
          <p:nvPr/>
        </p:nvSpPr>
        <p:spPr>
          <a:xfrm>
            <a:off x="1482161" y="2468763"/>
            <a:ext cx="85505" cy="304800"/>
          </a:xfrm>
          <a:prstGeom prst="downArrow">
            <a:avLst>
              <a:gd name="adj1" fmla="val 50000"/>
              <a:gd name="adj2" fmla="val 120551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Down Arrow 15"/>
          <p:cNvSpPr/>
          <p:nvPr/>
        </p:nvSpPr>
        <p:spPr>
          <a:xfrm rot="16200000">
            <a:off x="1553600" y="2714027"/>
            <a:ext cx="85505" cy="152402"/>
          </a:xfrm>
          <a:prstGeom prst="downArrow">
            <a:avLst>
              <a:gd name="adj1" fmla="val 50000"/>
              <a:gd name="adj2" fmla="val 84346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Down Arrow 16"/>
          <p:cNvSpPr/>
          <p:nvPr/>
        </p:nvSpPr>
        <p:spPr>
          <a:xfrm>
            <a:off x="1662918" y="2778916"/>
            <a:ext cx="85505" cy="615560"/>
          </a:xfrm>
          <a:prstGeom prst="downArrow">
            <a:avLst>
              <a:gd name="adj1" fmla="val 50000"/>
              <a:gd name="adj2" fmla="val 84346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Down Arrow 17"/>
          <p:cNvSpPr/>
          <p:nvPr/>
        </p:nvSpPr>
        <p:spPr>
          <a:xfrm rot="16816881">
            <a:off x="1890843" y="3210753"/>
            <a:ext cx="85505" cy="460771"/>
          </a:xfrm>
          <a:prstGeom prst="downArrow">
            <a:avLst>
              <a:gd name="adj1" fmla="val 50000"/>
              <a:gd name="adj2" fmla="val 171898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Down Arrow 18"/>
          <p:cNvSpPr/>
          <p:nvPr/>
        </p:nvSpPr>
        <p:spPr>
          <a:xfrm rot="16816881">
            <a:off x="1890859" y="3406011"/>
            <a:ext cx="85505" cy="460771"/>
          </a:xfrm>
          <a:prstGeom prst="downArrow">
            <a:avLst>
              <a:gd name="adj1" fmla="val 50000"/>
              <a:gd name="adj2" fmla="val 171898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Down Arrow 19"/>
          <p:cNvSpPr/>
          <p:nvPr/>
        </p:nvSpPr>
        <p:spPr>
          <a:xfrm rot="16816881">
            <a:off x="1888517" y="3603650"/>
            <a:ext cx="85505" cy="460771"/>
          </a:xfrm>
          <a:prstGeom prst="downArrow">
            <a:avLst>
              <a:gd name="adj1" fmla="val 50000"/>
              <a:gd name="adj2" fmla="val 171898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Down Arrow 20"/>
          <p:cNvSpPr/>
          <p:nvPr/>
        </p:nvSpPr>
        <p:spPr>
          <a:xfrm rot="16998867">
            <a:off x="1880786" y="4743296"/>
            <a:ext cx="85505" cy="460771"/>
          </a:xfrm>
          <a:prstGeom prst="downArrow">
            <a:avLst>
              <a:gd name="adj1" fmla="val 50000"/>
              <a:gd name="adj2" fmla="val 171898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Down Arrow 21"/>
          <p:cNvSpPr/>
          <p:nvPr/>
        </p:nvSpPr>
        <p:spPr>
          <a:xfrm rot="16998867">
            <a:off x="1878237" y="4944077"/>
            <a:ext cx="85505" cy="460771"/>
          </a:xfrm>
          <a:prstGeom prst="downArrow">
            <a:avLst>
              <a:gd name="adj1" fmla="val 50000"/>
              <a:gd name="adj2" fmla="val 171898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Down Arrow 22"/>
          <p:cNvSpPr/>
          <p:nvPr/>
        </p:nvSpPr>
        <p:spPr>
          <a:xfrm rot="16998867">
            <a:off x="1880289" y="5150057"/>
            <a:ext cx="85505" cy="460771"/>
          </a:xfrm>
          <a:prstGeom prst="downArrow">
            <a:avLst>
              <a:gd name="adj1" fmla="val 50000"/>
              <a:gd name="adj2" fmla="val 171898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Down Arrow 23"/>
          <p:cNvSpPr/>
          <p:nvPr/>
        </p:nvSpPr>
        <p:spPr>
          <a:xfrm rot="16890857">
            <a:off x="1884022" y="5351283"/>
            <a:ext cx="85505" cy="460771"/>
          </a:xfrm>
          <a:prstGeom prst="downArrow">
            <a:avLst>
              <a:gd name="adj1" fmla="val 50000"/>
              <a:gd name="adj2" fmla="val 171898"/>
            </a:avLst>
          </a:prstGeom>
          <a:solidFill>
            <a:schemeClr val="tx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Down Arrow 24"/>
          <p:cNvSpPr/>
          <p:nvPr/>
        </p:nvSpPr>
        <p:spPr>
          <a:xfrm rot="4567678">
            <a:off x="1896833" y="5448024"/>
            <a:ext cx="85505" cy="460771"/>
          </a:xfrm>
          <a:prstGeom prst="downArrow">
            <a:avLst>
              <a:gd name="adj1" fmla="val 50000"/>
              <a:gd name="adj2" fmla="val 171898"/>
            </a:avLst>
          </a:prstGeom>
          <a:solidFill>
            <a:schemeClr val="tx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Down Arrow 25"/>
          <p:cNvSpPr/>
          <p:nvPr/>
        </p:nvSpPr>
        <p:spPr>
          <a:xfrm rot="4567678">
            <a:off x="1890441" y="5263402"/>
            <a:ext cx="85505" cy="460771"/>
          </a:xfrm>
          <a:prstGeom prst="downArrow">
            <a:avLst>
              <a:gd name="adj1" fmla="val 50000"/>
              <a:gd name="adj2" fmla="val 171898"/>
            </a:avLst>
          </a:prstGeom>
          <a:solidFill>
            <a:schemeClr val="tx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Down Arrow 26"/>
          <p:cNvSpPr/>
          <p:nvPr/>
        </p:nvSpPr>
        <p:spPr>
          <a:xfrm rot="4567678">
            <a:off x="1889118" y="5047681"/>
            <a:ext cx="85505" cy="460771"/>
          </a:xfrm>
          <a:prstGeom prst="downArrow">
            <a:avLst>
              <a:gd name="adj1" fmla="val 50000"/>
              <a:gd name="adj2" fmla="val 171898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Down Arrow 27"/>
          <p:cNvSpPr/>
          <p:nvPr/>
        </p:nvSpPr>
        <p:spPr>
          <a:xfrm rot="4567678">
            <a:off x="1882245" y="4847335"/>
            <a:ext cx="85505" cy="460771"/>
          </a:xfrm>
          <a:prstGeom prst="downArrow">
            <a:avLst>
              <a:gd name="adj1" fmla="val 50000"/>
              <a:gd name="adj2" fmla="val 171898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Down Arrow 28"/>
          <p:cNvSpPr/>
          <p:nvPr/>
        </p:nvSpPr>
        <p:spPr>
          <a:xfrm rot="4567678">
            <a:off x="1884391" y="3506908"/>
            <a:ext cx="85505" cy="460771"/>
          </a:xfrm>
          <a:prstGeom prst="downArrow">
            <a:avLst>
              <a:gd name="adj1" fmla="val 50000"/>
              <a:gd name="adj2" fmla="val 171898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Down Arrow 29"/>
          <p:cNvSpPr/>
          <p:nvPr/>
        </p:nvSpPr>
        <p:spPr>
          <a:xfrm rot="4567678">
            <a:off x="1889119" y="3309269"/>
            <a:ext cx="85505" cy="460771"/>
          </a:xfrm>
          <a:prstGeom prst="downArrow">
            <a:avLst>
              <a:gd name="adj1" fmla="val 50000"/>
              <a:gd name="adj2" fmla="val 171898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Down Arrow 30"/>
          <p:cNvSpPr/>
          <p:nvPr/>
        </p:nvSpPr>
        <p:spPr>
          <a:xfrm rot="1409989">
            <a:off x="1898365" y="3839258"/>
            <a:ext cx="85505" cy="1110509"/>
          </a:xfrm>
          <a:prstGeom prst="downArrow">
            <a:avLst>
              <a:gd name="adj1" fmla="val 50000"/>
              <a:gd name="adj2" fmla="val 216536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Down Arrow 31"/>
          <p:cNvSpPr/>
          <p:nvPr/>
        </p:nvSpPr>
        <p:spPr>
          <a:xfrm rot="16200000">
            <a:off x="1941259" y="5506495"/>
            <a:ext cx="85505" cy="460771"/>
          </a:xfrm>
          <a:prstGeom prst="downArrow">
            <a:avLst>
              <a:gd name="adj1" fmla="val 50000"/>
              <a:gd name="adj2" fmla="val 124554"/>
            </a:avLst>
          </a:prstGeom>
          <a:solidFill>
            <a:schemeClr val="tx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Down Arrow 32"/>
          <p:cNvSpPr/>
          <p:nvPr/>
        </p:nvSpPr>
        <p:spPr>
          <a:xfrm rot="10800000">
            <a:off x="2190042" y="2452096"/>
            <a:ext cx="85505" cy="3303992"/>
          </a:xfrm>
          <a:prstGeom prst="downArrow">
            <a:avLst>
              <a:gd name="adj1" fmla="val 50000"/>
              <a:gd name="adj2" fmla="val 439250"/>
            </a:avLst>
          </a:prstGeom>
          <a:solidFill>
            <a:schemeClr val="tx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Down Arrow 33"/>
          <p:cNvSpPr/>
          <p:nvPr/>
        </p:nvSpPr>
        <p:spPr>
          <a:xfrm rot="5400000">
            <a:off x="1865992" y="2101826"/>
            <a:ext cx="85505" cy="615038"/>
          </a:xfrm>
          <a:prstGeom prst="downArrow">
            <a:avLst>
              <a:gd name="adj1" fmla="val 50000"/>
              <a:gd name="adj2" fmla="val 120551"/>
            </a:avLst>
          </a:prstGeom>
          <a:solidFill>
            <a:schemeClr val="tx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51" name="Picture 3" descr="C:\Users\EU4444\Desktop\FQS\Training\HPSU v5\Bilder\3UVB1 - Full By-Pa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03538"/>
            <a:ext cx="2889093" cy="193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EU4444\Desktop\FQS\Training\HPSU v5\Bilder\3UV DHW - Full DHW load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650506"/>
            <a:ext cx="2889093" cy="190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2400" y="19812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DHW </a:t>
            </a:r>
            <a:r>
              <a:rPr lang="de-DE" dirty="0" err="1" smtClean="0"/>
              <a:t>demand</a:t>
            </a:r>
            <a:r>
              <a:rPr lang="de-DE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OU </a:t>
            </a:r>
            <a:r>
              <a:rPr lang="de-DE" dirty="0" err="1" smtClean="0"/>
              <a:t>and</a:t>
            </a:r>
            <a:r>
              <a:rPr lang="de-DE" dirty="0" smtClean="0"/>
              <a:t> Pump </a:t>
            </a:r>
            <a:r>
              <a:rPr lang="de-DE" dirty="0" err="1" smtClean="0"/>
              <a:t>start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3UV DHW will </a:t>
            </a:r>
            <a:r>
              <a:rPr lang="de-DE" dirty="0" err="1" smtClean="0"/>
              <a:t>drive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tank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3UVB1 will </a:t>
            </a:r>
            <a:r>
              <a:rPr lang="de-DE" dirty="0" err="1" smtClean="0"/>
              <a:t>drive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bypass</a:t>
            </a:r>
            <a:endParaRPr lang="de-DE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895725" y="3821062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Operation will stop if DHW Set point is reached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3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" grpId="0" build="allAtOnce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7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762000" y="1181714"/>
            <a:ext cx="5867400" cy="685800"/>
          </a:xfrm>
          <a:ln>
            <a:solidFill>
              <a:schemeClr val="tx2"/>
            </a:solidFill>
          </a:ln>
        </p:spPr>
        <p:txBody>
          <a:bodyPr/>
          <a:lstStyle/>
          <a:p>
            <a:r>
              <a:rPr lang="de-DE" dirty="0" smtClean="0"/>
              <a:t>E </a:t>
            </a:r>
            <a:r>
              <a:rPr lang="de-DE" dirty="0" smtClean="0">
                <a:solidFill>
                  <a:schemeClr val="tx1"/>
                </a:solidFill>
              </a:rPr>
              <a:t>  HS   </a:t>
            </a:r>
            <a:r>
              <a:rPr lang="de-DE" dirty="0" smtClean="0"/>
              <a:t>(X/H)    </a:t>
            </a:r>
            <a:r>
              <a:rPr lang="de-DE" dirty="0" smtClean="0">
                <a:solidFill>
                  <a:schemeClr val="tx1"/>
                </a:solidFill>
              </a:rPr>
              <a:t>(B)    </a:t>
            </a:r>
            <a:r>
              <a:rPr lang="de-DE" dirty="0" smtClean="0"/>
              <a:t>04   </a:t>
            </a:r>
            <a:r>
              <a:rPr lang="de-DE" dirty="0" smtClean="0">
                <a:solidFill>
                  <a:schemeClr val="tx1"/>
                </a:solidFill>
              </a:rPr>
              <a:t>P  </a:t>
            </a:r>
            <a:r>
              <a:rPr lang="de-DE" dirty="0" smtClean="0"/>
              <a:t>30   </a:t>
            </a:r>
            <a:r>
              <a:rPr lang="de-DE" dirty="0" smtClean="0">
                <a:solidFill>
                  <a:schemeClr val="tx1"/>
                </a:solidFill>
              </a:rPr>
              <a:t>B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81000"/>
            <a:ext cx="7543800" cy="762000"/>
          </a:xfrm>
        </p:spPr>
        <p:txBody>
          <a:bodyPr>
            <a:normAutofit/>
          </a:bodyPr>
          <a:lstStyle/>
          <a:p>
            <a:r>
              <a:rPr lang="de-DE" sz="4000" dirty="0" err="1" smtClean="0"/>
              <a:t>Indoor</a:t>
            </a:r>
            <a:r>
              <a:rPr lang="de-DE" sz="4000" dirty="0" smtClean="0"/>
              <a:t> </a:t>
            </a:r>
            <a:r>
              <a:rPr lang="de-DE" sz="4000" dirty="0" err="1" smtClean="0"/>
              <a:t>unit</a:t>
            </a:r>
            <a:endParaRPr lang="en-GB" sz="4000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28600" y="381000"/>
            <a:ext cx="1143000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1.1</a:t>
            </a:r>
            <a:endParaRPr lang="en-GB" sz="4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0" y="1870982"/>
            <a:ext cx="0" cy="41488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524000" y="6019800"/>
            <a:ext cx="609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505200" y="1870982"/>
            <a:ext cx="0" cy="31582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505200" y="5029200"/>
            <a:ext cx="4114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876800" y="1870982"/>
            <a:ext cx="0" cy="21676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881564" y="4038600"/>
            <a:ext cx="27384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949130" y="1848464"/>
            <a:ext cx="0" cy="11811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943600" y="3021051"/>
            <a:ext cx="1676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438400" y="1870982"/>
            <a:ext cx="0" cy="36576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2438400" y="5526542"/>
            <a:ext cx="5181600" cy="20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4343400" y="1848464"/>
            <a:ext cx="4762" cy="272353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4343400" y="4572000"/>
            <a:ext cx="32766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383160" y="1857989"/>
            <a:ext cx="0" cy="165673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383160" y="3505200"/>
            <a:ext cx="2236840" cy="952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4810125" y="4195286"/>
            <a:ext cx="29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tx2"/>
                </a:solidFill>
              </a:rPr>
              <a:t>Capacity</a:t>
            </a:r>
            <a:r>
              <a:rPr lang="de-DE" dirty="0" smtClean="0">
                <a:solidFill>
                  <a:schemeClr val="tx2"/>
                </a:solidFill>
              </a:rPr>
              <a:t> 4/6/8/11/14/16kW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687960" y="3135868"/>
            <a:ext cx="2236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/>
                </a:solidFill>
              </a:rPr>
              <a:t>Tank </a:t>
            </a:r>
            <a:r>
              <a:rPr lang="de-DE" dirty="0" err="1" smtClean="0">
                <a:solidFill>
                  <a:schemeClr val="tx2"/>
                </a:solidFill>
              </a:rPr>
              <a:t>size</a:t>
            </a:r>
            <a:r>
              <a:rPr lang="de-DE" dirty="0" smtClean="0">
                <a:solidFill>
                  <a:schemeClr val="tx2"/>
                </a:solidFill>
              </a:rPr>
              <a:t> 300/500l</a:t>
            </a:r>
            <a:endParaRPr lang="en-GB" dirty="0">
              <a:solidFill>
                <a:schemeClr val="tx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990600" y="1870982"/>
            <a:ext cx="0" cy="452981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990600" y="6395358"/>
            <a:ext cx="6629400" cy="5442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886200" y="5153909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/>
                </a:solidFill>
              </a:rPr>
              <a:t>X = </a:t>
            </a:r>
            <a:r>
              <a:rPr lang="de-DE" dirty="0" err="1" smtClean="0">
                <a:solidFill>
                  <a:schemeClr val="tx2"/>
                </a:solidFill>
              </a:rPr>
              <a:t>Heating</a:t>
            </a:r>
            <a:r>
              <a:rPr lang="de-DE" dirty="0" smtClean="0">
                <a:solidFill>
                  <a:schemeClr val="tx2"/>
                </a:solidFill>
              </a:rPr>
              <a:t>/</a:t>
            </a:r>
            <a:r>
              <a:rPr lang="de-DE" dirty="0" err="1" smtClean="0">
                <a:solidFill>
                  <a:schemeClr val="tx2"/>
                </a:solidFill>
              </a:rPr>
              <a:t>Cooling</a:t>
            </a:r>
            <a:r>
              <a:rPr lang="de-DE" dirty="0" smtClean="0">
                <a:solidFill>
                  <a:schemeClr val="tx2"/>
                </a:solidFill>
              </a:rPr>
              <a:t>  H = </a:t>
            </a:r>
            <a:r>
              <a:rPr lang="de-DE" dirty="0" err="1" smtClean="0">
                <a:solidFill>
                  <a:schemeClr val="tx2"/>
                </a:solidFill>
              </a:rPr>
              <a:t>Heating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only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67400" y="60198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/>
                </a:solidFill>
              </a:rPr>
              <a:t>European </a:t>
            </a:r>
            <a:r>
              <a:rPr lang="de-DE" dirty="0" err="1" smtClean="0">
                <a:solidFill>
                  <a:schemeClr val="tx2"/>
                </a:solidFill>
              </a:rPr>
              <a:t>model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19800" y="5650468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Hydrobox</a:t>
            </a:r>
            <a:r>
              <a:rPr lang="de-DE" dirty="0" smtClean="0"/>
              <a:t> Solar</a:t>
            </a:r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5181600" y="4659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Bivalent </a:t>
            </a:r>
            <a:r>
              <a:rPr lang="de-DE" dirty="0" err="1" smtClean="0"/>
              <a:t>heatexchanger</a:t>
            </a:r>
            <a:endParaRPr lang="en-GB" dirty="0"/>
          </a:p>
        </p:txBody>
      </p:sp>
      <p:sp>
        <p:nvSpPr>
          <p:cNvPr id="45" name="TextBox 44"/>
          <p:cNvSpPr txBox="1"/>
          <p:nvPr/>
        </p:nvSpPr>
        <p:spPr>
          <a:xfrm>
            <a:off x="4881563" y="3669268"/>
            <a:ext cx="289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Material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tank (</a:t>
            </a:r>
            <a:r>
              <a:rPr lang="de-DE" dirty="0" err="1" smtClean="0"/>
              <a:t>Plastic</a:t>
            </a:r>
            <a:r>
              <a:rPr lang="de-DE" dirty="0" smtClean="0"/>
              <a:t>)</a:t>
            </a:r>
            <a:endParaRPr lang="en-GB" dirty="0"/>
          </a:p>
        </p:txBody>
      </p:sp>
      <p:sp>
        <p:nvSpPr>
          <p:cNvPr id="47" name="TextBox 46"/>
          <p:cNvSpPr txBox="1"/>
          <p:nvPr/>
        </p:nvSpPr>
        <p:spPr>
          <a:xfrm>
            <a:off x="6902604" y="2674021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Series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934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70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023" y="10668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Heating operation only heat pump</a:t>
            </a:r>
            <a:endParaRPr lang="en-US" dirty="0"/>
          </a:p>
        </p:txBody>
      </p:sp>
      <p:pic>
        <p:nvPicPr>
          <p:cNvPr id="2054" name="Picture 6" descr="C:\Users\EU4444\Desktop\FQS\Training\HPSU v5\Bilder\HPSU c v5 508_516 BIV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12" y="1436130"/>
            <a:ext cx="2971800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own Arrow 13"/>
          <p:cNvSpPr/>
          <p:nvPr/>
        </p:nvSpPr>
        <p:spPr>
          <a:xfrm>
            <a:off x="1270715" y="2452738"/>
            <a:ext cx="79295" cy="293471"/>
          </a:xfrm>
          <a:prstGeom prst="downArrow">
            <a:avLst>
              <a:gd name="adj1" fmla="val 50000"/>
              <a:gd name="adj2" fmla="val 107692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Down Arrow 22"/>
          <p:cNvSpPr/>
          <p:nvPr/>
        </p:nvSpPr>
        <p:spPr>
          <a:xfrm rot="16200000">
            <a:off x="1365324" y="2651508"/>
            <a:ext cx="79482" cy="189403"/>
          </a:xfrm>
          <a:prstGeom prst="downArrow">
            <a:avLst/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Down Arrow 25"/>
          <p:cNvSpPr/>
          <p:nvPr/>
        </p:nvSpPr>
        <p:spPr>
          <a:xfrm rot="10800000">
            <a:off x="1460117" y="2601245"/>
            <a:ext cx="79295" cy="146735"/>
          </a:xfrm>
          <a:prstGeom prst="downArrow">
            <a:avLst>
              <a:gd name="adj1" fmla="val 50000"/>
              <a:gd name="adj2" fmla="val 73077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Down Arrow 26"/>
          <p:cNvSpPr/>
          <p:nvPr/>
        </p:nvSpPr>
        <p:spPr>
          <a:xfrm rot="16200000">
            <a:off x="1871593" y="2189678"/>
            <a:ext cx="79482" cy="823137"/>
          </a:xfrm>
          <a:prstGeom prst="downArrow">
            <a:avLst>
              <a:gd name="adj1" fmla="val 50000"/>
              <a:gd name="adj2" fmla="val 257692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Down Arrow 27"/>
          <p:cNvSpPr/>
          <p:nvPr/>
        </p:nvSpPr>
        <p:spPr>
          <a:xfrm rot="10800000">
            <a:off x="2258855" y="1722118"/>
            <a:ext cx="79295" cy="848557"/>
          </a:xfrm>
          <a:prstGeom prst="downArrow">
            <a:avLst>
              <a:gd name="adj1" fmla="val 50000"/>
              <a:gd name="adj2" fmla="val 280768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Down Arrow 28"/>
          <p:cNvSpPr/>
          <p:nvPr/>
        </p:nvSpPr>
        <p:spPr>
          <a:xfrm>
            <a:off x="2016388" y="1746332"/>
            <a:ext cx="79295" cy="562728"/>
          </a:xfrm>
          <a:prstGeom prst="downArrow">
            <a:avLst>
              <a:gd name="adj1" fmla="val 50000"/>
              <a:gd name="adj2" fmla="val 280768"/>
            </a:avLst>
          </a:prstGeom>
          <a:solidFill>
            <a:srgbClr val="0070C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Down Arrow 29"/>
          <p:cNvSpPr/>
          <p:nvPr/>
        </p:nvSpPr>
        <p:spPr>
          <a:xfrm rot="5400000">
            <a:off x="1673955" y="2006463"/>
            <a:ext cx="79482" cy="684677"/>
          </a:xfrm>
          <a:prstGeom prst="downArrow">
            <a:avLst>
              <a:gd name="adj1" fmla="val 50000"/>
              <a:gd name="adj2" fmla="val 188463"/>
            </a:avLst>
          </a:prstGeom>
          <a:solidFill>
            <a:srgbClr val="0070C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2" descr="C:\Users\EU4444\Desktop\FQS\Training\HPSU v5\Bilder\3UV DHW - Full C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90126"/>
            <a:ext cx="2897749" cy="19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U4444\Desktop\FQS\Training\HPSU v5\Bilder\3UVB1 - Full C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95750"/>
            <a:ext cx="2897749" cy="193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62400" y="2309060"/>
            <a:ext cx="434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Heating 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OU and Pump start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3UV DHW will drive to 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3UVB1 will drive to CH, </a:t>
            </a:r>
            <a:r>
              <a:rPr lang="en-US" dirty="0"/>
              <a:t>under control of the flow </a:t>
            </a:r>
            <a:r>
              <a:rPr lang="en-US" dirty="0" smtClean="0"/>
              <a:t>(</a:t>
            </a:r>
            <a:r>
              <a:rPr lang="en-US" dirty="0"/>
              <a:t>min 10l/min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62400" y="2348801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necessary the 3UVB1 will bypass to keep the flow</a:t>
            </a:r>
            <a:endParaRPr lang="en-US" dirty="0"/>
          </a:p>
        </p:txBody>
      </p:sp>
      <p:sp>
        <p:nvSpPr>
          <p:cNvPr id="22" name="Down Arrow 21"/>
          <p:cNvSpPr/>
          <p:nvPr/>
        </p:nvSpPr>
        <p:spPr>
          <a:xfrm rot="16200000">
            <a:off x="1726727" y="2332772"/>
            <a:ext cx="79482" cy="533401"/>
          </a:xfrm>
          <a:prstGeom prst="downArrow">
            <a:avLst>
              <a:gd name="adj1" fmla="val 50000"/>
              <a:gd name="adj2" fmla="val 257692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Down Arrow 23"/>
          <p:cNvSpPr/>
          <p:nvPr/>
        </p:nvSpPr>
        <p:spPr>
          <a:xfrm rot="16200000">
            <a:off x="2146012" y="2458016"/>
            <a:ext cx="79482" cy="304799"/>
          </a:xfrm>
          <a:prstGeom prst="downArrow">
            <a:avLst>
              <a:gd name="adj1" fmla="val 50000"/>
              <a:gd name="adj2" fmla="val 164818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Down Arrow 24"/>
          <p:cNvSpPr/>
          <p:nvPr/>
        </p:nvSpPr>
        <p:spPr>
          <a:xfrm rot="10800000">
            <a:off x="2016388" y="2388541"/>
            <a:ext cx="79482" cy="221874"/>
          </a:xfrm>
          <a:prstGeom prst="downArrow">
            <a:avLst>
              <a:gd name="adj1" fmla="val 50000"/>
              <a:gd name="adj2" fmla="val 120876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64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26" grpId="0" animBg="1"/>
      <p:bldP spid="27" grpId="0" animBg="1"/>
      <p:bldP spid="27" grpId="1" animBg="1"/>
      <p:bldP spid="28" grpId="0" animBg="1"/>
      <p:bldP spid="29" grpId="0" animBg="1"/>
      <p:bldP spid="30" grpId="0" animBg="1"/>
      <p:bldP spid="6" grpId="0" build="allAtOnce"/>
      <p:bldP spid="8" grpId="0"/>
      <p:bldP spid="22" grpId="0" animBg="1"/>
      <p:bldP spid="24" grpId="0" animBg="1"/>
      <p:bldP spid="2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71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sp>
        <p:nvSpPr>
          <p:cNvPr id="37" name="TextBox 36"/>
          <p:cNvSpPr txBox="1"/>
          <p:nvPr/>
        </p:nvSpPr>
        <p:spPr>
          <a:xfrm>
            <a:off x="0" y="105513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Heating operation BUH only</a:t>
            </a:r>
            <a:endParaRPr lang="en-US" dirty="0"/>
          </a:p>
        </p:txBody>
      </p:sp>
      <p:pic>
        <p:nvPicPr>
          <p:cNvPr id="2054" name="Picture 6" descr="C:\Users\EU4444\Desktop\FQS\Training\HPSU v5\Bilder\HPSU c v5 508_516 BIV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58550"/>
            <a:ext cx="2701012" cy="493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own Arrow 13"/>
          <p:cNvSpPr/>
          <p:nvPr/>
        </p:nvSpPr>
        <p:spPr>
          <a:xfrm>
            <a:off x="1238154" y="2401322"/>
            <a:ext cx="81328" cy="315711"/>
          </a:xfrm>
          <a:prstGeom prst="downArrow">
            <a:avLst>
              <a:gd name="adj1" fmla="val 50000"/>
              <a:gd name="adj2" fmla="val 107692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Down Arrow 22"/>
          <p:cNvSpPr/>
          <p:nvPr/>
        </p:nvSpPr>
        <p:spPr>
          <a:xfrm rot="16200000">
            <a:off x="1316389" y="2622539"/>
            <a:ext cx="94056" cy="163584"/>
          </a:xfrm>
          <a:prstGeom prst="downArrow">
            <a:avLst/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Down Arrow 27"/>
          <p:cNvSpPr/>
          <p:nvPr/>
        </p:nvSpPr>
        <p:spPr>
          <a:xfrm rot="10800000">
            <a:off x="2140387" y="1722216"/>
            <a:ext cx="81328" cy="851549"/>
          </a:xfrm>
          <a:prstGeom prst="downArrow">
            <a:avLst>
              <a:gd name="adj1" fmla="val 50000"/>
              <a:gd name="adj2" fmla="val 167554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Down Arrow 28"/>
          <p:cNvSpPr/>
          <p:nvPr/>
        </p:nvSpPr>
        <p:spPr>
          <a:xfrm>
            <a:off x="1915659" y="1722216"/>
            <a:ext cx="81328" cy="605372"/>
          </a:xfrm>
          <a:prstGeom prst="downArrow">
            <a:avLst>
              <a:gd name="adj1" fmla="val 50000"/>
              <a:gd name="adj2" fmla="val 155842"/>
            </a:avLst>
          </a:prstGeom>
          <a:solidFill>
            <a:srgbClr val="0070C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Down Arrow 29"/>
          <p:cNvSpPr/>
          <p:nvPr/>
        </p:nvSpPr>
        <p:spPr>
          <a:xfrm rot="5400000">
            <a:off x="1606985" y="2030528"/>
            <a:ext cx="85505" cy="594121"/>
          </a:xfrm>
          <a:prstGeom prst="downArrow">
            <a:avLst>
              <a:gd name="adj1" fmla="val 50000"/>
              <a:gd name="adj2" fmla="val 188463"/>
            </a:avLst>
          </a:prstGeom>
          <a:solidFill>
            <a:srgbClr val="0070C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Down Arrow 37"/>
          <p:cNvSpPr/>
          <p:nvPr/>
        </p:nvSpPr>
        <p:spPr>
          <a:xfrm>
            <a:off x="1408410" y="2723509"/>
            <a:ext cx="85505" cy="576307"/>
          </a:xfrm>
          <a:prstGeom prst="downArrow">
            <a:avLst>
              <a:gd name="adj1" fmla="val 50000"/>
              <a:gd name="adj2" fmla="val 216847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Down Arrow 38"/>
          <p:cNvSpPr/>
          <p:nvPr/>
        </p:nvSpPr>
        <p:spPr>
          <a:xfrm rot="16961209">
            <a:off x="1636324" y="3110869"/>
            <a:ext cx="85505" cy="465753"/>
          </a:xfrm>
          <a:prstGeom prst="downArrow">
            <a:avLst>
              <a:gd name="adj1" fmla="val 50000"/>
              <a:gd name="adj2" fmla="val 151185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Down Arrow 39"/>
          <p:cNvSpPr/>
          <p:nvPr/>
        </p:nvSpPr>
        <p:spPr>
          <a:xfrm rot="16961209">
            <a:off x="1606983" y="3307338"/>
            <a:ext cx="85505" cy="465753"/>
          </a:xfrm>
          <a:prstGeom prst="downArrow">
            <a:avLst>
              <a:gd name="adj1" fmla="val 50000"/>
              <a:gd name="adj2" fmla="val 151185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Down Arrow 40"/>
          <p:cNvSpPr/>
          <p:nvPr/>
        </p:nvSpPr>
        <p:spPr>
          <a:xfrm rot="16961209">
            <a:off x="1617205" y="3525176"/>
            <a:ext cx="85505" cy="465753"/>
          </a:xfrm>
          <a:prstGeom prst="downArrow">
            <a:avLst>
              <a:gd name="adj1" fmla="val 50000"/>
              <a:gd name="adj2" fmla="val 151185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Down Arrow 41"/>
          <p:cNvSpPr/>
          <p:nvPr/>
        </p:nvSpPr>
        <p:spPr>
          <a:xfrm rot="16961209">
            <a:off x="1608113" y="4664463"/>
            <a:ext cx="85505" cy="465753"/>
          </a:xfrm>
          <a:prstGeom prst="downArrow">
            <a:avLst>
              <a:gd name="adj1" fmla="val 50000"/>
              <a:gd name="adj2" fmla="val 151185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Down Arrow 42"/>
          <p:cNvSpPr/>
          <p:nvPr/>
        </p:nvSpPr>
        <p:spPr>
          <a:xfrm rot="16961209">
            <a:off x="1615590" y="4861921"/>
            <a:ext cx="85505" cy="465753"/>
          </a:xfrm>
          <a:prstGeom prst="downArrow">
            <a:avLst>
              <a:gd name="adj1" fmla="val 50000"/>
              <a:gd name="adj2" fmla="val 151185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Down Arrow 43"/>
          <p:cNvSpPr/>
          <p:nvPr/>
        </p:nvSpPr>
        <p:spPr>
          <a:xfrm rot="16961209">
            <a:off x="1627446" y="5066235"/>
            <a:ext cx="85505" cy="465753"/>
          </a:xfrm>
          <a:prstGeom prst="downArrow">
            <a:avLst>
              <a:gd name="adj1" fmla="val 50000"/>
              <a:gd name="adj2" fmla="val 151185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Down Arrow 44"/>
          <p:cNvSpPr/>
          <p:nvPr/>
        </p:nvSpPr>
        <p:spPr>
          <a:xfrm rot="16961209">
            <a:off x="1633042" y="5273006"/>
            <a:ext cx="85505" cy="465753"/>
          </a:xfrm>
          <a:prstGeom prst="downArrow">
            <a:avLst>
              <a:gd name="adj1" fmla="val 50000"/>
              <a:gd name="adj2" fmla="val 151185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Down Arrow 45"/>
          <p:cNvSpPr/>
          <p:nvPr/>
        </p:nvSpPr>
        <p:spPr>
          <a:xfrm rot="16200000">
            <a:off x="1673433" y="5378563"/>
            <a:ext cx="85505" cy="547378"/>
          </a:xfrm>
          <a:prstGeom prst="downArrow">
            <a:avLst>
              <a:gd name="adj1" fmla="val 50000"/>
              <a:gd name="adj2" fmla="val 151185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Down Arrow 46"/>
          <p:cNvSpPr/>
          <p:nvPr/>
        </p:nvSpPr>
        <p:spPr>
          <a:xfrm rot="4451023">
            <a:off x="1614722" y="4757317"/>
            <a:ext cx="85505" cy="465753"/>
          </a:xfrm>
          <a:prstGeom prst="downArrow">
            <a:avLst>
              <a:gd name="adj1" fmla="val 50000"/>
              <a:gd name="adj2" fmla="val 151185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Down Arrow 47"/>
          <p:cNvSpPr/>
          <p:nvPr/>
        </p:nvSpPr>
        <p:spPr>
          <a:xfrm rot="4506452">
            <a:off x="1615589" y="4965069"/>
            <a:ext cx="85505" cy="465753"/>
          </a:xfrm>
          <a:prstGeom prst="downArrow">
            <a:avLst>
              <a:gd name="adj1" fmla="val 50000"/>
              <a:gd name="adj2" fmla="val 151185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Down Arrow 48"/>
          <p:cNvSpPr/>
          <p:nvPr/>
        </p:nvSpPr>
        <p:spPr>
          <a:xfrm rot="4532289">
            <a:off x="1613000" y="5173451"/>
            <a:ext cx="85505" cy="465753"/>
          </a:xfrm>
          <a:prstGeom prst="downArrow">
            <a:avLst>
              <a:gd name="adj1" fmla="val 50000"/>
              <a:gd name="adj2" fmla="val 151185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Down Arrow 49"/>
          <p:cNvSpPr/>
          <p:nvPr/>
        </p:nvSpPr>
        <p:spPr>
          <a:xfrm rot="4354895">
            <a:off x="1615589" y="5365859"/>
            <a:ext cx="85505" cy="465753"/>
          </a:xfrm>
          <a:prstGeom prst="downArrow">
            <a:avLst>
              <a:gd name="adj1" fmla="val 50000"/>
              <a:gd name="adj2" fmla="val 151185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Down Arrow 50"/>
          <p:cNvSpPr/>
          <p:nvPr/>
        </p:nvSpPr>
        <p:spPr>
          <a:xfrm rot="4720164">
            <a:off x="1617363" y="3409715"/>
            <a:ext cx="85505" cy="465753"/>
          </a:xfrm>
          <a:prstGeom prst="downArrow">
            <a:avLst>
              <a:gd name="adj1" fmla="val 50000"/>
              <a:gd name="adj2" fmla="val 151185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Down Arrow 51"/>
          <p:cNvSpPr/>
          <p:nvPr/>
        </p:nvSpPr>
        <p:spPr>
          <a:xfrm rot="4720164">
            <a:off x="1627288" y="3214084"/>
            <a:ext cx="85505" cy="465753"/>
          </a:xfrm>
          <a:prstGeom prst="downArrow">
            <a:avLst>
              <a:gd name="adj1" fmla="val 50000"/>
              <a:gd name="adj2" fmla="val 151185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Down Arrow 52"/>
          <p:cNvSpPr/>
          <p:nvPr/>
        </p:nvSpPr>
        <p:spPr>
          <a:xfrm rot="1329175">
            <a:off x="1614724" y="3743140"/>
            <a:ext cx="85505" cy="1181694"/>
          </a:xfrm>
          <a:prstGeom prst="downArrow">
            <a:avLst>
              <a:gd name="adj1" fmla="val 50000"/>
              <a:gd name="adj2" fmla="val 151185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Down Arrow 53"/>
          <p:cNvSpPr/>
          <p:nvPr/>
        </p:nvSpPr>
        <p:spPr>
          <a:xfrm rot="10800000">
            <a:off x="1915657" y="2601928"/>
            <a:ext cx="81329" cy="3022247"/>
          </a:xfrm>
          <a:prstGeom prst="downArrow">
            <a:avLst>
              <a:gd name="adj1" fmla="val 50000"/>
              <a:gd name="adj2" fmla="val 128906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Down Arrow 54"/>
          <p:cNvSpPr/>
          <p:nvPr/>
        </p:nvSpPr>
        <p:spPr>
          <a:xfrm rot="16200000">
            <a:off x="2042125" y="2441539"/>
            <a:ext cx="81328" cy="239454"/>
          </a:xfrm>
          <a:prstGeom prst="downArrow">
            <a:avLst>
              <a:gd name="adj1" fmla="val 50000"/>
              <a:gd name="adj2" fmla="val 108018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2" descr="C:\Users\EU4444\Desktop\FQS\Training\HPSU v5\Bilder\3UV DHW - Full DHW load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66170"/>
            <a:ext cx="2889093" cy="190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EU4444\Desktop\FQS\Training\HPSU v5\Bilder\3UVB1 - Full C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344" y="3928862"/>
            <a:ext cx="2897749" cy="193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962400" y="2309060"/>
            <a:ext cx="434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Heating 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OU can’t run pump and BUH start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3UV DHW will drive to the tank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3UVB1 will </a:t>
            </a:r>
            <a:r>
              <a:rPr lang="en-US" dirty="0"/>
              <a:t>drive to CH, </a:t>
            </a:r>
            <a:r>
              <a:rPr lang="en-US" dirty="0" smtClean="0"/>
              <a:t>under </a:t>
            </a:r>
            <a:r>
              <a:rPr lang="en-US" dirty="0"/>
              <a:t>control of the flow (min 10l/min)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62400" y="2347259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necessary the 3UVB1 will bypass to keep the flow</a:t>
            </a:r>
            <a:endParaRPr lang="en-US" dirty="0"/>
          </a:p>
        </p:txBody>
      </p:sp>
      <p:sp>
        <p:nvSpPr>
          <p:cNvPr id="56" name="Down Arrow 55"/>
          <p:cNvSpPr/>
          <p:nvPr/>
        </p:nvSpPr>
        <p:spPr>
          <a:xfrm rot="10800000">
            <a:off x="1919903" y="2346573"/>
            <a:ext cx="69972" cy="168027"/>
          </a:xfrm>
          <a:prstGeom prst="downArrow">
            <a:avLst>
              <a:gd name="adj1" fmla="val 50000"/>
              <a:gd name="adj2" fmla="val 108018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40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28" grpId="0" animBg="1"/>
      <p:bldP spid="29" grpId="0" animBg="1"/>
      <p:bldP spid="30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34" grpId="0" uiExpand="1" build="allAtOnce"/>
      <p:bldP spid="36" grpId="0"/>
      <p:bldP spid="5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72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sp>
        <p:nvSpPr>
          <p:cNvPr id="37" name="TextBox 36"/>
          <p:cNvSpPr txBox="1"/>
          <p:nvPr/>
        </p:nvSpPr>
        <p:spPr>
          <a:xfrm>
            <a:off x="0" y="105513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Heating operation with BUH/heating support</a:t>
            </a:r>
            <a:endParaRPr lang="en-US" dirty="0"/>
          </a:p>
        </p:txBody>
      </p:sp>
      <p:pic>
        <p:nvPicPr>
          <p:cNvPr id="2054" name="Picture 6" descr="C:\Users\EU4444\Desktop\FQS\Training\HPSU v5\Bilder\HPSU c v5 508_516 BIV -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561"/>
            <a:ext cx="2891913" cy="479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own Arrow 13"/>
          <p:cNvSpPr/>
          <p:nvPr/>
        </p:nvSpPr>
        <p:spPr>
          <a:xfrm>
            <a:off x="1213997" y="2615943"/>
            <a:ext cx="77163" cy="271628"/>
          </a:xfrm>
          <a:prstGeom prst="downArrow">
            <a:avLst>
              <a:gd name="adj1" fmla="val 50000"/>
              <a:gd name="adj2" fmla="val 10769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Down Arrow 22"/>
          <p:cNvSpPr/>
          <p:nvPr/>
        </p:nvSpPr>
        <p:spPr>
          <a:xfrm rot="16200000">
            <a:off x="1307952" y="2795415"/>
            <a:ext cx="73566" cy="184311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Down Arrow 25"/>
          <p:cNvSpPr/>
          <p:nvPr/>
        </p:nvSpPr>
        <p:spPr>
          <a:xfrm rot="10800000">
            <a:off x="1398308" y="2753395"/>
            <a:ext cx="77163" cy="135813"/>
          </a:xfrm>
          <a:prstGeom prst="downArrow">
            <a:avLst>
              <a:gd name="adj1" fmla="val 50000"/>
              <a:gd name="adj2" fmla="val 73077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Down Arrow 26"/>
          <p:cNvSpPr/>
          <p:nvPr/>
        </p:nvSpPr>
        <p:spPr>
          <a:xfrm rot="16200000">
            <a:off x="1670766" y="2482739"/>
            <a:ext cx="73566" cy="541316"/>
          </a:xfrm>
          <a:prstGeom prst="downArrow">
            <a:avLst>
              <a:gd name="adj1" fmla="val 50000"/>
              <a:gd name="adj2" fmla="val 25769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Down Arrow 27"/>
          <p:cNvSpPr/>
          <p:nvPr/>
        </p:nvSpPr>
        <p:spPr>
          <a:xfrm rot="10800000">
            <a:off x="2175574" y="1939702"/>
            <a:ext cx="77163" cy="785400"/>
          </a:xfrm>
          <a:prstGeom prst="downArrow">
            <a:avLst>
              <a:gd name="adj1" fmla="val 50000"/>
              <a:gd name="adj2" fmla="val 280768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Down Arrow 28"/>
          <p:cNvSpPr/>
          <p:nvPr/>
        </p:nvSpPr>
        <p:spPr>
          <a:xfrm>
            <a:off x="1939625" y="1962114"/>
            <a:ext cx="77163" cy="520844"/>
          </a:xfrm>
          <a:prstGeom prst="downArrow">
            <a:avLst>
              <a:gd name="adj1" fmla="val 50000"/>
              <a:gd name="adj2" fmla="val 280768"/>
            </a:avLst>
          </a:prstGeom>
          <a:solidFill>
            <a:srgbClr val="0070C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Down Arrow 29"/>
          <p:cNvSpPr/>
          <p:nvPr/>
        </p:nvSpPr>
        <p:spPr>
          <a:xfrm rot="5400000">
            <a:off x="1608287" y="2186606"/>
            <a:ext cx="73566" cy="666272"/>
          </a:xfrm>
          <a:prstGeom prst="downArrow">
            <a:avLst>
              <a:gd name="adj1" fmla="val 50000"/>
              <a:gd name="adj2" fmla="val 188463"/>
            </a:avLst>
          </a:prstGeom>
          <a:solidFill>
            <a:srgbClr val="0070C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Down Arrow 37"/>
          <p:cNvSpPr/>
          <p:nvPr/>
        </p:nvSpPr>
        <p:spPr>
          <a:xfrm>
            <a:off x="1395034" y="2900121"/>
            <a:ext cx="81126" cy="545678"/>
          </a:xfrm>
          <a:prstGeom prst="downArrow">
            <a:avLst>
              <a:gd name="adj1" fmla="val 50000"/>
              <a:gd name="adj2" fmla="val 216847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Down Arrow 38"/>
          <p:cNvSpPr/>
          <p:nvPr/>
        </p:nvSpPr>
        <p:spPr>
          <a:xfrm rot="16961209">
            <a:off x="1628742" y="3303843"/>
            <a:ext cx="73566" cy="441902"/>
          </a:xfrm>
          <a:prstGeom prst="downArrow">
            <a:avLst>
              <a:gd name="adj1" fmla="val 50000"/>
              <a:gd name="adj2" fmla="val 151185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Down Arrow 39"/>
          <p:cNvSpPr/>
          <p:nvPr/>
        </p:nvSpPr>
        <p:spPr>
          <a:xfrm rot="16961209">
            <a:off x="1642648" y="3501415"/>
            <a:ext cx="73566" cy="441902"/>
          </a:xfrm>
          <a:prstGeom prst="downArrow">
            <a:avLst>
              <a:gd name="adj1" fmla="val 50000"/>
              <a:gd name="adj2" fmla="val 151185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Down Arrow 40"/>
          <p:cNvSpPr/>
          <p:nvPr/>
        </p:nvSpPr>
        <p:spPr>
          <a:xfrm rot="16961209">
            <a:off x="1663152" y="3698097"/>
            <a:ext cx="73566" cy="441902"/>
          </a:xfrm>
          <a:prstGeom prst="downArrow">
            <a:avLst>
              <a:gd name="adj1" fmla="val 50000"/>
              <a:gd name="adj2" fmla="val 151185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Down Arrow 41"/>
          <p:cNvSpPr/>
          <p:nvPr/>
        </p:nvSpPr>
        <p:spPr>
          <a:xfrm rot="16961209">
            <a:off x="1632316" y="4798962"/>
            <a:ext cx="73566" cy="441902"/>
          </a:xfrm>
          <a:prstGeom prst="downArrow">
            <a:avLst>
              <a:gd name="adj1" fmla="val 50000"/>
              <a:gd name="adj2" fmla="val 151185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Down Arrow 42"/>
          <p:cNvSpPr/>
          <p:nvPr/>
        </p:nvSpPr>
        <p:spPr>
          <a:xfrm rot="16961209">
            <a:off x="1638977" y="4991572"/>
            <a:ext cx="73566" cy="441902"/>
          </a:xfrm>
          <a:prstGeom prst="downArrow">
            <a:avLst>
              <a:gd name="adj1" fmla="val 50000"/>
              <a:gd name="adj2" fmla="val 151185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Down Arrow 43"/>
          <p:cNvSpPr/>
          <p:nvPr/>
        </p:nvSpPr>
        <p:spPr>
          <a:xfrm rot="16961209">
            <a:off x="1638080" y="5180727"/>
            <a:ext cx="73566" cy="441902"/>
          </a:xfrm>
          <a:prstGeom prst="downArrow">
            <a:avLst>
              <a:gd name="adj1" fmla="val 50000"/>
              <a:gd name="adj2" fmla="val 151185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Down Arrow 44"/>
          <p:cNvSpPr/>
          <p:nvPr/>
        </p:nvSpPr>
        <p:spPr>
          <a:xfrm rot="16961209">
            <a:off x="1641908" y="5383542"/>
            <a:ext cx="73566" cy="441902"/>
          </a:xfrm>
          <a:prstGeom prst="downArrow">
            <a:avLst>
              <a:gd name="adj1" fmla="val 50000"/>
              <a:gd name="adj2" fmla="val 151185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Down Arrow 45"/>
          <p:cNvSpPr/>
          <p:nvPr/>
        </p:nvSpPr>
        <p:spPr>
          <a:xfrm rot="16200000">
            <a:off x="1690508" y="5506383"/>
            <a:ext cx="73566" cy="519347"/>
          </a:xfrm>
          <a:prstGeom prst="downArrow">
            <a:avLst>
              <a:gd name="adj1" fmla="val 50000"/>
              <a:gd name="adj2" fmla="val 151185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Down Arrow 46"/>
          <p:cNvSpPr/>
          <p:nvPr/>
        </p:nvSpPr>
        <p:spPr>
          <a:xfrm rot="4720164">
            <a:off x="1639126" y="4881248"/>
            <a:ext cx="73566" cy="441902"/>
          </a:xfrm>
          <a:prstGeom prst="downArrow">
            <a:avLst>
              <a:gd name="adj1" fmla="val 50000"/>
              <a:gd name="adj2" fmla="val 151185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Down Arrow 47"/>
          <p:cNvSpPr/>
          <p:nvPr/>
        </p:nvSpPr>
        <p:spPr>
          <a:xfrm rot="4720164">
            <a:off x="1639126" y="5087799"/>
            <a:ext cx="73566" cy="441902"/>
          </a:xfrm>
          <a:prstGeom prst="downArrow">
            <a:avLst>
              <a:gd name="adj1" fmla="val 50000"/>
              <a:gd name="adj2" fmla="val 151185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Down Arrow 48"/>
          <p:cNvSpPr/>
          <p:nvPr/>
        </p:nvSpPr>
        <p:spPr>
          <a:xfrm rot="4720164">
            <a:off x="1632464" y="5267085"/>
            <a:ext cx="73566" cy="441902"/>
          </a:xfrm>
          <a:prstGeom prst="downArrow">
            <a:avLst>
              <a:gd name="adj1" fmla="val 50000"/>
              <a:gd name="adj2" fmla="val 151185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Down Arrow 49"/>
          <p:cNvSpPr/>
          <p:nvPr/>
        </p:nvSpPr>
        <p:spPr>
          <a:xfrm rot="4720164">
            <a:off x="1630101" y="5469675"/>
            <a:ext cx="73566" cy="441902"/>
          </a:xfrm>
          <a:prstGeom prst="downArrow">
            <a:avLst>
              <a:gd name="adj1" fmla="val 50000"/>
              <a:gd name="adj2" fmla="val 151185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Down Arrow 50"/>
          <p:cNvSpPr/>
          <p:nvPr/>
        </p:nvSpPr>
        <p:spPr>
          <a:xfrm rot="4720164">
            <a:off x="1637931" y="3581303"/>
            <a:ext cx="73566" cy="441902"/>
          </a:xfrm>
          <a:prstGeom prst="downArrow">
            <a:avLst>
              <a:gd name="adj1" fmla="val 50000"/>
              <a:gd name="adj2" fmla="val 151185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Down Arrow 51"/>
          <p:cNvSpPr/>
          <p:nvPr/>
        </p:nvSpPr>
        <p:spPr>
          <a:xfrm rot="4720164">
            <a:off x="1637931" y="3383731"/>
            <a:ext cx="73566" cy="441902"/>
          </a:xfrm>
          <a:prstGeom prst="downArrow">
            <a:avLst>
              <a:gd name="adj1" fmla="val 50000"/>
              <a:gd name="adj2" fmla="val 151185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Down Arrow 52"/>
          <p:cNvSpPr/>
          <p:nvPr/>
        </p:nvSpPr>
        <p:spPr>
          <a:xfrm rot="1410052">
            <a:off x="1632046" y="3931547"/>
            <a:ext cx="81126" cy="1052022"/>
          </a:xfrm>
          <a:prstGeom prst="downArrow">
            <a:avLst>
              <a:gd name="adj1" fmla="val 50000"/>
              <a:gd name="adj2" fmla="val 151185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Down Arrow 53"/>
          <p:cNvSpPr/>
          <p:nvPr/>
        </p:nvSpPr>
        <p:spPr>
          <a:xfrm rot="10800000">
            <a:off x="1939621" y="2790180"/>
            <a:ext cx="81126" cy="2975876"/>
          </a:xfrm>
          <a:prstGeom prst="downArrow">
            <a:avLst>
              <a:gd name="adj1" fmla="val 50000"/>
              <a:gd name="adj2" fmla="val 151185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Down Arrow 54"/>
          <p:cNvSpPr/>
          <p:nvPr/>
        </p:nvSpPr>
        <p:spPr>
          <a:xfrm rot="16200000">
            <a:off x="2065577" y="2638161"/>
            <a:ext cx="69972" cy="227192"/>
          </a:xfrm>
          <a:prstGeom prst="downArrow">
            <a:avLst>
              <a:gd name="adj1" fmla="val 50000"/>
              <a:gd name="adj2" fmla="val 108018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" descr="C:\Users\EU4444\Desktop\FQS\Training\HPSU v5\Bilder\3UVB1 - Full C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59634"/>
            <a:ext cx="2897749" cy="193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EU4444\Desktop\FQS\Training\HPSU v5\Bilder\3UV DH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81645"/>
            <a:ext cx="2897749" cy="191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962400" y="2309060"/>
            <a:ext cx="434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Heating 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OU, pump and BUH start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3UV DHW will, controlled by temperature drive to the tank and 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3UVB1 will drive </a:t>
            </a:r>
            <a:r>
              <a:rPr lang="en-US" dirty="0"/>
              <a:t>to </a:t>
            </a:r>
            <a:r>
              <a:rPr lang="en-US" dirty="0" smtClean="0"/>
              <a:t>CH, </a:t>
            </a:r>
            <a:r>
              <a:rPr lang="en-US" dirty="0"/>
              <a:t>under control of the flow (min 10l/min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3962400" y="2347259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necessary the 3UVB1 will bypass to keep the flow</a:t>
            </a:r>
            <a:endParaRPr lang="en-US" dirty="0"/>
          </a:p>
        </p:txBody>
      </p:sp>
      <p:sp>
        <p:nvSpPr>
          <p:cNvPr id="57" name="Down Arrow 56"/>
          <p:cNvSpPr/>
          <p:nvPr/>
        </p:nvSpPr>
        <p:spPr>
          <a:xfrm rot="10800000">
            <a:off x="1939620" y="2554144"/>
            <a:ext cx="69972" cy="199252"/>
          </a:xfrm>
          <a:prstGeom prst="downArrow">
            <a:avLst>
              <a:gd name="adj1" fmla="val 50000"/>
              <a:gd name="adj2" fmla="val 108018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46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36" grpId="0" build="allAtOnce"/>
      <p:bldP spid="56" grpId="0"/>
      <p:bldP spid="5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U4444\Desktop\FQS\Training\HPSU v5\Bilder\HPSU c v5 508_516 BIV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81" y="1425059"/>
            <a:ext cx="2767013" cy="481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EU4444\Desktop\FQS\Training\HPSU v5\Bilder\3UV DHW - Full C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90126"/>
            <a:ext cx="2897749" cy="19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73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-28575" y="1143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Cooling operation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>
            <a:off x="1211360" y="2351126"/>
            <a:ext cx="85505" cy="304800"/>
          </a:xfrm>
          <a:prstGeom prst="downArrow">
            <a:avLst>
              <a:gd name="adj1" fmla="val 50000"/>
              <a:gd name="adj2" fmla="val 105698"/>
            </a:avLst>
          </a:prstGeom>
          <a:solidFill>
            <a:schemeClr val="tx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Down Arrow 13"/>
          <p:cNvSpPr/>
          <p:nvPr/>
        </p:nvSpPr>
        <p:spPr>
          <a:xfrm rot="16200000">
            <a:off x="1289486" y="2551715"/>
            <a:ext cx="85505" cy="175083"/>
          </a:xfrm>
          <a:prstGeom prst="downArrow">
            <a:avLst>
              <a:gd name="adj1" fmla="val 50000"/>
              <a:gd name="adj2" fmla="val 69494"/>
            </a:avLst>
          </a:prstGeom>
          <a:solidFill>
            <a:schemeClr val="tx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Down Arrow 14"/>
          <p:cNvSpPr/>
          <p:nvPr/>
        </p:nvSpPr>
        <p:spPr>
          <a:xfrm rot="10800000">
            <a:off x="1383141" y="2480843"/>
            <a:ext cx="85505" cy="175083"/>
          </a:xfrm>
          <a:prstGeom prst="downArrow">
            <a:avLst>
              <a:gd name="adj1" fmla="val 50000"/>
              <a:gd name="adj2" fmla="val 69494"/>
            </a:avLst>
          </a:prstGeom>
          <a:solidFill>
            <a:schemeClr val="tx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Down Arrow 15"/>
          <p:cNvSpPr/>
          <p:nvPr/>
        </p:nvSpPr>
        <p:spPr>
          <a:xfrm rot="16200000">
            <a:off x="1758702" y="2113786"/>
            <a:ext cx="85505" cy="779478"/>
          </a:xfrm>
          <a:prstGeom prst="downArrow">
            <a:avLst>
              <a:gd name="adj1" fmla="val 50000"/>
              <a:gd name="adj2" fmla="val 69494"/>
            </a:avLst>
          </a:prstGeom>
          <a:solidFill>
            <a:schemeClr val="tx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Down Arrow 16"/>
          <p:cNvSpPr/>
          <p:nvPr/>
        </p:nvSpPr>
        <p:spPr>
          <a:xfrm rot="10800000">
            <a:off x="2123139" y="1665326"/>
            <a:ext cx="85505" cy="847614"/>
          </a:xfrm>
          <a:prstGeom prst="downArrow">
            <a:avLst>
              <a:gd name="adj1" fmla="val 50000"/>
              <a:gd name="adj2" fmla="val 102913"/>
            </a:avLst>
          </a:prstGeom>
          <a:solidFill>
            <a:schemeClr val="tx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Down Arrow 18"/>
          <p:cNvSpPr/>
          <p:nvPr/>
        </p:nvSpPr>
        <p:spPr>
          <a:xfrm>
            <a:off x="1901680" y="1689140"/>
            <a:ext cx="85505" cy="576262"/>
          </a:xfrm>
          <a:prstGeom prst="downArrow">
            <a:avLst>
              <a:gd name="adj1" fmla="val 50000"/>
              <a:gd name="adj2" fmla="val 102913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Down Arrow 19"/>
          <p:cNvSpPr/>
          <p:nvPr/>
        </p:nvSpPr>
        <p:spPr>
          <a:xfrm rot="5400000">
            <a:off x="1583837" y="1947561"/>
            <a:ext cx="85505" cy="635683"/>
          </a:xfrm>
          <a:prstGeom prst="downArrow">
            <a:avLst>
              <a:gd name="adj1" fmla="val 50000"/>
              <a:gd name="adj2" fmla="val 102913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1944431" y="1512326"/>
            <a:ext cx="253905" cy="217691"/>
            <a:chOff x="1937289" y="1512925"/>
            <a:chExt cx="253905" cy="217691"/>
          </a:xfrm>
        </p:grpSpPr>
        <p:sp>
          <p:nvSpPr>
            <p:cNvPr id="23" name="Block Arc 22"/>
            <p:cNvSpPr/>
            <p:nvPr/>
          </p:nvSpPr>
          <p:spPr>
            <a:xfrm rot="5400000">
              <a:off x="1958969" y="1498391"/>
              <a:ext cx="217688" cy="246762"/>
            </a:xfrm>
            <a:prstGeom prst="blockArc">
              <a:avLst>
                <a:gd name="adj1" fmla="val 10800064"/>
                <a:gd name="adj2" fmla="val 0"/>
                <a:gd name="adj3" fmla="val 25000"/>
              </a:avLst>
            </a:prstGeom>
            <a:solidFill>
              <a:srgbClr val="0083C1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Block Arc 23"/>
            <p:cNvSpPr/>
            <p:nvPr/>
          </p:nvSpPr>
          <p:spPr>
            <a:xfrm rot="16200000">
              <a:off x="1951826" y="1498388"/>
              <a:ext cx="217688" cy="246762"/>
            </a:xfrm>
            <a:prstGeom prst="blockArc">
              <a:avLst>
                <a:gd name="adj1" fmla="val 10800064"/>
                <a:gd name="adj2" fmla="val 0"/>
                <a:gd name="adj3" fmla="val 25000"/>
              </a:avLst>
            </a:prstGeom>
            <a:solidFill>
              <a:srgbClr val="FF0000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962400" y="2309060"/>
            <a:ext cx="434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Cooling 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OU and pump start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3UV DHW will drive to 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3UVB1 will, drive to CH under </a:t>
            </a:r>
            <a:r>
              <a:rPr lang="en-US" dirty="0" err="1" smtClean="0"/>
              <a:t>controll</a:t>
            </a:r>
            <a:r>
              <a:rPr lang="en-US" dirty="0" smtClean="0"/>
              <a:t> of </a:t>
            </a:r>
            <a:r>
              <a:rPr lang="en-US" dirty="0"/>
              <a:t>the flow (14l/min) </a:t>
            </a:r>
            <a:endParaRPr lang="en-US" dirty="0" smtClean="0"/>
          </a:p>
        </p:txBody>
      </p:sp>
      <p:pic>
        <p:nvPicPr>
          <p:cNvPr id="25" name="Picture 3" descr="C:\Users\EU4444\Desktop\FQS\Training\HPSU v5\Bilder\3UVB1 - Full C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651" y="4159634"/>
            <a:ext cx="2897749" cy="193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962400" y="2347259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necessary the 3UVB1 will bypass to keep the flow</a:t>
            </a:r>
            <a:endParaRPr lang="en-US" dirty="0"/>
          </a:p>
        </p:txBody>
      </p:sp>
      <p:sp>
        <p:nvSpPr>
          <p:cNvPr id="28" name="Down Arrow 27"/>
          <p:cNvSpPr/>
          <p:nvPr/>
        </p:nvSpPr>
        <p:spPr>
          <a:xfrm rot="10800000">
            <a:off x="1901679" y="2291989"/>
            <a:ext cx="85505" cy="220951"/>
          </a:xfrm>
          <a:prstGeom prst="downArrow">
            <a:avLst>
              <a:gd name="adj1" fmla="val 50000"/>
              <a:gd name="adj2" fmla="val 69494"/>
            </a:avLst>
          </a:prstGeom>
          <a:solidFill>
            <a:schemeClr val="tx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286125" y="32004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Parallel BOH operation is possible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46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2" grpId="0" uiExpand="1" build="allAtOnce"/>
      <p:bldP spid="27" grpId="0"/>
      <p:bldP spid="27" grpId="1"/>
      <p:bldP spid="28" grpId="0" animBg="1"/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74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102314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Bivalent charging</a:t>
            </a:r>
            <a:endParaRPr lang="en-US" dirty="0"/>
          </a:p>
        </p:txBody>
      </p:sp>
      <p:pic>
        <p:nvPicPr>
          <p:cNvPr id="13" name="Picture 2" descr="C:\Users\EU4444\Desktop\FQS\Training\HPSU v5\Bilder\HPSU c v5 508_516 BIV -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80340"/>
            <a:ext cx="2843213" cy="494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326607" y="1023140"/>
            <a:ext cx="2205823" cy="116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783807" y="2297034"/>
            <a:ext cx="697341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>
          <a:xfrm flipV="1">
            <a:off x="2181227" y="2341399"/>
            <a:ext cx="0" cy="3352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2171703" y="2355685"/>
            <a:ext cx="13073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2295530" y="2469082"/>
            <a:ext cx="0" cy="27709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2281246" y="2469083"/>
            <a:ext cx="1197761" cy="185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Down Arrow 45"/>
          <p:cNvSpPr/>
          <p:nvPr/>
        </p:nvSpPr>
        <p:spPr>
          <a:xfrm>
            <a:off x="1883189" y="2656247"/>
            <a:ext cx="85505" cy="3015093"/>
          </a:xfrm>
          <a:prstGeom prst="downArrow">
            <a:avLst>
              <a:gd name="adj1" fmla="val 50000"/>
              <a:gd name="adj2" fmla="val 330719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Down Arrow 46"/>
          <p:cNvSpPr/>
          <p:nvPr/>
        </p:nvSpPr>
        <p:spPr>
          <a:xfrm rot="5400000">
            <a:off x="1693999" y="5513108"/>
            <a:ext cx="85505" cy="435308"/>
          </a:xfrm>
          <a:prstGeom prst="downArrow">
            <a:avLst>
              <a:gd name="adj1" fmla="val 50000"/>
              <a:gd name="adj2" fmla="val 155268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Down Arrow 47"/>
          <p:cNvSpPr/>
          <p:nvPr/>
        </p:nvSpPr>
        <p:spPr>
          <a:xfrm rot="16991307">
            <a:off x="1704274" y="5578199"/>
            <a:ext cx="85505" cy="435308"/>
          </a:xfrm>
          <a:prstGeom prst="downArrow">
            <a:avLst>
              <a:gd name="adj1" fmla="val 50000"/>
              <a:gd name="adj2" fmla="val 155268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Down Arrow 48"/>
          <p:cNvSpPr/>
          <p:nvPr/>
        </p:nvSpPr>
        <p:spPr>
          <a:xfrm rot="16662668">
            <a:off x="1685703" y="5726636"/>
            <a:ext cx="85505" cy="398324"/>
          </a:xfrm>
          <a:prstGeom prst="downArrow">
            <a:avLst>
              <a:gd name="adj1" fmla="val 50000"/>
              <a:gd name="adj2" fmla="val 155268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Down Arrow 49"/>
          <p:cNvSpPr/>
          <p:nvPr/>
        </p:nvSpPr>
        <p:spPr>
          <a:xfrm rot="4829826">
            <a:off x="1693998" y="5674322"/>
            <a:ext cx="85505" cy="398324"/>
          </a:xfrm>
          <a:prstGeom prst="downArrow">
            <a:avLst>
              <a:gd name="adj1" fmla="val 50000"/>
              <a:gd name="adj2" fmla="val 155268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Down Arrow 50"/>
          <p:cNvSpPr/>
          <p:nvPr/>
        </p:nvSpPr>
        <p:spPr>
          <a:xfrm rot="4610297">
            <a:off x="1708166" y="5795725"/>
            <a:ext cx="85505" cy="398324"/>
          </a:xfrm>
          <a:prstGeom prst="downArrow">
            <a:avLst>
              <a:gd name="adj1" fmla="val 50000"/>
              <a:gd name="adj2" fmla="val 155268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Down Arrow 51"/>
          <p:cNvSpPr/>
          <p:nvPr/>
        </p:nvSpPr>
        <p:spPr>
          <a:xfrm rot="16200000">
            <a:off x="1720595" y="5839951"/>
            <a:ext cx="85505" cy="398324"/>
          </a:xfrm>
          <a:prstGeom prst="downArrow">
            <a:avLst>
              <a:gd name="adj1" fmla="val 50000"/>
              <a:gd name="adj2" fmla="val 155268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Down Arrow 52"/>
          <p:cNvSpPr/>
          <p:nvPr/>
        </p:nvSpPr>
        <p:spPr>
          <a:xfrm rot="10800000">
            <a:off x="1949269" y="2928139"/>
            <a:ext cx="85505" cy="3130023"/>
          </a:xfrm>
          <a:prstGeom prst="downArrow">
            <a:avLst>
              <a:gd name="adj1" fmla="val 50000"/>
              <a:gd name="adj2" fmla="val 258310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Down Arrow 53"/>
          <p:cNvSpPr/>
          <p:nvPr/>
        </p:nvSpPr>
        <p:spPr>
          <a:xfrm rot="16200000">
            <a:off x="2103189" y="2766643"/>
            <a:ext cx="85505" cy="299178"/>
          </a:xfrm>
          <a:prstGeom prst="downArrow">
            <a:avLst>
              <a:gd name="adj1" fmla="val 50000"/>
              <a:gd name="adj2" fmla="val 127419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Down Arrow 54"/>
          <p:cNvSpPr/>
          <p:nvPr/>
        </p:nvSpPr>
        <p:spPr>
          <a:xfrm rot="10800000">
            <a:off x="2252778" y="2468461"/>
            <a:ext cx="85505" cy="447771"/>
          </a:xfrm>
          <a:prstGeom prst="downArrow">
            <a:avLst>
              <a:gd name="adj1" fmla="val 50000"/>
              <a:gd name="adj2" fmla="val 127419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Down Arrow 55"/>
          <p:cNvSpPr/>
          <p:nvPr/>
        </p:nvSpPr>
        <p:spPr>
          <a:xfrm rot="5400000">
            <a:off x="2010835" y="2549040"/>
            <a:ext cx="85505" cy="255277"/>
          </a:xfrm>
          <a:prstGeom prst="downArrow">
            <a:avLst>
              <a:gd name="adj1" fmla="val 50000"/>
              <a:gd name="adj2" fmla="val 127419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Down Arrow 56"/>
          <p:cNvSpPr/>
          <p:nvPr/>
        </p:nvSpPr>
        <p:spPr>
          <a:xfrm>
            <a:off x="2128950" y="2330371"/>
            <a:ext cx="85505" cy="335279"/>
          </a:xfrm>
          <a:prstGeom prst="downArrow">
            <a:avLst>
              <a:gd name="adj1" fmla="val 50000"/>
              <a:gd name="adj2" fmla="val 127419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293" y="565940"/>
            <a:ext cx="6572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962400" y="3953218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bivalent heat exchanger is loading the tank from the bottom</a:t>
            </a:r>
          </a:p>
        </p:txBody>
      </p:sp>
    </p:spTree>
    <p:extLst>
      <p:ext uri="{BB962C8B-B14F-4D97-AF65-F5344CB8AC3E}">
        <p14:creationId xmlns:p14="http://schemas.microsoft.com/office/powerpoint/2010/main" val="222087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2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75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Hydraulic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3.1.</a:t>
            </a:r>
            <a:endParaRPr lang="en-GB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03453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Drain-back operation</a:t>
            </a:r>
            <a:endParaRPr lang="en-US" dirty="0"/>
          </a:p>
        </p:txBody>
      </p:sp>
      <p:pic>
        <p:nvPicPr>
          <p:cNvPr id="9" name="Picture 2" descr="C:\Users\EU4444\Desktop\FQS\Training\HPSU v5\Bilder\HPSU c v5 508_516 BIV -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2843213" cy="494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402807" y="1066800"/>
            <a:ext cx="2205823" cy="116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Straight Connector 13"/>
          <p:cNvCxnSpPr/>
          <p:nvPr/>
        </p:nvCxnSpPr>
        <p:spPr>
          <a:xfrm flipV="1">
            <a:off x="2531265" y="2549930"/>
            <a:ext cx="0" cy="1892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516979" y="2512742"/>
            <a:ext cx="1364341" cy="399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683560" y="2699907"/>
            <a:ext cx="1197760" cy="5180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own Arrow 17"/>
          <p:cNvSpPr/>
          <p:nvPr/>
        </p:nvSpPr>
        <p:spPr>
          <a:xfrm>
            <a:off x="2140851" y="2991329"/>
            <a:ext cx="85505" cy="666271"/>
          </a:xfrm>
          <a:prstGeom prst="downArrow">
            <a:avLst>
              <a:gd name="adj1" fmla="val 50000"/>
              <a:gd name="adj2" fmla="val 213751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Down Arrow 24"/>
          <p:cNvSpPr/>
          <p:nvPr/>
        </p:nvSpPr>
        <p:spPr>
          <a:xfrm rot="10800000">
            <a:off x="2640807" y="2781724"/>
            <a:ext cx="85505" cy="3130023"/>
          </a:xfrm>
          <a:prstGeom prst="downArrow">
            <a:avLst>
              <a:gd name="adj1" fmla="val 50000"/>
              <a:gd name="adj2" fmla="val 258310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Down Arrow 27"/>
          <p:cNvSpPr/>
          <p:nvPr/>
        </p:nvSpPr>
        <p:spPr>
          <a:xfrm rot="5400000">
            <a:off x="2315346" y="2824085"/>
            <a:ext cx="85505" cy="348988"/>
          </a:xfrm>
          <a:prstGeom prst="downArrow">
            <a:avLst>
              <a:gd name="adj1" fmla="val 50000"/>
              <a:gd name="adj2" fmla="val 127419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Down Arrow 28"/>
          <p:cNvSpPr/>
          <p:nvPr/>
        </p:nvSpPr>
        <p:spPr>
          <a:xfrm>
            <a:off x="2488512" y="2547937"/>
            <a:ext cx="85505" cy="438630"/>
          </a:xfrm>
          <a:prstGeom prst="downArrow">
            <a:avLst>
              <a:gd name="adj1" fmla="val 50000"/>
              <a:gd name="adj2" fmla="val 127419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Down Arrow 34"/>
          <p:cNvSpPr/>
          <p:nvPr/>
        </p:nvSpPr>
        <p:spPr>
          <a:xfrm rot="5788201">
            <a:off x="1970022" y="3635507"/>
            <a:ext cx="85505" cy="267268"/>
          </a:xfrm>
          <a:prstGeom prst="downArrow">
            <a:avLst>
              <a:gd name="adj1" fmla="val 50000"/>
              <a:gd name="adj2" fmla="val 127419"/>
            </a:avLst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Down Arrow 35"/>
          <p:cNvSpPr/>
          <p:nvPr/>
        </p:nvSpPr>
        <p:spPr>
          <a:xfrm>
            <a:off x="2136084" y="3795713"/>
            <a:ext cx="85505" cy="471488"/>
          </a:xfrm>
          <a:prstGeom prst="downArrow">
            <a:avLst>
              <a:gd name="adj1" fmla="val 50000"/>
              <a:gd name="adj2" fmla="val 213751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Down Arrow 36"/>
          <p:cNvSpPr/>
          <p:nvPr/>
        </p:nvSpPr>
        <p:spPr>
          <a:xfrm rot="6119977">
            <a:off x="1961935" y="4149882"/>
            <a:ext cx="85505" cy="245199"/>
          </a:xfrm>
          <a:prstGeom prst="downArrow">
            <a:avLst>
              <a:gd name="adj1" fmla="val 50000"/>
              <a:gd name="adj2" fmla="val 124093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Down Arrow 37"/>
          <p:cNvSpPr/>
          <p:nvPr/>
        </p:nvSpPr>
        <p:spPr>
          <a:xfrm>
            <a:off x="2133488" y="4375508"/>
            <a:ext cx="85505" cy="729892"/>
          </a:xfrm>
          <a:prstGeom prst="downArrow">
            <a:avLst>
              <a:gd name="adj1" fmla="val 50000"/>
              <a:gd name="adj2" fmla="val 213751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Down Arrow 38"/>
          <p:cNvSpPr/>
          <p:nvPr/>
        </p:nvSpPr>
        <p:spPr>
          <a:xfrm rot="5849187">
            <a:off x="1970021" y="4889299"/>
            <a:ext cx="85505" cy="245199"/>
          </a:xfrm>
          <a:prstGeom prst="downArrow">
            <a:avLst>
              <a:gd name="adj1" fmla="val 50000"/>
              <a:gd name="adj2" fmla="val 124093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Down Arrow 39"/>
          <p:cNvSpPr/>
          <p:nvPr/>
        </p:nvSpPr>
        <p:spPr>
          <a:xfrm rot="16200000">
            <a:off x="2518207" y="5789148"/>
            <a:ext cx="85505" cy="245199"/>
          </a:xfrm>
          <a:prstGeom prst="downArrow">
            <a:avLst>
              <a:gd name="adj1" fmla="val 50000"/>
              <a:gd name="adj2" fmla="val 124093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Curved Up Arrow 40"/>
          <p:cNvSpPr/>
          <p:nvPr/>
        </p:nvSpPr>
        <p:spPr>
          <a:xfrm>
            <a:off x="1999594" y="5954500"/>
            <a:ext cx="412614" cy="141500"/>
          </a:xfrm>
          <a:prstGeom prst="curvedUpArrow">
            <a:avLst>
              <a:gd name="adj1" fmla="val 25000"/>
              <a:gd name="adj2" fmla="val 43735"/>
              <a:gd name="adj3" fmla="val 27069"/>
            </a:avLst>
          </a:prstGeom>
          <a:solidFill>
            <a:srgbClr val="0083C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2" name="Down Arrow 41"/>
          <p:cNvSpPr/>
          <p:nvPr/>
        </p:nvSpPr>
        <p:spPr>
          <a:xfrm>
            <a:off x="2139899" y="5095661"/>
            <a:ext cx="85505" cy="729892"/>
          </a:xfrm>
          <a:prstGeom prst="downArrow">
            <a:avLst>
              <a:gd name="adj1" fmla="val 50000"/>
              <a:gd name="adj2" fmla="val 213751"/>
            </a:avLst>
          </a:prstGeom>
          <a:solidFill>
            <a:srgbClr val="0083C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Bild 1" descr="image00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643300" y="2862255"/>
            <a:ext cx="1259656" cy="19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603" y="613902"/>
            <a:ext cx="7810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105400" y="2512742"/>
            <a:ext cx="381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Depending on the flow and tank temperature the tank will be loaded at the highest, middle or lowest 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return to the secondary heat source is taken from the bottom of the unit</a:t>
            </a:r>
          </a:p>
        </p:txBody>
      </p:sp>
    </p:spTree>
    <p:extLst>
      <p:ext uri="{BB962C8B-B14F-4D97-AF65-F5344CB8AC3E}">
        <p14:creationId xmlns:p14="http://schemas.microsoft.com/office/powerpoint/2010/main" val="381318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28" grpId="0" animBg="1"/>
      <p:bldP spid="29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U4444\Desktop\FQS\Training\HPSU v5\Bilder\Regelu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26297" r="22812" b="22222"/>
          <a:stretch/>
        </p:blipFill>
        <p:spPr bwMode="auto">
          <a:xfrm>
            <a:off x="809625" y="1905000"/>
            <a:ext cx="7372350" cy="323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76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sp>
        <p:nvSpPr>
          <p:cNvPr id="5" name="Oval 4"/>
          <p:cNvSpPr/>
          <p:nvPr/>
        </p:nvSpPr>
        <p:spPr>
          <a:xfrm>
            <a:off x="2590800" y="3714750"/>
            <a:ext cx="11430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>
            <a:stCxn id="12" idx="0"/>
            <a:endCxn id="5" idx="3"/>
          </p:cNvCxnSpPr>
          <p:nvPr/>
        </p:nvCxnSpPr>
        <p:spPr>
          <a:xfrm flipV="1">
            <a:off x="1981200" y="4300117"/>
            <a:ext cx="776988" cy="118628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8200" y="548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ON/OFF </a:t>
            </a:r>
            <a:r>
              <a:rPr lang="en-US" dirty="0" err="1" smtClean="0"/>
              <a:t>buttom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38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77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791200" y="1828800"/>
            <a:ext cx="3200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CUI – Controller user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RoCon BM1 – ROTEX PCB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A1P – DAIKIN (BB) PCB</a:t>
            </a:r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XAG1 – OU connection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RTX-EHS – Additional heat source PHC (Relias PCB)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XBUH1 – Additional heat source plug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RTX-AL 4 – RealTime PCB</a:t>
            </a:r>
            <a:endParaRPr lang="en-US" dirty="0"/>
          </a:p>
        </p:txBody>
      </p:sp>
      <p:pic>
        <p:nvPicPr>
          <p:cNvPr id="3074" name="Picture 2" descr="C:\Users\EU4444\Desktop\FQS\Training\HPSU v5\Bilder\Regl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5572126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0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78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pic>
        <p:nvPicPr>
          <p:cNvPr id="4098" name="Picture 2" descr="C:\Users\EU4444\Desktop\FQS\Training\HPSU v5\Bilder\RoCon_Controller_Device_Displa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6" t="21328" r="23125" b="38203"/>
          <a:stretch/>
        </p:blipFill>
        <p:spPr bwMode="auto">
          <a:xfrm>
            <a:off x="37605" y="1752600"/>
            <a:ext cx="5186306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03421" y="2133600"/>
            <a:ext cx="37337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Fast view on the main Temperatures, Operation mode and Error codes.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Rotary switch for fast exit to the common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Text display with written parameters for easy understanding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358384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CUI – Controller user interface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87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79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pic>
        <p:nvPicPr>
          <p:cNvPr id="5122" name="Picture 2" descr="C:\Users\EU4444\Desktop\FQS\Training\HPSU v5\Bilder\CU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3012" r="1607"/>
          <a:stretch/>
        </p:blipFill>
        <p:spPr bwMode="auto">
          <a:xfrm>
            <a:off x="381000" y="1524000"/>
            <a:ext cx="4876800" cy="457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1524000"/>
            <a:ext cx="3352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Clear text display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Configuration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Remote Parameter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Rotary switch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Info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Operation mode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Set Temp Day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Set Temp Night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Set Temp DHW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Rotary button with knob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DHW Install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Time Program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Exit / Reset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143000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CUI – Controller user interface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69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8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81000"/>
            <a:ext cx="7543800" cy="762000"/>
          </a:xfrm>
        </p:spPr>
        <p:txBody>
          <a:bodyPr>
            <a:normAutofit/>
          </a:bodyPr>
          <a:lstStyle/>
          <a:p>
            <a:r>
              <a:rPr lang="de-DE" sz="4000" dirty="0" err="1" smtClean="0"/>
              <a:t>Indoor</a:t>
            </a:r>
            <a:r>
              <a:rPr lang="de-DE" sz="4000" dirty="0" smtClean="0"/>
              <a:t> </a:t>
            </a:r>
            <a:r>
              <a:rPr lang="de-DE" sz="4000" dirty="0" err="1" smtClean="0"/>
              <a:t>unit</a:t>
            </a:r>
            <a:endParaRPr lang="en-GB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28600" y="381000"/>
            <a:ext cx="1143000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1.1</a:t>
            </a:r>
            <a:endParaRPr lang="en-GB" sz="4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2090730"/>
            <a:ext cx="2058581" cy="33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18721"/>
            <a:ext cx="1809028" cy="352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428750" y="1181714"/>
            <a:ext cx="5867400" cy="685800"/>
          </a:xfrm>
        </p:spPr>
        <p:txBody>
          <a:bodyPr/>
          <a:lstStyle/>
          <a:p>
            <a:r>
              <a:rPr lang="de-DE" dirty="0" smtClean="0"/>
              <a:t>New style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hydraulics</a:t>
            </a:r>
            <a:endParaRPr lang="en-GB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38400"/>
            <a:ext cx="2895600" cy="26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3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80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410200" y="1752600"/>
            <a:ext cx="3352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Date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Status of refrigerant compressor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Status display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Time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Current flow temperature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Status heating circuit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Current outdoor temperature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Active operation mode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Status DHW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Current storage tank temperature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358384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CUI – Controller user interface</a:t>
            </a:r>
            <a:endParaRPr lang="en-US" dirty="0"/>
          </a:p>
        </p:txBody>
      </p:sp>
      <p:pic>
        <p:nvPicPr>
          <p:cNvPr id="7170" name="Picture 2" descr="Y:\Fquality\Technical Services Department\13. Heating\8. Rotex brand\5. HPSU compact\HPSU Training - Daikin Style\symbols\ROCON displ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60572"/>
            <a:ext cx="48768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56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Y:\Fquality\Technical Services Department\13. Heating\8. Rotex brand\5. HPSU compact\HPSU Training - Daikin Style\symbols\ROCON displ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13" y="1905000"/>
            <a:ext cx="3160851" cy="194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81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1371600"/>
            <a:ext cx="405129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Flashing: Heat pump demand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On: Compressor is running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connection to the outdoor </a:t>
            </a:r>
            <a:r>
              <a:rPr lang="en-US" dirty="0" smtClean="0"/>
              <a:t>unit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Access right Expert </a:t>
            </a:r>
            <a:r>
              <a:rPr lang="en-US" dirty="0" smtClean="0"/>
              <a:t>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Air purge </a:t>
            </a:r>
            <a:r>
              <a:rPr lang="en-US" dirty="0" smtClean="0"/>
              <a:t>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Terminal function </a:t>
            </a:r>
            <a:r>
              <a:rPr lang="en-US" dirty="0" smtClean="0"/>
              <a:t>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 Frost protection 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“Party” temporary program 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“Away” temporary program 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“Holiday” temporary program 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“Vacation” temporary program 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Screed dry out active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70042" y="2155231"/>
            <a:ext cx="807505" cy="487402"/>
          </a:xfrm>
          <a:prstGeom prst="rect">
            <a:avLst/>
          </a:prstGeom>
          <a:noFill/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0" y="1066800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CUI – Controller user interface</a:t>
            </a:r>
            <a:endParaRPr lang="en-US" dirty="0"/>
          </a:p>
        </p:txBody>
      </p:sp>
      <p:pic>
        <p:nvPicPr>
          <p:cNvPr id="8194" name="Picture 2" descr="Y:\Fquality\Technical Services Department\13. Heating\8. Rotex brand\5. HPSU compact\HPSU Training - Daikin Style\symbols\pu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1" y="1530535"/>
            <a:ext cx="458787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Y:\Fquality\Technical Services Department\13. Heating\8. Rotex brand\5. HPSU compact\HPSU Training - Daikin Style\symbols\No connection to external heat pum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130" y="2072100"/>
            <a:ext cx="422657" cy="42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Y:\Fquality\Technical Services Department\13. Heating\8. Rotex brand\5. HPSU compact\HPSU Training - Daikin Style\symbols\expert rights activ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605" y="2519559"/>
            <a:ext cx="356793" cy="35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Y:\Fquality\Technical Services Department\13. Heating\8. Rotex brand\5. HPSU compact\HPSU Training - Daikin Style\symbols\air purge activ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130" y="2877332"/>
            <a:ext cx="399268" cy="39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Y:\Fquality\Technical Services Department\13. Heating\8. Rotex brand\5. HPSU compact\HPSU Training - Daikin Style\symbols\terminal function activ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352800"/>
            <a:ext cx="482176" cy="4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Y:\Fquality\Technical Services Department\13. Heating\8. Rotex brand\5. HPSU compact\HPSU Training - Daikin Style\symbols\frost protection activ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472" y="3755312"/>
            <a:ext cx="398462" cy="39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Y:\Fquality\Technical Services Department\13. Heating\8. Rotex brand\5. HPSU compact\HPSU Training - Daikin Style\symbols\party tempory program activ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425" y="4229974"/>
            <a:ext cx="495575" cy="34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Y:\Fquality\Technical Services Department\13. Heating\8. Rotex brand\5. HPSU compact\HPSU Training - Daikin Style\symbols\away tempory program activ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425" y="4768088"/>
            <a:ext cx="510452" cy="36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Y:\Fquality\Technical Services Department\13. Heating\8. Rotex brand\5. HPSU compact\HPSU Training - Daikin Style\symbols\holiday temporary program activ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399" y="5257801"/>
            <a:ext cx="348000" cy="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Y:\Fquality\Technical Services Department\13. Heating\8. Rotex brand\5. HPSU compact\HPSU Training - Daikin Style\symbols\vacation temporary program activ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44" y="5678487"/>
            <a:ext cx="455613" cy="35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Y:\Fquality\Technical Services Department\13. Heating\8. Rotex brand\5. HPSU compact\HPSU Training - Daikin Style\symbols\screed dryout program activ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68" y="6146401"/>
            <a:ext cx="453600" cy="36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1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Y:\Fquality\Technical Services Department\13. Heating\8. Rotex brand\5. HPSU compact\HPSU Training - Daikin Style\symbols\ROCON displ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86" y="2001340"/>
            <a:ext cx="3091204" cy="190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82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sp>
        <p:nvSpPr>
          <p:cNvPr id="7" name="Rectangle 6"/>
          <p:cNvSpPr/>
          <p:nvPr/>
        </p:nvSpPr>
        <p:spPr>
          <a:xfrm>
            <a:off x="609600" y="2514600"/>
            <a:ext cx="1044526" cy="739810"/>
          </a:xfrm>
          <a:prstGeom prst="rect">
            <a:avLst/>
          </a:prstGeom>
          <a:noFill/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572000" y="1690578"/>
            <a:ext cx="4051298" cy="4439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Normal Heating operation with </a:t>
            </a:r>
            <a:r>
              <a:rPr lang="en-US" sz="1600" dirty="0" smtClean="0"/>
              <a:t>Tvbh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sz="1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Energy saving mode active</a:t>
            </a:r>
          </a:p>
          <a:p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Mixed circuit with </a:t>
            </a:r>
            <a:r>
              <a:rPr lang="en-US" dirty="0" err="1" smtClean="0"/>
              <a:t>T</a:t>
            </a:r>
            <a:r>
              <a:rPr lang="en-US" sz="1400" dirty="0" err="1" smtClean="0"/>
              <a:t>flow</a:t>
            </a:r>
            <a:r>
              <a:rPr lang="en-US" sz="1400" dirty="0" smtClean="0"/>
              <a:t> </a:t>
            </a:r>
            <a:r>
              <a:rPr lang="en-US" dirty="0" smtClean="0"/>
              <a:t>(M1)</a:t>
            </a:r>
            <a:endParaRPr lang="en-US" sz="1400" dirty="0" smtClean="0"/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Room sensor with </a:t>
            </a:r>
            <a:r>
              <a:rPr lang="en-US" dirty="0" err="1" smtClean="0"/>
              <a:t>T</a:t>
            </a:r>
            <a:r>
              <a:rPr lang="en-US" sz="1400" dirty="0" err="1" smtClean="0"/>
              <a:t>room</a:t>
            </a:r>
            <a:r>
              <a:rPr lang="en-US" sz="1400" dirty="0" smtClean="0"/>
              <a:t> </a:t>
            </a:r>
            <a:r>
              <a:rPr lang="en-US" dirty="0" smtClean="0"/>
              <a:t>(U1)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Heating 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Cooling </a:t>
            </a:r>
            <a:r>
              <a:rPr lang="en-US" dirty="0" err="1" smtClean="0"/>
              <a:t>aktive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Inactive (no demand)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3254410"/>
            <a:ext cx="457200" cy="631790"/>
          </a:xfrm>
          <a:prstGeom prst="rect">
            <a:avLst/>
          </a:prstGeom>
          <a:noFill/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0" y="1219200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CUI – Controller user interface</a:t>
            </a:r>
            <a:endParaRPr lang="en-US" dirty="0"/>
          </a:p>
        </p:txBody>
      </p:sp>
      <p:pic>
        <p:nvPicPr>
          <p:cNvPr id="9218" name="Picture 2" descr="Y:\Fquality\Technical Services Department\13. Heating\8. Rotex brand\5. HPSU compact\HPSU Training - Daikin Style\symbols\current inflow temperatu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377" y="1690578"/>
            <a:ext cx="416445" cy="44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Y:\Fquality\Technical Services Department\13. Heating\8. Rotex brand\5. HPSU compact\HPSU Training - Daikin Style\symbols\energy saving mo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097" y="2332924"/>
            <a:ext cx="373347" cy="6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Y:\Fquality\Technical Services Department\13. Heating\8. Rotex brand\5. HPSU compact\HPSU Training - Daikin Style\symbols\mixer M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377" y="3178368"/>
            <a:ext cx="384971" cy="38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Y:\Fquality\Technical Services Department\13. Heating\8. Rotex brand\5. HPSU compact\HPSU Training - Daikin Style\symbols\Room temperature sensor U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949" y="3784601"/>
            <a:ext cx="340885" cy="3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Y:\Fquality\Technical Services Department\13. Heating\8. Rotex brand\5. HPSU compact\HPSU Training - Daikin Style\symbols\Nigh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545" y="5606978"/>
            <a:ext cx="267455" cy="34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Y:\Fquality\Technical Services Department\13. Heating\8. Rotex brand\5. HPSU compact\HPSU Training - Daikin Style\symbols\Coolin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665" y="5141799"/>
            <a:ext cx="359569" cy="35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Y:\Fquality\Technical Services Department\13. Heating\8. Rotex brand\5. HPSU compact\HPSU Training - Daikin Style\symbols\Heatin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477" y="4606641"/>
            <a:ext cx="397668" cy="39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47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Y:\Fquality\Technical Services Department\13. Heating\8. Rotex brand\5. HPSU compact\HPSU Training - Daikin Style\symbols\ROCON displa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60572"/>
            <a:ext cx="3154008" cy="194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83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1782271"/>
            <a:ext cx="4051298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Ambient temperature </a:t>
            </a:r>
          </a:p>
          <a:p>
            <a:r>
              <a:rPr lang="en-US" dirty="0" smtClean="0"/>
              <a:t> </a:t>
            </a:r>
            <a:endParaRPr lang="en-US" sz="1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Standby 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Reducing 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Heating 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7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Cooling 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Summer 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Automatic 1 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Automatic 2 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1676400" y="2590799"/>
            <a:ext cx="685800" cy="649019"/>
          </a:xfrm>
          <a:prstGeom prst="rect">
            <a:avLst/>
          </a:prstGeom>
          <a:noFill/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828800" y="3249342"/>
            <a:ext cx="381000" cy="560657"/>
          </a:xfrm>
          <a:prstGeom prst="rect">
            <a:avLst/>
          </a:prstGeom>
          <a:noFill/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0" y="1219200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CUI – Controller user interface</a:t>
            </a:r>
            <a:endParaRPr lang="en-US" dirty="0"/>
          </a:p>
        </p:txBody>
      </p:sp>
      <p:pic>
        <p:nvPicPr>
          <p:cNvPr id="10242" name="Picture 2" descr="Y:\Fquality\Technical Services Department\13. Heating\8. Rotex brand\5. HPSU compact\HPSU Training - Daikin Style\symbols\Ta sens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75" y="1712184"/>
            <a:ext cx="415925" cy="49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Y:\Fquality\Technical Services Department\13. Heating\8. Rotex brand\5. HPSU compact\HPSU Training - Daikin Style\symbols\Standb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590800"/>
            <a:ext cx="343739" cy="34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Y:\Fquality\Technical Services Department\13. Heating\8. Rotex brand\5. HPSU compact\HPSU Training - Daikin Style\symbols\Nigh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886" y="2971800"/>
            <a:ext cx="281914" cy="3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Y:\Fquality\Technical Services Department\13. Heating\8. Rotex brand\5. HPSU compact\HPSU Training - Daikin Style\symbols\Heatin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514" y="3381828"/>
            <a:ext cx="355343" cy="35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Y:\Fquality\Technical Services Department\13. Heating\8. Rotex brand\5. HPSU compact\HPSU Training - Daikin Style\symbols\Coolin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175" y="3753510"/>
            <a:ext cx="373784" cy="37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Y:\Fquality\Technical Services Department\13. Heating\8. Rotex brand\5. HPSU compact\HPSU Training - Daikin Style\symbols\Summer activ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542" y="4131737"/>
            <a:ext cx="293407" cy="33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Y:\Fquality\Technical Services Department\13. Heating\8. Rotex brand\5. HPSU compact\HPSU Training - Daikin Style\symbols\Automatic 1 activ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886" y="4528528"/>
            <a:ext cx="415992" cy="30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Y:\Fquality\Technical Services Department\13. Heating\8. Rotex brand\5. HPSU compact\HPSU Training - Daikin Style\symbols\Automatic 2 activ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889164"/>
            <a:ext cx="441453" cy="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08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Y:\Fquality\Technical Services Department\13. Heating\8. Rotex brand\5. HPSU compact\HPSU Training - Daikin Style\symbols\ROCON displ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75563"/>
            <a:ext cx="2962474" cy="182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84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sp>
        <p:nvSpPr>
          <p:cNvPr id="7" name="Rectangle 6"/>
          <p:cNvSpPr/>
          <p:nvPr/>
        </p:nvSpPr>
        <p:spPr>
          <a:xfrm>
            <a:off x="2286000" y="2514600"/>
            <a:ext cx="1044526" cy="739810"/>
          </a:xfrm>
          <a:prstGeom prst="rect">
            <a:avLst/>
          </a:prstGeom>
          <a:noFill/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438400" y="3254410"/>
            <a:ext cx="685800" cy="555590"/>
          </a:xfrm>
          <a:prstGeom prst="rect">
            <a:avLst/>
          </a:prstGeom>
          <a:noFill/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4572000" y="1782271"/>
            <a:ext cx="4051298" cy="263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DHW temperature T</a:t>
            </a:r>
            <a:r>
              <a:rPr lang="en-US" sz="1400" dirty="0" smtClean="0"/>
              <a:t>dhw1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DHW generation 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DHW generation inactive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0" y="1358384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CUI – Controller user interface</a:t>
            </a:r>
            <a:endParaRPr lang="en-US" dirty="0"/>
          </a:p>
        </p:txBody>
      </p:sp>
      <p:pic>
        <p:nvPicPr>
          <p:cNvPr id="11266" name="Picture 2" descr="Y:\Fquality\Technical Services Department\13. Heating\8. Rotex brand\5. HPSU compact\HPSU Training - Daikin Style\symbols\Domestic hot water circuit stat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72" y="1738729"/>
            <a:ext cx="447675" cy="45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Y:\Fquality\Technical Services Department\13. Heating\8. Rotex brand\5. HPSU compact\HPSU Training - Daikin Style\symbols\Heat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529" y="3018972"/>
            <a:ext cx="362499" cy="36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Y:\Fquality\Technical Services Department\13. Heating\8. Rotex brand\5. HPSU compact\HPSU Training - Daikin Style\symbols\Nigh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542" y="3458900"/>
            <a:ext cx="312470" cy="4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61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85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pic>
        <p:nvPicPr>
          <p:cNvPr id="4098" name="Picture 2" descr="C:\Users\EU4444\Desktop\FQS\Training\HPSU v5\Bilder\RoCon BM1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" t="21034" b="6552"/>
          <a:stretch/>
        </p:blipFill>
        <p:spPr bwMode="auto">
          <a:xfrm>
            <a:off x="685800" y="2209800"/>
            <a:ext cx="7754938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92921" y="1358384"/>
            <a:ext cx="2540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RoCon BM1 – ROTEX PCB</a:t>
            </a:r>
          </a:p>
        </p:txBody>
      </p:sp>
    </p:spTree>
    <p:extLst>
      <p:ext uri="{BB962C8B-B14F-4D97-AF65-F5344CB8AC3E}">
        <p14:creationId xmlns:p14="http://schemas.microsoft.com/office/powerpoint/2010/main" val="145662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86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sp>
        <p:nvSpPr>
          <p:cNvPr id="9" name="Rectangle 8"/>
          <p:cNvSpPr/>
          <p:nvPr/>
        </p:nvSpPr>
        <p:spPr>
          <a:xfrm>
            <a:off x="0" y="1358384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RoCon BM1 – ROTEX </a:t>
            </a:r>
            <a:r>
              <a:rPr lang="en-US" dirty="0" smtClean="0"/>
              <a:t>PCB</a:t>
            </a:r>
          </a:p>
          <a:p>
            <a:pPr algn="ctr"/>
            <a:r>
              <a:rPr lang="en-US" dirty="0" smtClean="0"/>
              <a:t>AUX – J3</a:t>
            </a:r>
            <a:endParaRPr lang="en-US" dirty="0"/>
          </a:p>
        </p:txBody>
      </p:sp>
      <p:pic>
        <p:nvPicPr>
          <p:cNvPr id="12" name="Picture 2" descr="C:\Users\EU4444\Desktop\FQS\Training\HPSU v5\Bilder\RoCon BM1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6" r="46475" b="55185"/>
          <a:stretch/>
        </p:blipFill>
        <p:spPr bwMode="auto">
          <a:xfrm>
            <a:off x="381000" y="1524000"/>
            <a:ext cx="1752600" cy="461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33600" y="2133600"/>
            <a:ext cx="67818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AUX outputs can be used for various different functions that can be </a:t>
            </a:r>
            <a:r>
              <a:rPr lang="en-GB" dirty="0" smtClean="0"/>
              <a:t>parametrised</a:t>
            </a:r>
            <a:r>
              <a:rPr lang="en-GB" dirty="0"/>
              <a:t>. 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switch contact B-B1 is used, e.g. for connecting an external status display ("Cooling Mode Active") or as a changeover contact (heating/cooling) on the basic module of the underfloor heating regulation ROTEX RoCon UFH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switch-over contact A-A1-A2 can be used, for example, to control the heat generator in bivalent heating systems of ROTEX HPSU compact and oil or gas boiler.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471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87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pic>
        <p:nvPicPr>
          <p:cNvPr id="6" name="Picture 2" descr="C:\Users\EU4444\Desktop\FQS\Training\HPSU v5\Bilder\RoCon BM1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6" t="115" r="39069" b="53448"/>
          <a:stretch/>
        </p:blipFill>
        <p:spPr bwMode="auto">
          <a:xfrm>
            <a:off x="381000" y="1358384"/>
            <a:ext cx="1600200" cy="499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358384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RoCon BM1 – ROTEX </a:t>
            </a:r>
            <a:r>
              <a:rPr lang="en-US" dirty="0" smtClean="0"/>
              <a:t>PCB</a:t>
            </a:r>
          </a:p>
          <a:p>
            <a:pPr algn="ctr"/>
            <a:r>
              <a:rPr lang="en-US" dirty="0" smtClean="0"/>
              <a:t>CAN BUS– J13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2133600"/>
            <a:ext cx="6781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CAN BUS can be used for various different </a:t>
            </a:r>
            <a:r>
              <a:rPr lang="de-DE" dirty="0" smtClean="0"/>
              <a:t>ROTEX RoCon Systems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M1 mixer module, U1 Room Controller or a Gateway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maximum of 16/20 units can be connected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Each device has it’s own manual which have to be followed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 cables are needed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Grounding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Power supply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00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88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pic>
        <p:nvPicPr>
          <p:cNvPr id="6" name="Picture 2" descr="C:\Users\EU4444\Desktop\FQS\Training\HPSU v5\Bilder\RoCon BM1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8" t="574" r="28445" b="58952"/>
          <a:stretch/>
        </p:blipFill>
        <p:spPr bwMode="auto">
          <a:xfrm>
            <a:off x="152401" y="1752600"/>
            <a:ext cx="134249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" y="1106269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RoCon BM1 – ROTEX </a:t>
            </a:r>
            <a:r>
              <a:rPr lang="en-US" dirty="0" smtClean="0"/>
              <a:t>PCB</a:t>
            </a:r>
          </a:p>
          <a:p>
            <a:pPr algn="ctr"/>
            <a:r>
              <a:rPr lang="en-US" dirty="0" smtClean="0"/>
              <a:t>EXT connection - J8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6400" y="1752600"/>
            <a:ext cx="72389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By </a:t>
            </a:r>
            <a:r>
              <a:rPr lang="en-US" dirty="0"/>
              <a:t>connecting an external switching contact </a:t>
            </a:r>
            <a:r>
              <a:rPr lang="en-US" dirty="0" smtClean="0"/>
              <a:t>the </a:t>
            </a:r>
            <a:r>
              <a:rPr lang="en-US" dirty="0"/>
              <a:t>operating mode of the ROTEX HPSU compact can be </a:t>
            </a:r>
            <a:r>
              <a:rPr lang="en-US" dirty="0" smtClean="0"/>
              <a:t>changed.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Changing </a:t>
            </a:r>
            <a:r>
              <a:rPr lang="en-US" dirty="0"/>
              <a:t>the operating mode is only effective as long as the external switching contact is </a:t>
            </a:r>
            <a:r>
              <a:rPr lang="en-US" dirty="0" smtClean="0"/>
              <a:t>closed.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 </a:t>
            </a:r>
            <a:r>
              <a:rPr lang="en-US" dirty="0"/>
              <a:t>operating mode activated by an external switch contact is shown on the controller by </a:t>
            </a:r>
            <a:r>
              <a:rPr lang="en-US" i="1" dirty="0"/>
              <a:t>"EXT."</a:t>
            </a:r>
            <a:r>
              <a:rPr lang="en-US" dirty="0"/>
              <a:t>, followed by the symbol of the operating </a:t>
            </a:r>
            <a:r>
              <a:rPr lang="en-US" dirty="0" smtClean="0"/>
              <a:t>mode.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resistance is needed to choose the needed operation mode.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the resistance is higher than Automatic 2 the input will be ignored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684" y="3810000"/>
            <a:ext cx="485171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75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89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pic>
        <p:nvPicPr>
          <p:cNvPr id="7" name="Picture 2" descr="C:\Users\EU4444\Desktop\FQS\Training\HPSU v5\Bilder\RoCon BM1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7" t="1034" r="25593" b="55748"/>
          <a:stretch/>
        </p:blipFill>
        <p:spPr bwMode="auto">
          <a:xfrm>
            <a:off x="457200" y="1524000"/>
            <a:ext cx="10668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" y="1106269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RoCon BM1 – ROTEX </a:t>
            </a:r>
            <a:r>
              <a:rPr lang="en-US" dirty="0" smtClean="0"/>
              <a:t>PCB</a:t>
            </a:r>
          </a:p>
          <a:p>
            <a:pPr algn="ctr"/>
            <a:r>
              <a:rPr lang="en-US" dirty="0" smtClean="0"/>
              <a:t>EBA (EDS) connection - J8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52599" y="1880274"/>
            <a:ext cx="716279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By </a:t>
            </a:r>
            <a:r>
              <a:rPr lang="en-US" dirty="0"/>
              <a:t>connecting an </a:t>
            </a:r>
            <a:r>
              <a:rPr lang="en-US" dirty="0" smtClean="0"/>
              <a:t>External Demand Signal a Heating Signal can be generated via an external switch contact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flow temperature is adjusted to the temperature that is set in the parameters [T-Flow Day</a:t>
            </a:r>
            <a:r>
              <a:rPr lang="en-US" dirty="0" smtClean="0"/>
              <a:t>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EDS has preference via the room thermostat.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</a:t>
            </a:r>
            <a:r>
              <a:rPr lang="en-US" dirty="0"/>
              <a:t>Cooling, Stand-by, Manual and Summer mode, the switching contact is not evaluated. In addition, the heating limits are not taken into consideration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additionally HZU is active </a:t>
            </a:r>
            <a:r>
              <a:rPr lang="en-US" dirty="0" smtClean="0"/>
              <a:t>and </a:t>
            </a:r>
            <a:r>
              <a:rPr lang="en-US" dirty="0"/>
              <a:t>the storage tank is hot </a:t>
            </a:r>
            <a:r>
              <a:rPr lang="en-US" dirty="0" smtClean="0"/>
              <a:t>enough the pump will </a:t>
            </a:r>
            <a:r>
              <a:rPr lang="en-US" dirty="0"/>
              <a:t>extract the energy out of the storage </a:t>
            </a:r>
            <a:r>
              <a:rPr lang="en-US" dirty="0" smtClean="0"/>
              <a:t>tank, the unit will remain off.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89896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9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81000"/>
            <a:ext cx="7543800" cy="762000"/>
          </a:xfrm>
        </p:spPr>
        <p:txBody>
          <a:bodyPr>
            <a:normAutofit/>
          </a:bodyPr>
          <a:lstStyle/>
          <a:p>
            <a:r>
              <a:rPr lang="de-DE" sz="4000" dirty="0" err="1" smtClean="0"/>
              <a:t>Indoor</a:t>
            </a:r>
            <a:r>
              <a:rPr lang="de-DE" sz="4000" dirty="0" smtClean="0"/>
              <a:t> </a:t>
            </a:r>
            <a:r>
              <a:rPr lang="de-DE" sz="4000" dirty="0" err="1" smtClean="0"/>
              <a:t>unit</a:t>
            </a:r>
            <a:endParaRPr lang="en-GB" sz="4000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28600" y="381000"/>
            <a:ext cx="1143000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1.1</a:t>
            </a:r>
            <a:endParaRPr lang="en-GB" sz="4000" dirty="0"/>
          </a:p>
        </p:txBody>
      </p:sp>
      <p:pic>
        <p:nvPicPr>
          <p:cNvPr id="1026" name="Picture 2" descr="C:\Users\EU4444\Desktop\FQS\Training\HPSU v5\Bilder\Decke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90548"/>
            <a:ext cx="6477000" cy="38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428750" y="1181714"/>
            <a:ext cx="5867400" cy="685800"/>
          </a:xfrm>
        </p:spPr>
        <p:txBody>
          <a:bodyPr/>
          <a:lstStyle/>
          <a:p>
            <a:r>
              <a:rPr lang="de-DE" dirty="0" smtClean="0"/>
              <a:t>New top </a:t>
            </a:r>
            <a:r>
              <a:rPr lang="de-DE" dirty="0" err="1" smtClean="0"/>
              <a:t>cover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936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90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sp>
        <p:nvSpPr>
          <p:cNvPr id="6" name="Rectangle 5"/>
          <p:cNvSpPr/>
          <p:nvPr/>
        </p:nvSpPr>
        <p:spPr>
          <a:xfrm>
            <a:off x="1" y="1106269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RoCon BM1 – ROTEX </a:t>
            </a:r>
            <a:r>
              <a:rPr lang="en-US" dirty="0" smtClean="0"/>
              <a:t>PCB</a:t>
            </a:r>
          </a:p>
          <a:p>
            <a:pPr algn="ctr"/>
            <a:r>
              <a:rPr lang="en-US" dirty="0" smtClean="0"/>
              <a:t>HT/NT connection - J8</a:t>
            </a:r>
            <a:endParaRPr lang="en-US" dirty="0"/>
          </a:p>
        </p:txBody>
      </p:sp>
      <p:pic>
        <p:nvPicPr>
          <p:cNvPr id="7" name="Picture 2" descr="C:\Users\EU4444\Desktop\FQS\Training\HPSU v5\Bilder\RoCon BM1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61" t="1059" r="5947" b="58277"/>
          <a:stretch/>
        </p:blipFill>
        <p:spPr bwMode="auto">
          <a:xfrm>
            <a:off x="292100" y="1416734"/>
            <a:ext cx="1779632" cy="452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283" y="1073833"/>
            <a:ext cx="1177635" cy="2017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717800" y="2139077"/>
            <a:ext cx="6019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</a:t>
            </a:r>
            <a:r>
              <a:rPr lang="en-US" dirty="0"/>
              <a:t>the outdoor unit is connected to a reduced tariff mains connection, the voltage-free switching contact S2S of the receiver which evaluates the low tariff input signal emitted by the electricity supply company (EVU) must be connected to the plug J8, connection </a:t>
            </a:r>
            <a:r>
              <a:rPr lang="en-US" dirty="0" smtClean="0"/>
              <a:t>EVU.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the parameter [HT/NT Function] &gt; 0 is set, certain system components are </a:t>
            </a:r>
            <a:r>
              <a:rPr lang="en-US" dirty="0" smtClean="0"/>
              <a:t>switched </a:t>
            </a:r>
            <a:r>
              <a:rPr lang="en-US" dirty="0"/>
              <a:t>off during peak tariff </a:t>
            </a:r>
            <a:r>
              <a:rPr lang="en-US" dirty="0" smtClean="0"/>
              <a:t>times.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93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91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sp>
        <p:nvSpPr>
          <p:cNvPr id="6" name="Rectangle 5"/>
          <p:cNvSpPr/>
          <p:nvPr/>
        </p:nvSpPr>
        <p:spPr>
          <a:xfrm>
            <a:off x="1" y="1106269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RoCon BM1 – ROTEX </a:t>
            </a:r>
            <a:r>
              <a:rPr lang="en-US" dirty="0" smtClean="0"/>
              <a:t>PCB</a:t>
            </a:r>
          </a:p>
          <a:p>
            <a:pPr algn="ctr"/>
            <a:r>
              <a:rPr lang="en-US" dirty="0" smtClean="0"/>
              <a:t>Smart Grid connection - J8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16900" y="2574300"/>
            <a:ext cx="3505200" cy="216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38400" y="1905000"/>
            <a:ext cx="6019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Once </a:t>
            </a:r>
            <a:r>
              <a:rPr lang="en-US" dirty="0"/>
              <a:t>the function is activated </a:t>
            </a:r>
            <a:r>
              <a:rPr lang="en-US" dirty="0" smtClean="0"/>
              <a:t>depending </a:t>
            </a:r>
            <a:r>
              <a:rPr lang="en-US" dirty="0"/>
              <a:t>on the signal from the energy supply company, the heat pump is switched to Stand-by, Normal or an operating mode with higher </a:t>
            </a:r>
            <a:r>
              <a:rPr lang="en-US" dirty="0" smtClean="0"/>
              <a:t>temperatures.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 </a:t>
            </a:r>
            <a:r>
              <a:rPr lang="en-US" dirty="0"/>
              <a:t>soon as the Smart Grid function is active, the HT/NT function is deactivated automatically. Depending on the value of the parameter [Mode SG] the heat pump operated in a different </a:t>
            </a:r>
            <a:r>
              <a:rPr lang="en-US" dirty="0" smtClean="0"/>
              <a:t>mode.</a:t>
            </a:r>
          </a:p>
          <a:p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892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92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pic>
        <p:nvPicPr>
          <p:cNvPr id="9" name="Picture 2" descr="C:\Users\EU4444\Desktop\FQS\Training\HPSU v5\Bilder\RoCon BM1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2" t="21034" b="16675"/>
          <a:stretch/>
        </p:blipFill>
        <p:spPr bwMode="auto">
          <a:xfrm>
            <a:off x="864462" y="1429434"/>
            <a:ext cx="1506492" cy="488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405754" y="3322260"/>
            <a:ext cx="990600" cy="1447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" y="1106269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RoCon BM1 – ROTEX </a:t>
            </a:r>
            <a:r>
              <a:rPr lang="en-US" dirty="0" smtClean="0"/>
              <a:t>PCB</a:t>
            </a:r>
          </a:p>
          <a:p>
            <a:pPr algn="ctr"/>
            <a:r>
              <a:rPr lang="en-US" dirty="0" smtClean="0"/>
              <a:t>Update connection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505200" y="3269990"/>
            <a:ext cx="441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Connection holes to update via DL-Plug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Only by trained service technicians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858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93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pic>
        <p:nvPicPr>
          <p:cNvPr id="6" name="Grafik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300" y="1909038"/>
            <a:ext cx="18764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RoCon BM1 – ROTEX </a:t>
            </a:r>
            <a:r>
              <a:rPr lang="en-US" dirty="0" smtClean="0"/>
              <a:t>PCB</a:t>
            </a:r>
          </a:p>
        </p:txBody>
      </p:sp>
      <p:sp>
        <p:nvSpPr>
          <p:cNvPr id="8" name="Rectangle 7"/>
          <p:cNvSpPr/>
          <p:nvPr/>
        </p:nvSpPr>
        <p:spPr>
          <a:xfrm>
            <a:off x="4114800" y="1883638"/>
            <a:ext cx="4419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Dip has to be active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Only for PCB reset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 for MOD bus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GCU and A1 have E for E BUS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9" name="Grafik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325" y="3962400"/>
            <a:ext cx="3305175" cy="221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210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94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sp>
        <p:nvSpPr>
          <p:cNvPr id="7" name="Rectangle 6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A1P – DAIKIN (BB) PCB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61909" y="395290"/>
            <a:ext cx="4191000" cy="640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752600" y="2837676"/>
            <a:ext cx="533400" cy="134521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>
            <a:endCxn id="5" idx="2"/>
          </p:cNvCxnSpPr>
          <p:nvPr/>
        </p:nvCxnSpPr>
        <p:spPr>
          <a:xfrm>
            <a:off x="762000" y="3429000"/>
            <a:ext cx="990600" cy="81285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8414" y="3045077"/>
            <a:ext cx="12192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33CCFF"/>
                </a:solidFill>
              </a:rPr>
              <a:t>Sensors</a:t>
            </a:r>
            <a:endParaRPr lang="en-GB" dirty="0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1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12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95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62272" y="1347787"/>
            <a:ext cx="141945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753" y="3165927"/>
            <a:ext cx="5010150" cy="201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181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</a:t>
            </a:r>
            <a:r>
              <a:rPr lang="en-US" dirty="0"/>
              <a:t>you intend to run the internal heating </a:t>
            </a:r>
            <a:r>
              <a:rPr lang="en-US" dirty="0" smtClean="0"/>
              <a:t>pump </a:t>
            </a:r>
            <a:r>
              <a:rPr lang="en-US" dirty="0"/>
              <a:t>continuously, it will need to be connected to the circuit board A1P, plug X17A, via a separate connection </a:t>
            </a:r>
            <a:r>
              <a:rPr lang="en-US" dirty="0" smtClean="0"/>
              <a:t>cable. (</a:t>
            </a:r>
            <a:r>
              <a:rPr lang="en-GB" i="1" dirty="0" smtClean="0"/>
              <a:t>E1400132</a:t>
            </a:r>
            <a:r>
              <a:rPr lang="en-GB" i="1" dirty="0"/>
              <a:t>).</a:t>
            </a: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672896" y="4773040"/>
            <a:ext cx="1952232" cy="0"/>
          </a:xfrm>
          <a:prstGeom prst="line">
            <a:avLst/>
          </a:prstGeom>
          <a:ln w="28575">
            <a:solidFill>
              <a:srgbClr val="008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A1P – DAIKIN (BB) PCB</a:t>
            </a:r>
          </a:p>
        </p:txBody>
      </p:sp>
    </p:spTree>
    <p:extLst>
      <p:ext uri="{BB962C8B-B14F-4D97-AF65-F5344CB8AC3E}">
        <p14:creationId xmlns:p14="http://schemas.microsoft.com/office/powerpoint/2010/main" val="311430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96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sp>
        <p:nvSpPr>
          <p:cNvPr id="6" name="Rectangle 5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XAG1 – OU connection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 t="2948" r="3950" b="2462"/>
          <a:stretch/>
        </p:blipFill>
        <p:spPr bwMode="auto">
          <a:xfrm>
            <a:off x="3886198" y="3215600"/>
            <a:ext cx="3951331" cy="222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6019800" y="3324833"/>
            <a:ext cx="2139136" cy="12192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screen"/>
          <a:srcRect r="29656"/>
          <a:stretch/>
        </p:blipFill>
        <p:spPr bwMode="auto">
          <a:xfrm>
            <a:off x="609600" y="2286000"/>
            <a:ext cx="2514600" cy="390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927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Title - Top secret/Secret/Internal use only/Public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97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2812063" cy="392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160196" y="2209800"/>
            <a:ext cx="441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Connection of an external heat generator or </a:t>
            </a:r>
            <a:r>
              <a:rPr lang="en-US" dirty="0" err="1" smtClean="0"/>
              <a:t>Rotex</a:t>
            </a:r>
            <a:r>
              <a:rPr lang="en-US" dirty="0" smtClean="0"/>
              <a:t> Backup Heater (</a:t>
            </a:r>
            <a:r>
              <a:rPr lang="en-US" dirty="0" err="1" smtClean="0"/>
              <a:t>BUxx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" y="1106269"/>
            <a:ext cx="9143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RTX-EHS – Additional heat source PHC (Relias PCB</a:t>
            </a:r>
            <a:r>
              <a:rPr lang="en-US" dirty="0" smtClean="0"/>
              <a:t>)</a:t>
            </a:r>
          </a:p>
          <a:p>
            <a:pPr algn="ctr"/>
            <a:r>
              <a:rPr lang="en-US" dirty="0"/>
              <a:t>XBUH1 </a:t>
            </a:r>
            <a:r>
              <a:rPr lang="en-US" dirty="0" smtClean="0"/>
              <a:t>– Additional </a:t>
            </a:r>
            <a:r>
              <a:rPr lang="en-US" dirty="0"/>
              <a:t>heat source plug</a:t>
            </a:r>
          </a:p>
          <a:p>
            <a:pPr algn="ctr"/>
            <a:endParaRPr lang="en-US" dirty="0"/>
          </a:p>
        </p:txBody>
      </p:sp>
      <p:sp>
        <p:nvSpPr>
          <p:cNvPr id="4105" name="Rectangle 4104"/>
          <p:cNvSpPr/>
          <p:nvPr/>
        </p:nvSpPr>
        <p:spPr>
          <a:xfrm rot="19875025">
            <a:off x="6344177" y="4674665"/>
            <a:ext cx="137663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803579" y="3145344"/>
            <a:ext cx="2816422" cy="307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urved Connector 5"/>
          <p:cNvCxnSpPr/>
          <p:nvPr/>
        </p:nvCxnSpPr>
        <p:spPr>
          <a:xfrm flipV="1">
            <a:off x="1066800" y="3810000"/>
            <a:ext cx="5562600" cy="2438402"/>
          </a:xfrm>
          <a:prstGeom prst="curved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08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98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sp>
        <p:nvSpPr>
          <p:cNvPr id="6" name="Rectangle 5"/>
          <p:cNvSpPr/>
          <p:nvPr/>
        </p:nvSpPr>
        <p:spPr>
          <a:xfrm>
            <a:off x="533400" y="2209800"/>
            <a:ext cx="804639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It is possible to supply the BU9c with 400V or 230V (connected to BUL1-3)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To reduce the stress to the relay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Additional heat source can be combined with a electrical heater element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heat </a:t>
            </a:r>
            <a:r>
              <a:rPr lang="en-US" sz="1600" dirty="0"/>
              <a:t>supplied by the </a:t>
            </a:r>
            <a:r>
              <a:rPr lang="en-US" sz="1600" dirty="0" smtClean="0"/>
              <a:t>additional heat source must </a:t>
            </a:r>
            <a:r>
              <a:rPr lang="en-US" sz="1600" dirty="0"/>
              <a:t>be added to </a:t>
            </a:r>
            <a:r>
              <a:rPr lang="en-US" sz="1600" dirty="0" smtClean="0"/>
              <a:t>storage </a:t>
            </a:r>
            <a:r>
              <a:rPr lang="en-US" sz="1600" dirty="0"/>
              <a:t>tank </a:t>
            </a:r>
            <a:r>
              <a:rPr lang="en-US" sz="1600" dirty="0" smtClean="0"/>
              <a:t>water, either direct to the pressure less tank or via BIV heat exchanger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Demand to the additional heat generator is triggered by an relay on the PCB, the electrical connection can be done in different ways.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With a potential-free contact 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Only with power supply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1" y="1106269"/>
            <a:ext cx="9143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RTX-EHS – Additional heat source PHC (Relias PCB</a:t>
            </a:r>
            <a:r>
              <a:rPr lang="en-US" dirty="0" smtClean="0"/>
              <a:t>)</a:t>
            </a:r>
          </a:p>
          <a:p>
            <a:pPr algn="ctr"/>
            <a:r>
              <a:rPr lang="en-US" dirty="0"/>
              <a:t>XBUH1 </a:t>
            </a:r>
            <a:r>
              <a:rPr lang="en-US" dirty="0" smtClean="0"/>
              <a:t>– Additional </a:t>
            </a:r>
            <a:r>
              <a:rPr lang="en-US" dirty="0"/>
              <a:t>heat source plug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79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- Top secret/Secret/Internal use only/Public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99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8100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</a:t>
            </a:r>
            <a:endParaRPr lang="en-US" sz="400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17055" y="381000"/>
            <a:ext cx="1154545" cy="762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3.2</a:t>
            </a:r>
            <a:endParaRPr lang="en-GB" sz="4000" dirty="0"/>
          </a:p>
        </p:txBody>
      </p:sp>
      <p:sp>
        <p:nvSpPr>
          <p:cNvPr id="7" name="Rectangle 6"/>
          <p:cNvSpPr/>
          <p:nvPr/>
        </p:nvSpPr>
        <p:spPr>
          <a:xfrm>
            <a:off x="1" y="1106269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RTX-AL 4 – RealTime </a:t>
            </a:r>
            <a:r>
              <a:rPr lang="en-US" dirty="0" smtClean="0"/>
              <a:t>PCB</a:t>
            </a:r>
            <a:endParaRPr lang="en-US" dirty="0"/>
          </a:p>
        </p:txBody>
      </p:sp>
      <p:pic>
        <p:nvPicPr>
          <p:cNvPr id="1026" name="Picture 2" descr="C:\Users\EU4444\Desktop\FQS\Training\HPSU v5\Bilder\RealTim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" t="17444" r="5546"/>
          <a:stretch/>
        </p:blipFill>
        <p:spPr bwMode="auto">
          <a:xfrm rot="5400000">
            <a:off x="-141033" y="3036633"/>
            <a:ext cx="4200593" cy="224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581400" y="2057400"/>
            <a:ext cx="5257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Communication PCB between A1P and RoCon BM1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</a:t>
            </a:r>
            <a:r>
              <a:rPr lang="en-US" sz="1400" dirty="0" smtClean="0"/>
              <a:t>v1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case of dummy Sensor values this PCB could be the cause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080328" y="3068517"/>
            <a:ext cx="577272" cy="0"/>
          </a:xfrm>
          <a:prstGeom prst="straightConnector1">
            <a:avLst/>
          </a:prstGeom>
          <a:ln w="28575">
            <a:solidFill>
              <a:srgbClr val="0083C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54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pen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Daikin">
      <a:dk1>
        <a:srgbClr val="FFFFFF"/>
      </a:dk1>
      <a:lt1>
        <a:srgbClr val="0083C1"/>
      </a:lt1>
      <a:dk2>
        <a:srgbClr val="2D2D2F"/>
      </a:dk2>
      <a:lt2>
        <a:srgbClr val="7F7F7F"/>
      </a:lt2>
      <a:accent1>
        <a:srgbClr val="00CCFF"/>
      </a:accent1>
      <a:accent2>
        <a:srgbClr val="FFC000"/>
      </a:accent2>
      <a:accent3>
        <a:srgbClr val="E96E1F"/>
      </a:accent3>
      <a:accent4>
        <a:srgbClr val="C00000"/>
      </a:accent4>
      <a:accent5>
        <a:srgbClr val="7030A0"/>
      </a:accent5>
      <a:accent6>
        <a:srgbClr val="00B050"/>
      </a:accent6>
      <a:hlink>
        <a:srgbClr val="0083C1"/>
      </a:hlink>
      <a:folHlink>
        <a:srgbClr val="40C1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y-out">
  <a:themeElements>
    <a:clrScheme name="Daikin">
      <a:dk1>
        <a:srgbClr val="FFFFFF"/>
      </a:dk1>
      <a:lt1>
        <a:srgbClr val="0083C1"/>
      </a:lt1>
      <a:dk2>
        <a:srgbClr val="2D2D2F"/>
      </a:dk2>
      <a:lt2>
        <a:srgbClr val="7F7F7F"/>
      </a:lt2>
      <a:accent1>
        <a:srgbClr val="00CCFF"/>
      </a:accent1>
      <a:accent2>
        <a:srgbClr val="FFC000"/>
      </a:accent2>
      <a:accent3>
        <a:srgbClr val="E96E1F"/>
      </a:accent3>
      <a:accent4>
        <a:srgbClr val="C00000"/>
      </a:accent4>
      <a:accent5>
        <a:srgbClr val="7030A0"/>
      </a:accent5>
      <a:accent6>
        <a:srgbClr val="00B050"/>
      </a:accent6>
      <a:hlink>
        <a:srgbClr val="0083C1"/>
      </a:hlink>
      <a:folHlink>
        <a:srgbClr val="40C1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4E8B7D7BB1EAE4487E5492CC0C697DA" ma:contentTypeVersion="0" ma:contentTypeDescription="Ein neues Dokument erstellen." ma:contentTypeScope="" ma:versionID="700362f1473e0e4fb1f2e8bf57b55a7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3cca30ec0229a2761f0ef24fc9817c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BAABC8-FCE6-4F19-8B7E-389ACFE427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ADF3203-74CB-4994-B4A1-AFE4E40EFF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DCC71A-BE15-4360-ADD6-A6E067ECFEB3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10595</TotalTime>
  <Words>7985</Words>
  <Application>Microsoft Office PowerPoint</Application>
  <PresentationFormat>Diaprojekcija na zaslonu (4:3)</PresentationFormat>
  <Paragraphs>2027</Paragraphs>
  <Slides>200</Slides>
  <Notes>96</Notes>
  <HiddenSlides>0</HiddenSlides>
  <MMClips>0</MMClips>
  <ScaleCrop>false</ScaleCrop>
  <HeadingPairs>
    <vt:vector size="8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3</vt:i4>
      </vt:variant>
      <vt:variant>
        <vt:lpstr>Vdelani OLE strežniki</vt:lpstr>
      </vt:variant>
      <vt:variant>
        <vt:i4>2</vt:i4>
      </vt:variant>
      <vt:variant>
        <vt:lpstr>Naslovi diapozitivov</vt:lpstr>
      </vt:variant>
      <vt:variant>
        <vt:i4>200</vt:i4>
      </vt:variant>
    </vt:vector>
  </HeadingPairs>
  <TitlesOfParts>
    <vt:vector size="212" baseType="lpstr">
      <vt:lpstr>Arial</vt:lpstr>
      <vt:lpstr>Calibri</vt:lpstr>
      <vt:lpstr>Calibri Light</vt:lpstr>
      <vt:lpstr>Geneva</vt:lpstr>
      <vt:lpstr>Myriad Pro</vt:lpstr>
      <vt:lpstr>Symbol</vt:lpstr>
      <vt:lpstr>Wingdings</vt:lpstr>
      <vt:lpstr>opening slide</vt:lpstr>
      <vt:lpstr>Custom Design</vt:lpstr>
      <vt:lpstr>Lay-out</vt:lpstr>
      <vt:lpstr>Photo Editor Photo</vt:lpstr>
      <vt:lpstr>Acrobat Document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Boris Gojkošek</cp:lastModifiedBy>
  <cp:revision>447</cp:revision>
  <cp:lastPrinted>2014-10-20T14:13:38Z</cp:lastPrinted>
  <dcterms:created xsi:type="dcterms:W3CDTF">2014-07-23T10:49:29Z</dcterms:created>
  <dcterms:modified xsi:type="dcterms:W3CDTF">2018-08-13T12:28:37Z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0x01010074E8B7D7BB1EAE4487E5492CC0C697DA</vt:lpwstr>
  </property>
</Properties>
</file>